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0.jpg" ContentType="image/jpg"/>
  <Override PartName="/ppt/media/image20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27.jpg" ContentType="image/jpg"/>
  <Override PartName="/ppt/media/image28.jpg" ContentType="image/jpg"/>
  <Override PartName="/ppt/media/image29.jpg" ContentType="image/jpg"/>
  <Override PartName="/ppt/media/image32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0" r:id="rId2"/>
    <p:sldId id="301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</p:sldIdLst>
  <p:sldSz cx="10972800" cy="7315200"/>
  <p:notesSz cx="109728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068" y="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18819" y="703579"/>
            <a:ext cx="953516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45920" y="4096512"/>
            <a:ext cx="768096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48640" y="1682496"/>
            <a:ext cx="4773168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650992" y="1682496"/>
            <a:ext cx="4773168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29617" y="516892"/>
            <a:ext cx="4008119" cy="6362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8819" y="703579"/>
            <a:ext cx="402717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9769" y="2522089"/>
            <a:ext cx="5962015" cy="2499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730752" y="6803136"/>
            <a:ext cx="3511296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48640" y="6803136"/>
            <a:ext cx="2523744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900416" y="6803136"/>
            <a:ext cx="2523744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doi=10.1037%2F0003-066X.49.12.997" TargetMode="External"/><Relationship Id="rId4" Type="http://schemas.openxmlformats.org/officeDocument/2006/relationships/hyperlink" Target="https://doi.org/10.1890/13-1452.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0E64F-2A09-4756-B2DD-41D088248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0" y="633046"/>
            <a:ext cx="8346538" cy="1534266"/>
          </a:xfrm>
        </p:spPr>
        <p:txBody>
          <a:bodyPr/>
          <a:lstStyle/>
          <a:p>
            <a:pPr algn="ctr"/>
            <a:r>
              <a:rPr lang="en-GB" sz="4985" dirty="0"/>
              <a:t>C7041 Experimental Design and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119903-BB99-4D04-AE74-9CB383949716}"/>
              </a:ext>
            </a:extLst>
          </p:cNvPr>
          <p:cNvSpPr txBox="1"/>
          <p:nvPr/>
        </p:nvSpPr>
        <p:spPr>
          <a:xfrm>
            <a:off x="5058779" y="2352299"/>
            <a:ext cx="1220847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15" dirty="0"/>
              <a:t>Ed Harris</a:t>
            </a:r>
          </a:p>
        </p:txBody>
      </p:sp>
      <p:pic>
        <p:nvPicPr>
          <p:cNvPr id="1026" name="Picture 2" descr="Biodiversity can benefit your farm - Farm and Dairy">
            <a:extLst>
              <a:ext uri="{FF2B5EF4-FFF2-40B4-BE49-F238E27FC236}">
                <a16:creationId xmlns:a16="http://schemas.microsoft.com/office/drawing/2014/main" id="{9A8DB3F7-9257-4104-BE9A-B79D2EF49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030" y="4859079"/>
            <a:ext cx="3235568" cy="216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Insect Apocalypse Is Here - The New York Times">
            <a:extLst>
              <a:ext uri="{FF2B5EF4-FFF2-40B4-BE49-F238E27FC236}">
                <a16:creationId xmlns:a16="http://schemas.microsoft.com/office/drawing/2014/main" id="{A18371C3-9DC8-4ED0-973B-1ACD6F9EF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834" y="3657601"/>
            <a:ext cx="2762490" cy="336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arming Systems Trial - Rodale Institute">
            <a:extLst>
              <a:ext uri="{FF2B5EF4-FFF2-40B4-BE49-F238E27FC236}">
                <a16:creationId xmlns:a16="http://schemas.microsoft.com/office/drawing/2014/main" id="{BA9DE0EF-7893-47F8-A4AE-948BDF6BB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831" y="2734490"/>
            <a:ext cx="4045967" cy="209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DNA of rare goat breeds in France reveals secrets of paternity">
            <a:extLst>
              <a:ext uri="{FF2B5EF4-FFF2-40B4-BE49-F238E27FC236}">
                <a16:creationId xmlns:a16="http://schemas.microsoft.com/office/drawing/2014/main" id="{750CC69D-DB06-486D-B6E2-903B479AF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94" y="2420081"/>
            <a:ext cx="3239674" cy="215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inter wheat - New variety types with huge potential">
            <a:extLst>
              <a:ext uri="{FF2B5EF4-FFF2-40B4-BE49-F238E27FC236}">
                <a16:creationId xmlns:a16="http://schemas.microsoft.com/office/drawing/2014/main" id="{5E5D5D30-DE77-4F31-B11F-4EAED03A87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2"/>
          <a:stretch/>
        </p:blipFill>
        <p:spPr bwMode="auto">
          <a:xfrm>
            <a:off x="1125415" y="4645623"/>
            <a:ext cx="2044898" cy="239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318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40506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The </a:t>
            </a:r>
            <a:r>
              <a:rPr spc="-5" dirty="0"/>
              <a:t>problem </a:t>
            </a:r>
            <a:r>
              <a:rPr dirty="0"/>
              <a:t>of </a:t>
            </a:r>
            <a:r>
              <a:rPr spc="-10" dirty="0"/>
              <a:t>model </a:t>
            </a:r>
            <a:r>
              <a:rPr spc="-5" dirty="0"/>
              <a:t>selection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71600" y="1600200"/>
            <a:ext cx="8453120" cy="1075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latin typeface="Calibri"/>
                <a:cs typeface="Calibri"/>
              </a:rPr>
              <a:t>R</a:t>
            </a:r>
            <a:r>
              <a:rPr sz="2325" spc="-7" baseline="28673" dirty="0">
                <a:latin typeface="Calibri"/>
                <a:cs typeface="Calibri"/>
              </a:rPr>
              <a:t>2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log-likelihood </a:t>
            </a:r>
            <a:r>
              <a:rPr sz="2400" spc="-10" dirty="0">
                <a:latin typeface="Calibri"/>
                <a:cs typeface="Calibri"/>
              </a:rPr>
              <a:t>increase </a:t>
            </a:r>
            <a:r>
              <a:rPr sz="2400" spc="-5" dirty="0">
                <a:latin typeface="Calibri"/>
                <a:cs typeface="Calibri"/>
              </a:rPr>
              <a:t>with number </a:t>
            </a:r>
            <a:r>
              <a:rPr sz="2400" spc="-10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parameters in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model.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00" dirty="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Isn’t this </a:t>
            </a:r>
            <a:r>
              <a:rPr sz="2200" spc="-10" dirty="0">
                <a:latin typeface="Calibri"/>
                <a:cs typeface="Calibri"/>
              </a:rPr>
              <a:t>good? </a:t>
            </a:r>
            <a:r>
              <a:rPr sz="2200" spc="-5" dirty="0">
                <a:latin typeface="Calibri"/>
                <a:cs typeface="Calibri"/>
              </a:rPr>
              <a:t>Isn’t this what </a:t>
            </a:r>
            <a:r>
              <a:rPr sz="2200" spc="5" dirty="0">
                <a:latin typeface="Calibri"/>
                <a:cs typeface="Calibri"/>
              </a:rPr>
              <a:t>we </a:t>
            </a:r>
            <a:r>
              <a:rPr sz="2200" dirty="0">
                <a:latin typeface="Calibri"/>
                <a:cs typeface="Calibri"/>
              </a:rPr>
              <a:t>want – the </a:t>
            </a:r>
            <a:r>
              <a:rPr sz="2200" spc="-10" dirty="0">
                <a:latin typeface="Calibri"/>
                <a:cs typeface="Calibri"/>
              </a:rPr>
              <a:t>best </a:t>
            </a:r>
            <a:r>
              <a:rPr sz="2200" spc="-5" dirty="0">
                <a:latin typeface="Calibri"/>
                <a:cs typeface="Calibri"/>
              </a:rPr>
              <a:t>fit possible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data?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3C05A0-4A6A-400B-9CB7-489633DCA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95" y="2971800"/>
            <a:ext cx="8922209" cy="393085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05400" y="1676400"/>
            <a:ext cx="5238060" cy="51559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40506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The </a:t>
            </a:r>
            <a:r>
              <a:rPr spc="-5" dirty="0"/>
              <a:t>problem </a:t>
            </a:r>
            <a:r>
              <a:rPr dirty="0"/>
              <a:t>of </a:t>
            </a:r>
            <a:r>
              <a:rPr spc="-10" dirty="0"/>
              <a:t>model </a:t>
            </a:r>
            <a:r>
              <a:rPr spc="-5" dirty="0"/>
              <a:t>selection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8675" y="3962400"/>
            <a:ext cx="40500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What is </a:t>
            </a:r>
            <a:r>
              <a:rPr sz="2400" spc="-5" dirty="0">
                <a:latin typeface="Calibri"/>
                <a:cs typeface="Calibri"/>
              </a:rPr>
              <a:t>wrong with this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picture?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40506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The </a:t>
            </a:r>
            <a:r>
              <a:rPr spc="-5" dirty="0"/>
              <a:t>problem </a:t>
            </a:r>
            <a:r>
              <a:rPr dirty="0"/>
              <a:t>of </a:t>
            </a:r>
            <a:r>
              <a:rPr spc="-10" dirty="0"/>
              <a:t>model </a:t>
            </a:r>
            <a:r>
              <a:rPr spc="-5" dirty="0"/>
              <a:t>selection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1784351"/>
            <a:ext cx="4136390" cy="4827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Calibri"/>
                <a:cs typeface="Calibri"/>
              </a:rPr>
              <a:t>Does </a:t>
            </a:r>
            <a:r>
              <a:rPr sz="2400" spc="-15" dirty="0">
                <a:latin typeface="Calibri"/>
                <a:cs typeface="Calibri"/>
              </a:rPr>
              <a:t>it </a:t>
            </a:r>
            <a:r>
              <a:rPr sz="2400" spc="-5" dirty="0">
                <a:latin typeface="Calibri"/>
                <a:cs typeface="Calibri"/>
              </a:rPr>
              <a:t>violate </a:t>
            </a:r>
            <a:r>
              <a:rPr sz="2400" dirty="0">
                <a:latin typeface="Calibri"/>
                <a:cs typeface="Calibri"/>
              </a:rPr>
              <a:t>some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principle?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00" dirty="0">
              <a:latin typeface="Calibri"/>
              <a:cs typeface="Calibri"/>
            </a:endParaRPr>
          </a:p>
          <a:p>
            <a:pPr marL="12700" marR="5080">
              <a:lnSpc>
                <a:spcPct val="101800"/>
              </a:lnSpc>
            </a:pPr>
            <a:r>
              <a:rPr sz="2200" spc="-5" dirty="0">
                <a:latin typeface="Calibri"/>
                <a:cs typeface="Calibri"/>
              </a:rPr>
              <a:t>Parsimony principle: Fit </a:t>
            </a:r>
            <a:r>
              <a:rPr sz="2200" spc="-15" dirty="0">
                <a:latin typeface="Calibri"/>
                <a:cs typeface="Calibri"/>
              </a:rPr>
              <a:t>no </a:t>
            </a:r>
            <a:r>
              <a:rPr sz="2200" dirty="0">
                <a:latin typeface="Calibri"/>
                <a:cs typeface="Calibri"/>
              </a:rPr>
              <a:t>more  </a:t>
            </a:r>
            <a:r>
              <a:rPr sz="2200" spc="-5" dirty="0">
                <a:latin typeface="Calibri"/>
                <a:cs typeface="Calibri"/>
              </a:rPr>
              <a:t>parameters </a:t>
            </a:r>
            <a:r>
              <a:rPr sz="2200" dirty="0">
                <a:latin typeface="Calibri"/>
                <a:cs typeface="Calibri"/>
              </a:rPr>
              <a:t>than is </a:t>
            </a:r>
            <a:r>
              <a:rPr sz="2200" spc="-10" dirty="0">
                <a:latin typeface="Calibri"/>
                <a:cs typeface="Calibri"/>
              </a:rPr>
              <a:t>necessary. </a:t>
            </a:r>
            <a:r>
              <a:rPr sz="2200" spc="-5" dirty="0">
                <a:latin typeface="Calibri"/>
                <a:cs typeface="Calibri"/>
              </a:rPr>
              <a:t>If two  </a:t>
            </a:r>
            <a:r>
              <a:rPr sz="2200" spc="5" dirty="0">
                <a:latin typeface="Calibri"/>
                <a:cs typeface="Calibri"/>
              </a:rPr>
              <a:t>or </a:t>
            </a:r>
            <a:r>
              <a:rPr sz="2200" dirty="0">
                <a:latin typeface="Calibri"/>
                <a:cs typeface="Calibri"/>
              </a:rPr>
              <a:t>more models </a:t>
            </a:r>
            <a:r>
              <a:rPr sz="2200" spc="-10" dirty="0">
                <a:latin typeface="Calibri"/>
                <a:cs typeface="Calibri"/>
              </a:rPr>
              <a:t>fit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data </a:t>
            </a:r>
            <a:r>
              <a:rPr sz="2200" dirty="0">
                <a:latin typeface="Calibri"/>
                <a:cs typeface="Calibri"/>
              </a:rPr>
              <a:t>almost  </a:t>
            </a:r>
            <a:r>
              <a:rPr sz="2200" spc="-5" dirty="0">
                <a:latin typeface="Calibri"/>
                <a:cs typeface="Calibri"/>
              </a:rPr>
              <a:t>equally well, prefer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simpler  </a:t>
            </a:r>
            <a:r>
              <a:rPr sz="2200" dirty="0">
                <a:latin typeface="Calibri"/>
                <a:cs typeface="Calibri"/>
              </a:rPr>
              <a:t>model.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50" dirty="0">
              <a:latin typeface="Calibri"/>
              <a:cs typeface="Calibri"/>
            </a:endParaRPr>
          </a:p>
          <a:p>
            <a:pPr marL="12700" marR="43180">
              <a:lnSpc>
                <a:spcPct val="101800"/>
              </a:lnSpc>
            </a:pPr>
            <a:r>
              <a:rPr sz="2200" i="1" spc="-5" dirty="0">
                <a:latin typeface="Calibri"/>
                <a:cs typeface="Calibri"/>
              </a:rPr>
              <a:t>“models should be pared down until  </a:t>
            </a:r>
            <a:r>
              <a:rPr sz="2200" i="1" dirty="0">
                <a:latin typeface="Calibri"/>
                <a:cs typeface="Calibri"/>
              </a:rPr>
              <a:t>they are minimal</a:t>
            </a:r>
            <a:r>
              <a:rPr sz="2200" i="1" spc="-60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adequate”</a:t>
            </a:r>
            <a:endParaRPr sz="2200" dirty="0">
              <a:latin typeface="Calibri"/>
              <a:cs typeface="Calibri"/>
            </a:endParaRPr>
          </a:p>
          <a:p>
            <a:pPr marL="332740">
              <a:lnSpc>
                <a:spcPct val="100000"/>
              </a:lnSpc>
              <a:spcBef>
                <a:spcPts val="45"/>
              </a:spcBef>
            </a:pPr>
            <a:r>
              <a:rPr sz="2200" dirty="0">
                <a:latin typeface="Calibri"/>
                <a:cs typeface="Calibri"/>
              </a:rPr>
              <a:t>-- </a:t>
            </a:r>
            <a:r>
              <a:rPr sz="2200" spc="-5" dirty="0">
                <a:latin typeface="Calibri"/>
                <a:cs typeface="Calibri"/>
              </a:rPr>
              <a:t>Crawley 2007,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p325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00" dirty="0">
              <a:latin typeface="Calibri"/>
              <a:cs typeface="Calibri"/>
            </a:endParaRPr>
          </a:p>
          <a:p>
            <a:pPr marL="12700" marR="398145">
              <a:lnSpc>
                <a:spcPct val="101800"/>
              </a:lnSpc>
            </a:pPr>
            <a:r>
              <a:rPr sz="2200" spc="-5" dirty="0">
                <a:latin typeface="Calibri"/>
                <a:cs typeface="Calibri"/>
              </a:rPr>
              <a:t>But how </a:t>
            </a:r>
            <a:r>
              <a:rPr sz="2200" dirty="0">
                <a:latin typeface="Calibri"/>
                <a:cs typeface="Calibri"/>
              </a:rPr>
              <a:t>is “minimal </a:t>
            </a:r>
            <a:r>
              <a:rPr sz="2200" spc="-5" dirty="0">
                <a:latin typeface="Calibri"/>
                <a:cs typeface="Calibri"/>
              </a:rPr>
              <a:t>adequate”  decided? </a:t>
            </a:r>
            <a:r>
              <a:rPr sz="2200" dirty="0">
                <a:latin typeface="Calibri"/>
                <a:cs typeface="Calibri"/>
              </a:rPr>
              <a:t>What </a:t>
            </a:r>
            <a:r>
              <a:rPr sz="2200" spc="-5" dirty="0">
                <a:latin typeface="Calibri"/>
                <a:cs typeface="Calibri"/>
              </a:rPr>
              <a:t>criterion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used?</a:t>
            </a:r>
          </a:p>
        </p:txBody>
      </p:sp>
      <p:sp>
        <p:nvSpPr>
          <p:cNvPr id="4" name="object 4"/>
          <p:cNvSpPr/>
          <p:nvPr/>
        </p:nvSpPr>
        <p:spPr>
          <a:xfrm>
            <a:off x="5334000" y="1828800"/>
            <a:ext cx="4981366" cy="4906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40506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The </a:t>
            </a:r>
            <a:r>
              <a:rPr spc="-5" dirty="0"/>
              <a:t>problem </a:t>
            </a:r>
            <a:r>
              <a:rPr dirty="0"/>
              <a:t>of </a:t>
            </a:r>
            <a:r>
              <a:rPr spc="-10" dirty="0"/>
              <a:t>model </a:t>
            </a:r>
            <a:r>
              <a:rPr spc="-5" dirty="0"/>
              <a:t>selection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2362200"/>
            <a:ext cx="9251315" cy="315404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65785">
              <a:lnSpc>
                <a:spcPct val="101699"/>
              </a:lnSpc>
              <a:spcBef>
                <a:spcPts val="50"/>
              </a:spcBef>
            </a:pPr>
            <a:r>
              <a:rPr sz="2400" dirty="0">
                <a:latin typeface="Calibri"/>
                <a:cs typeface="Calibri"/>
              </a:rPr>
              <a:t>Stepwise multiple </a:t>
            </a:r>
            <a:r>
              <a:rPr sz="2400" spc="-5" dirty="0">
                <a:latin typeface="Calibri"/>
                <a:cs typeface="Calibri"/>
              </a:rPr>
              <a:t>regression, </a:t>
            </a:r>
            <a:r>
              <a:rPr sz="2400" dirty="0">
                <a:latin typeface="Calibri"/>
                <a:cs typeface="Calibri"/>
              </a:rPr>
              <a:t>using </a:t>
            </a:r>
            <a:r>
              <a:rPr sz="2400" spc="-5" dirty="0">
                <a:latin typeface="Calibri"/>
                <a:cs typeface="Calibri"/>
              </a:rPr>
              <a:t>stepwise elimination </a:t>
            </a:r>
            <a:r>
              <a:rPr sz="2400" dirty="0">
                <a:latin typeface="Calibri"/>
                <a:cs typeface="Calibri"/>
              </a:rPr>
              <a:t>of </a:t>
            </a:r>
            <a:r>
              <a:rPr sz="2400" spc="-5" dirty="0">
                <a:latin typeface="Calibri"/>
                <a:cs typeface="Calibri"/>
              </a:rPr>
              <a:t>terms, </a:t>
            </a:r>
            <a:r>
              <a:rPr sz="2400" dirty="0">
                <a:latin typeface="Calibri"/>
                <a:cs typeface="Calibri"/>
              </a:rPr>
              <a:t>is a  common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practice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00" dirty="0">
              <a:latin typeface="Calibri"/>
              <a:cs typeface="Calibri"/>
            </a:endParaRPr>
          </a:p>
          <a:p>
            <a:pPr marL="12700" marR="5080">
              <a:lnSpc>
                <a:spcPct val="101800"/>
              </a:lnSpc>
            </a:pPr>
            <a:r>
              <a:rPr sz="2200" spc="-5" dirty="0">
                <a:latin typeface="Calibri"/>
                <a:cs typeface="Calibri"/>
              </a:rPr>
              <a:t>This </a:t>
            </a:r>
            <a:r>
              <a:rPr sz="2200" dirty="0">
                <a:latin typeface="Calibri"/>
                <a:cs typeface="Calibri"/>
              </a:rPr>
              <a:t>approach </a:t>
            </a:r>
            <a:r>
              <a:rPr sz="2200" spc="-5" dirty="0">
                <a:latin typeface="Calibri"/>
                <a:cs typeface="Calibri"/>
              </a:rPr>
              <a:t>involves </a:t>
            </a:r>
            <a:r>
              <a:rPr sz="2200" spc="-10" dirty="0">
                <a:latin typeface="Calibri"/>
                <a:cs typeface="Calibri"/>
              </a:rPr>
              <a:t>fitting </a:t>
            </a:r>
            <a:r>
              <a:rPr sz="2200" dirty="0">
                <a:latin typeface="Calibri"/>
                <a:cs typeface="Calibri"/>
              </a:rPr>
              <a:t>a multiple regression </a:t>
            </a:r>
            <a:r>
              <a:rPr sz="2200" spc="-5" dirty="0">
                <a:latin typeface="Calibri"/>
                <a:cs typeface="Calibri"/>
              </a:rPr>
              <a:t>with many </a:t>
            </a:r>
            <a:r>
              <a:rPr sz="2200" dirty="0">
                <a:latin typeface="Calibri"/>
                <a:cs typeface="Calibri"/>
              </a:rPr>
              <a:t>variables, </a:t>
            </a:r>
            <a:r>
              <a:rPr sz="2200" spc="-5" dirty="0">
                <a:latin typeface="Calibri"/>
                <a:cs typeface="Calibri"/>
              </a:rPr>
              <a:t>followed  by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cycle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deleting model </a:t>
            </a:r>
            <a:r>
              <a:rPr sz="2200" dirty="0">
                <a:latin typeface="Calibri"/>
                <a:cs typeface="Calibri"/>
              </a:rPr>
              <a:t>terms that </a:t>
            </a:r>
            <a:r>
              <a:rPr sz="2200" spc="-10" dirty="0">
                <a:latin typeface="Calibri"/>
                <a:cs typeface="Calibri"/>
              </a:rPr>
              <a:t>are </a:t>
            </a:r>
            <a:r>
              <a:rPr sz="2200" spc="-5" dirty="0">
                <a:latin typeface="Calibri"/>
                <a:cs typeface="Calibri"/>
              </a:rPr>
              <a:t>not statistically significant and </a:t>
            </a:r>
            <a:r>
              <a:rPr sz="2200" dirty="0">
                <a:latin typeface="Calibri"/>
                <a:cs typeface="Calibri"/>
              </a:rPr>
              <a:t>then  </a:t>
            </a:r>
            <a:r>
              <a:rPr sz="2200" spc="-5" dirty="0">
                <a:latin typeface="Calibri"/>
                <a:cs typeface="Calibri"/>
              </a:rPr>
              <a:t>refitting. Continue until only statistically significant terms</a:t>
            </a:r>
            <a:r>
              <a:rPr sz="2200" spc="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remain.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 dirty="0">
              <a:latin typeface="Calibri"/>
              <a:cs typeface="Calibri"/>
            </a:endParaRPr>
          </a:p>
          <a:p>
            <a:pPr marL="12700" marR="461645">
              <a:lnSpc>
                <a:spcPct val="101800"/>
              </a:lnSpc>
              <a:spcBef>
                <a:spcPts val="5"/>
              </a:spcBef>
            </a:pP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procedure </a:t>
            </a:r>
            <a:r>
              <a:rPr sz="2200" dirty="0">
                <a:latin typeface="Calibri"/>
                <a:cs typeface="Calibri"/>
              </a:rPr>
              <a:t>ends </a:t>
            </a:r>
            <a:r>
              <a:rPr sz="2200" spc="-5" dirty="0">
                <a:latin typeface="Calibri"/>
                <a:cs typeface="Calibri"/>
              </a:rPr>
              <a:t>us up </a:t>
            </a:r>
            <a:r>
              <a:rPr sz="2200" dirty="0">
                <a:latin typeface="Calibri"/>
                <a:cs typeface="Calibri"/>
              </a:rPr>
              <a:t>with a </a:t>
            </a:r>
            <a:r>
              <a:rPr sz="2200" spc="-5" dirty="0">
                <a:latin typeface="Calibri"/>
                <a:cs typeface="Calibri"/>
              </a:rPr>
              <a:t>single, final </a:t>
            </a:r>
            <a:r>
              <a:rPr sz="2200" dirty="0">
                <a:latin typeface="Calibri"/>
                <a:cs typeface="Calibri"/>
              </a:rPr>
              <a:t>model,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“minimum adequate  </a:t>
            </a:r>
            <a:r>
              <a:rPr sz="2200" dirty="0">
                <a:latin typeface="Calibri"/>
                <a:cs typeface="Calibri"/>
              </a:rPr>
              <a:t>model.”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86252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Does stepwise elimination </a:t>
            </a:r>
            <a:r>
              <a:rPr spc="-10" dirty="0"/>
              <a:t>of </a:t>
            </a:r>
            <a:r>
              <a:rPr spc="-5" dirty="0"/>
              <a:t>terms actually yield </a:t>
            </a:r>
            <a:r>
              <a:rPr dirty="0"/>
              <a:t>the </a:t>
            </a:r>
            <a:r>
              <a:rPr spc="-5" dirty="0"/>
              <a:t>“best”</a:t>
            </a:r>
            <a:r>
              <a:rPr spc="114" dirty="0"/>
              <a:t> </a:t>
            </a:r>
            <a:r>
              <a:rPr spc="-5" dirty="0"/>
              <a:t>model?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2209800"/>
            <a:ext cx="9385935" cy="3483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What </a:t>
            </a:r>
            <a:r>
              <a:rPr sz="2200" spc="-5" dirty="0">
                <a:latin typeface="Calibri"/>
                <a:cs typeface="Calibri"/>
              </a:rPr>
              <a:t>criterion </a:t>
            </a:r>
            <a:r>
              <a:rPr sz="2200" dirty="0">
                <a:latin typeface="Calibri"/>
                <a:cs typeface="Calibri"/>
              </a:rPr>
              <a:t>are </a:t>
            </a:r>
            <a:r>
              <a:rPr sz="2200" spc="5" dirty="0">
                <a:latin typeface="Calibri"/>
                <a:cs typeface="Calibri"/>
              </a:rPr>
              <a:t>we </a:t>
            </a:r>
            <a:r>
              <a:rPr sz="2200" spc="-5" dirty="0">
                <a:latin typeface="Calibri"/>
                <a:cs typeface="Calibri"/>
              </a:rPr>
              <a:t>actually using </a:t>
            </a:r>
            <a:r>
              <a:rPr sz="2200" spc="-1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decide which </a:t>
            </a:r>
            <a:r>
              <a:rPr sz="2200" dirty="0">
                <a:latin typeface="Calibri"/>
                <a:cs typeface="Calibri"/>
              </a:rPr>
              <a:t>model is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“best”?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Calibri"/>
              <a:buAutoNum type="arabicPeriod"/>
            </a:pPr>
            <a:endParaRPr sz="2200" dirty="0">
              <a:latin typeface="Calibri"/>
              <a:cs typeface="Calibri"/>
            </a:endParaRPr>
          </a:p>
          <a:p>
            <a:pPr marL="241300" marR="184150" indent="-228600">
              <a:lnSpc>
                <a:spcPct val="101400"/>
              </a:lnSpc>
              <a:buAutoNum type="arabicPeriod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Each </a:t>
            </a:r>
            <a:r>
              <a:rPr sz="2200" spc="-5" dirty="0">
                <a:latin typeface="Calibri"/>
                <a:cs typeface="Calibri"/>
              </a:rPr>
              <a:t>step </a:t>
            </a:r>
            <a:r>
              <a:rPr sz="2200" dirty="0">
                <a:latin typeface="Calibri"/>
                <a:cs typeface="Calibri"/>
              </a:rPr>
              <a:t>in which a </a:t>
            </a:r>
            <a:r>
              <a:rPr sz="2200" spc="-5" dirty="0">
                <a:latin typeface="Calibri"/>
                <a:cs typeface="Calibri"/>
              </a:rPr>
              <a:t>variable </a:t>
            </a:r>
            <a:r>
              <a:rPr sz="2200" dirty="0">
                <a:latin typeface="Calibri"/>
                <a:cs typeface="Calibri"/>
              </a:rPr>
              <a:t>is </a:t>
            </a:r>
            <a:r>
              <a:rPr sz="2200" spc="-5" dirty="0">
                <a:latin typeface="Calibri"/>
                <a:cs typeface="Calibri"/>
              </a:rPr>
              <a:t>dropped from </a:t>
            </a:r>
            <a:r>
              <a:rPr sz="2200" spc="5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model involves “accepting” </a:t>
            </a:r>
            <a:r>
              <a:rPr sz="2200" dirty="0">
                <a:latin typeface="Calibri"/>
                <a:cs typeface="Calibri"/>
              </a:rPr>
              <a:t>a  </a:t>
            </a:r>
            <a:r>
              <a:rPr sz="2200" spc="-5" dirty="0">
                <a:latin typeface="Calibri"/>
                <a:cs typeface="Calibri"/>
              </a:rPr>
              <a:t>null hypothesis. </a:t>
            </a:r>
            <a:r>
              <a:rPr sz="2200" dirty="0">
                <a:latin typeface="Calibri"/>
                <a:cs typeface="Calibri"/>
              </a:rPr>
              <a:t>What </a:t>
            </a:r>
            <a:r>
              <a:rPr sz="2200" spc="-5" dirty="0">
                <a:latin typeface="Calibri"/>
                <a:cs typeface="Calibri"/>
              </a:rPr>
              <a:t>happens if </a:t>
            </a:r>
            <a:r>
              <a:rPr sz="2200" spc="-10" dirty="0">
                <a:latin typeface="Calibri"/>
                <a:cs typeface="Calibri"/>
              </a:rPr>
              <a:t>we </a:t>
            </a:r>
            <a:r>
              <a:rPr sz="2200" spc="-5" dirty="0">
                <a:latin typeface="Calibri"/>
                <a:cs typeface="Calibri"/>
              </a:rPr>
              <a:t>drop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false null hypothesis? How </a:t>
            </a:r>
            <a:r>
              <a:rPr sz="2200" dirty="0">
                <a:latin typeface="Calibri"/>
                <a:cs typeface="Calibri"/>
              </a:rPr>
              <a:t>can a  sequence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Type 2 errors </a:t>
            </a:r>
            <a:r>
              <a:rPr sz="2200" spc="-10" dirty="0">
                <a:latin typeface="Calibri"/>
                <a:cs typeface="Calibri"/>
              </a:rPr>
              <a:t>lead </a:t>
            </a:r>
            <a:r>
              <a:rPr sz="2200" spc="-5" dirty="0">
                <a:latin typeface="Calibri"/>
                <a:cs typeface="Calibri"/>
              </a:rPr>
              <a:t>us </a:t>
            </a:r>
            <a:r>
              <a:rPr sz="2200" spc="-10" dirty="0">
                <a:latin typeface="Calibri"/>
                <a:cs typeface="Calibri"/>
              </a:rPr>
              <a:t>to the </a:t>
            </a:r>
            <a:r>
              <a:rPr sz="2200" dirty="0">
                <a:latin typeface="Calibri"/>
                <a:cs typeface="Calibri"/>
              </a:rPr>
              <a:t>“best”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model?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AutoNum type="arabicPeriod"/>
            </a:pPr>
            <a:endParaRPr sz="2200" dirty="0">
              <a:latin typeface="Calibri"/>
              <a:cs typeface="Calibri"/>
            </a:endParaRPr>
          </a:p>
          <a:p>
            <a:pPr marL="241300" marR="5080" indent="-228600">
              <a:lnSpc>
                <a:spcPct val="101800"/>
              </a:lnSpc>
              <a:spcBef>
                <a:spcPts val="5"/>
              </a:spcBef>
              <a:buAutoNum type="arabicPeriod"/>
              <a:tabLst>
                <a:tab pos="241300" algn="l"/>
              </a:tabLst>
            </a:pPr>
            <a:r>
              <a:rPr sz="2200" spc="5" dirty="0">
                <a:latin typeface="Calibri"/>
                <a:cs typeface="Calibri"/>
              </a:rPr>
              <a:t>How </a:t>
            </a:r>
            <a:r>
              <a:rPr sz="2200" spc="-10" dirty="0">
                <a:latin typeface="Calibri"/>
                <a:cs typeface="Calibri"/>
              </a:rPr>
              <a:t>repeatable </a:t>
            </a:r>
            <a:r>
              <a:rPr sz="2200" dirty="0">
                <a:latin typeface="Calibri"/>
                <a:cs typeface="Calibri"/>
              </a:rPr>
              <a:t>is the </a:t>
            </a:r>
            <a:r>
              <a:rPr sz="2200" spc="-5" dirty="0">
                <a:latin typeface="Calibri"/>
                <a:cs typeface="Calibri"/>
              </a:rPr>
              <a:t>outcome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stepwise </a:t>
            </a:r>
            <a:r>
              <a:rPr sz="2200" spc="-10" dirty="0">
                <a:latin typeface="Calibri"/>
                <a:cs typeface="Calibri"/>
              </a:rPr>
              <a:t>regression? </a:t>
            </a:r>
            <a:r>
              <a:rPr sz="2200" spc="-5" dirty="0">
                <a:latin typeface="Calibri"/>
                <a:cs typeface="Calibri"/>
              </a:rPr>
              <a:t>With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different sample,  </a:t>
            </a:r>
            <a:r>
              <a:rPr sz="2200" dirty="0">
                <a:latin typeface="Calibri"/>
                <a:cs typeface="Calibri"/>
              </a:rPr>
              <a:t>would </a:t>
            </a:r>
            <a:r>
              <a:rPr sz="2200" spc="-5" dirty="0">
                <a:latin typeface="Calibri"/>
                <a:cs typeface="Calibri"/>
              </a:rPr>
              <a:t>stepwise elimination bring us </a:t>
            </a:r>
            <a:r>
              <a:rPr sz="2200" dirty="0">
                <a:latin typeface="Calibri"/>
                <a:cs typeface="Calibri"/>
              </a:rPr>
              <a:t>to the </a:t>
            </a:r>
            <a:r>
              <a:rPr sz="2200" spc="-5" dirty="0">
                <a:latin typeface="Calibri"/>
                <a:cs typeface="Calibri"/>
              </a:rPr>
              <a:t>same model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again?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Calibri"/>
              <a:buAutoNum type="arabicPeriod"/>
            </a:pPr>
            <a:endParaRPr sz="255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Might </a:t>
            </a:r>
            <a:r>
              <a:rPr sz="2200" dirty="0">
                <a:latin typeface="Calibri"/>
                <a:cs typeface="Calibri"/>
              </a:rPr>
              <a:t>models </a:t>
            </a:r>
            <a:r>
              <a:rPr sz="2200" spc="-5" dirty="0">
                <a:latin typeface="Calibri"/>
                <a:cs typeface="Calibri"/>
              </a:rPr>
              <a:t>with different </a:t>
            </a:r>
            <a:r>
              <a:rPr sz="2200" dirty="0">
                <a:latin typeface="Calibri"/>
                <a:cs typeface="Calibri"/>
              </a:rPr>
              <a:t>subsets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variables fit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dirty="0">
                <a:latin typeface="Calibri"/>
                <a:cs typeface="Calibri"/>
              </a:rPr>
              <a:t>data </a:t>
            </a:r>
            <a:r>
              <a:rPr sz="2200" spc="-5" dirty="0">
                <a:latin typeface="Calibri"/>
                <a:cs typeface="Calibri"/>
              </a:rPr>
              <a:t>nearly </a:t>
            </a:r>
            <a:r>
              <a:rPr sz="2200" dirty="0">
                <a:latin typeface="Calibri"/>
                <a:cs typeface="Calibri"/>
              </a:rPr>
              <a:t>as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well?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7679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Alternative: choose </a:t>
            </a:r>
            <a:r>
              <a:rPr spc="-10" dirty="0"/>
              <a:t>among </a:t>
            </a:r>
            <a:r>
              <a:rPr dirty="0"/>
              <a:t>models using </a:t>
            </a:r>
            <a:r>
              <a:rPr spc="-5" dirty="0"/>
              <a:t>an explicit</a:t>
            </a:r>
            <a:r>
              <a:rPr spc="45" dirty="0"/>
              <a:t> </a:t>
            </a:r>
            <a:r>
              <a:rPr spc="-5" dirty="0"/>
              <a:t>criterion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1447291"/>
            <a:ext cx="7971155" cy="1135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reasonable criterion: choose the model that </a:t>
            </a:r>
            <a:r>
              <a:rPr sz="2400" dirty="0">
                <a:latin typeface="Calibri"/>
                <a:cs typeface="Calibri"/>
              </a:rPr>
              <a:t>predicts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best.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“Cross-validation score” </a:t>
            </a:r>
            <a:r>
              <a:rPr sz="2400" spc="-15" dirty="0">
                <a:latin typeface="Calibri"/>
                <a:cs typeface="Calibri"/>
              </a:rPr>
              <a:t>is </a:t>
            </a:r>
            <a:r>
              <a:rPr sz="2400" spc="5" dirty="0">
                <a:latin typeface="Calibri"/>
                <a:cs typeface="Calibri"/>
              </a:rPr>
              <a:t>one </a:t>
            </a:r>
            <a:r>
              <a:rPr sz="2400" dirty="0">
                <a:latin typeface="Calibri"/>
                <a:cs typeface="Calibri"/>
              </a:rPr>
              <a:t>way </a:t>
            </a:r>
            <a:r>
              <a:rPr sz="2400" spc="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measure prediction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error: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6527" y="5779990"/>
            <a:ext cx="9525000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>
              <a:lnSpc>
                <a:spcPct val="100000"/>
              </a:lnSpc>
            </a:pP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larger CV</a:t>
            </a:r>
            <a:r>
              <a:rPr lang="en-US" sz="2200" spc="-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score corresponds </a:t>
            </a:r>
            <a:r>
              <a:rPr sz="2200" spc="5" dirty="0">
                <a:latin typeface="Calibri"/>
                <a:cs typeface="Calibri"/>
              </a:rPr>
              <a:t>to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worse prediction </a:t>
            </a:r>
            <a:r>
              <a:rPr sz="2200" dirty="0">
                <a:latin typeface="Calibri"/>
                <a:cs typeface="Calibri"/>
              </a:rPr>
              <a:t>(more </a:t>
            </a:r>
            <a:r>
              <a:rPr sz="2200" spc="-5" dirty="0">
                <a:latin typeface="Calibri"/>
                <a:cs typeface="Calibri"/>
              </a:rPr>
              <a:t>prediction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error).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F35F5A-B039-43A2-A29E-8EF51FD9E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767278"/>
            <a:ext cx="2857647" cy="14605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6DD6B8-6D34-47CC-97B3-A987CB2C0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4449972"/>
            <a:ext cx="10287000" cy="10783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ChangeAspect="1"/>
          </p:cNvSpPr>
          <p:nvPr/>
        </p:nvSpPr>
        <p:spPr>
          <a:xfrm>
            <a:off x="2971800" y="3048000"/>
            <a:ext cx="4465777" cy="39674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18819" y="703579"/>
            <a:ext cx="6141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Choose </a:t>
            </a:r>
            <a:r>
              <a:rPr sz="2400" b="1" spc="-5" dirty="0">
                <a:latin typeface="Calibri"/>
                <a:cs typeface="Calibri"/>
              </a:rPr>
              <a:t>among </a:t>
            </a:r>
            <a:r>
              <a:rPr sz="2400" b="1" dirty="0">
                <a:latin typeface="Calibri"/>
                <a:cs typeface="Calibri"/>
              </a:rPr>
              <a:t>models </a:t>
            </a:r>
            <a:r>
              <a:rPr sz="2400" b="1" spc="-5" dirty="0">
                <a:latin typeface="Calibri"/>
                <a:cs typeface="Calibri"/>
              </a:rPr>
              <a:t>using an explicit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criterion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8819" y="1676400"/>
            <a:ext cx="9378315" cy="104521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60"/>
              </a:spcBef>
            </a:pPr>
            <a:r>
              <a:rPr sz="2200" dirty="0">
                <a:latin typeface="Calibri"/>
                <a:cs typeface="Calibri"/>
              </a:rPr>
              <a:t>In our </a:t>
            </a:r>
            <a:r>
              <a:rPr sz="2200" spc="-5" dirty="0">
                <a:latin typeface="Calibri"/>
                <a:cs typeface="Calibri"/>
              </a:rPr>
              <a:t>beetle </a:t>
            </a:r>
            <a:r>
              <a:rPr sz="2200" dirty="0">
                <a:latin typeface="Calibri"/>
                <a:cs typeface="Calibri"/>
              </a:rPr>
              <a:t>example, the CVscore </a:t>
            </a:r>
            <a:r>
              <a:rPr sz="2200" spc="-5" dirty="0">
                <a:latin typeface="Calibri"/>
                <a:cs typeface="Calibri"/>
              </a:rPr>
              <a:t>increases (prediction error </a:t>
            </a:r>
            <a:r>
              <a:rPr sz="2200" dirty="0">
                <a:latin typeface="Calibri"/>
                <a:cs typeface="Calibri"/>
              </a:rPr>
              <a:t>worsens) </a:t>
            </a:r>
            <a:r>
              <a:rPr sz="2200" spc="5" dirty="0">
                <a:latin typeface="Calibri"/>
                <a:cs typeface="Calibri"/>
              </a:rPr>
              <a:t>with  </a:t>
            </a:r>
            <a:r>
              <a:rPr sz="2200" spc="-5" dirty="0">
                <a:latin typeface="Calibri"/>
                <a:cs typeface="Calibri"/>
              </a:rPr>
              <a:t>increasing numbers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parameters </a:t>
            </a:r>
            <a:r>
              <a:rPr sz="2200" dirty="0">
                <a:latin typeface="Calibri"/>
                <a:cs typeface="Calibri"/>
              </a:rPr>
              <a:t>in the model. </a:t>
            </a:r>
            <a:r>
              <a:rPr sz="2200" spc="-5" dirty="0">
                <a:latin typeface="Calibri"/>
                <a:cs typeface="Calibri"/>
              </a:rPr>
              <a:t>Here,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simple linear </a:t>
            </a:r>
            <a:r>
              <a:rPr sz="2200" spc="-10" dirty="0">
                <a:latin typeface="Calibri"/>
                <a:cs typeface="Calibri"/>
              </a:rPr>
              <a:t>regression  </a:t>
            </a:r>
            <a:r>
              <a:rPr sz="2200" dirty="0">
                <a:latin typeface="Calibri"/>
                <a:cs typeface="Calibri"/>
              </a:rPr>
              <a:t>was “best”. </a:t>
            </a:r>
            <a:r>
              <a:rPr sz="2200" spc="-5" dirty="0">
                <a:latin typeface="Calibri"/>
                <a:cs typeface="Calibri"/>
              </a:rPr>
              <a:t>But some </a:t>
            </a:r>
            <a:r>
              <a:rPr sz="2200" i="1" spc="-5" dirty="0">
                <a:latin typeface="Calibri"/>
                <a:cs typeface="Calibri"/>
              </a:rPr>
              <a:t>other polynomials do nearly </a:t>
            </a:r>
            <a:r>
              <a:rPr sz="2200" i="1" spc="-10" dirty="0">
                <a:latin typeface="Calibri"/>
                <a:cs typeface="Calibri"/>
              </a:rPr>
              <a:t>equally</a:t>
            </a:r>
            <a:r>
              <a:rPr sz="2200" i="1" spc="15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well</a:t>
            </a:r>
            <a:r>
              <a:rPr sz="2200" dirty="0">
                <a:latin typeface="Calibri"/>
                <a:cs typeface="Calibri"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4580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 </a:t>
            </a:r>
            <a:r>
              <a:rPr spc="-5" dirty="0"/>
              <a:t>determines prediction</a:t>
            </a:r>
            <a:r>
              <a:rPr spc="-15" dirty="0"/>
              <a:t> </a:t>
            </a:r>
            <a:r>
              <a:rPr spc="-5" dirty="0"/>
              <a:t>errors?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1386331"/>
            <a:ext cx="9502140" cy="507428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186690">
              <a:lnSpc>
                <a:spcPct val="101800"/>
              </a:lnSpc>
              <a:spcBef>
                <a:spcPts val="60"/>
              </a:spcBef>
            </a:pPr>
            <a:r>
              <a:rPr sz="2200" spc="5" dirty="0">
                <a:latin typeface="Calibri"/>
                <a:cs typeface="Calibri"/>
              </a:rPr>
              <a:t>You </a:t>
            </a:r>
            <a:r>
              <a:rPr sz="2200" dirty="0">
                <a:latin typeface="Calibri"/>
                <a:cs typeface="Calibri"/>
              </a:rPr>
              <a:t>might </a:t>
            </a:r>
            <a:r>
              <a:rPr sz="2200" spc="-5" dirty="0">
                <a:latin typeface="Calibri"/>
                <a:cs typeface="Calibri"/>
              </a:rPr>
              <a:t>think that prediction errors </a:t>
            </a:r>
            <a:r>
              <a:rPr sz="2200" dirty="0">
                <a:latin typeface="Calibri"/>
                <a:cs typeface="Calibri"/>
              </a:rPr>
              <a:t>worsen as models </a:t>
            </a:r>
            <a:r>
              <a:rPr sz="2200" spc="-5" dirty="0">
                <a:latin typeface="Calibri"/>
                <a:cs typeface="Calibri"/>
              </a:rPr>
              <a:t>become </a:t>
            </a:r>
            <a:r>
              <a:rPr sz="2200" dirty="0">
                <a:latin typeface="Calibri"/>
                <a:cs typeface="Calibri"/>
              </a:rPr>
              <a:t>more  </a:t>
            </a:r>
            <a:r>
              <a:rPr sz="2200" spc="-5" dirty="0">
                <a:latin typeface="Calibri"/>
                <a:cs typeface="Calibri"/>
              </a:rPr>
              <a:t>complicated because </a:t>
            </a:r>
            <a:r>
              <a:rPr sz="2200" dirty="0">
                <a:latin typeface="Calibri"/>
                <a:cs typeface="Calibri"/>
              </a:rPr>
              <a:t>the more </a:t>
            </a:r>
            <a:r>
              <a:rPr sz="2200" spc="-5" dirty="0">
                <a:latin typeface="Calibri"/>
                <a:cs typeface="Calibri"/>
              </a:rPr>
              <a:t>complicated </a:t>
            </a:r>
            <a:r>
              <a:rPr sz="2200" dirty="0">
                <a:latin typeface="Calibri"/>
                <a:cs typeface="Calibri"/>
              </a:rPr>
              <a:t>models </a:t>
            </a:r>
            <a:r>
              <a:rPr sz="2200" spc="-10" dirty="0">
                <a:latin typeface="Calibri"/>
                <a:cs typeface="Calibri"/>
              </a:rPr>
              <a:t>are </a:t>
            </a:r>
            <a:r>
              <a:rPr sz="2200" spc="-5" dirty="0">
                <a:latin typeface="Calibri"/>
                <a:cs typeface="Calibri"/>
              </a:rPr>
              <a:t>wrong. This </a:t>
            </a:r>
            <a:r>
              <a:rPr sz="2200" dirty="0">
                <a:latin typeface="Calibri"/>
                <a:cs typeface="Calibri"/>
              </a:rPr>
              <a:t>is </a:t>
            </a:r>
            <a:r>
              <a:rPr sz="2200" spc="-5" dirty="0">
                <a:latin typeface="Calibri"/>
                <a:cs typeface="Calibri"/>
              </a:rPr>
              <a:t>not</a:t>
            </a:r>
            <a:r>
              <a:rPr sz="2200" spc="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correct.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50">
              <a:latin typeface="Calibri"/>
              <a:cs typeface="Calibri"/>
            </a:endParaRPr>
          </a:p>
          <a:p>
            <a:pPr marL="12700" marR="351790">
              <a:lnSpc>
                <a:spcPct val="101800"/>
              </a:lnSpc>
            </a:pPr>
            <a:r>
              <a:rPr sz="2200" dirty="0">
                <a:latin typeface="Calibri"/>
                <a:cs typeface="Calibri"/>
              </a:rPr>
              <a:t>Prediction </a:t>
            </a:r>
            <a:r>
              <a:rPr sz="2200" spc="-5" dirty="0">
                <a:latin typeface="Calibri"/>
                <a:cs typeface="Calibri"/>
              </a:rPr>
              <a:t>errors result </a:t>
            </a:r>
            <a:r>
              <a:rPr sz="2200" spc="-10" dirty="0">
                <a:latin typeface="Calibri"/>
                <a:cs typeface="Calibri"/>
              </a:rPr>
              <a:t>from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combination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bias </a:t>
            </a:r>
            <a:r>
              <a:rPr sz="2200" spc="-10" dirty="0">
                <a:latin typeface="Calibri"/>
                <a:cs typeface="Calibri"/>
              </a:rPr>
              <a:t>and </a:t>
            </a:r>
            <a:r>
              <a:rPr sz="2200" dirty="0">
                <a:latin typeface="Calibri"/>
                <a:cs typeface="Calibri"/>
              </a:rPr>
              <a:t>sampling error </a:t>
            </a:r>
            <a:r>
              <a:rPr sz="2200" spc="-5" dirty="0">
                <a:latin typeface="Calibri"/>
                <a:cs typeface="Calibri"/>
              </a:rPr>
              <a:t>(sampling  variance). These </a:t>
            </a:r>
            <a:r>
              <a:rPr sz="2200" spc="-10" dirty="0">
                <a:latin typeface="Calibri"/>
                <a:cs typeface="Calibri"/>
              </a:rPr>
              <a:t>two </a:t>
            </a:r>
            <a:r>
              <a:rPr sz="2200" spc="-5" dirty="0">
                <a:latin typeface="Calibri"/>
                <a:cs typeface="Calibri"/>
              </a:rPr>
              <a:t>quantities </a:t>
            </a:r>
            <a:r>
              <a:rPr sz="2200" spc="-10" dirty="0">
                <a:latin typeface="Calibri"/>
                <a:cs typeface="Calibri"/>
              </a:rPr>
              <a:t>trade </a:t>
            </a:r>
            <a:r>
              <a:rPr sz="2200" dirty="0">
                <a:latin typeface="Calibri"/>
                <a:cs typeface="Calibri"/>
              </a:rPr>
              <a:t>off </a:t>
            </a:r>
            <a:r>
              <a:rPr sz="2200" spc="-5" dirty="0">
                <a:latin typeface="Calibri"/>
                <a:cs typeface="Calibri"/>
              </a:rPr>
              <a:t>(the </a:t>
            </a:r>
            <a:r>
              <a:rPr sz="2200" i="1" spc="-10" dirty="0">
                <a:latin typeface="Calibri"/>
                <a:cs typeface="Calibri"/>
              </a:rPr>
              <a:t>bias-variance</a:t>
            </a:r>
            <a:r>
              <a:rPr sz="2200" i="1" spc="90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tradeoff</a:t>
            </a:r>
            <a:r>
              <a:rPr sz="2200" dirty="0">
                <a:latin typeface="Calibri"/>
                <a:cs typeface="Calibri"/>
              </a:rPr>
              <a:t>).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00">
              <a:latin typeface="Calibri"/>
              <a:cs typeface="Calibri"/>
            </a:endParaRPr>
          </a:p>
          <a:p>
            <a:pPr marL="12700" marR="320675">
              <a:lnSpc>
                <a:spcPct val="101800"/>
              </a:lnSpc>
            </a:pP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coefficients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simplest </a:t>
            </a:r>
            <a:r>
              <a:rPr sz="2200" dirty="0">
                <a:latin typeface="Calibri"/>
                <a:cs typeface="Calibri"/>
              </a:rPr>
              <a:t>model are </a:t>
            </a:r>
            <a:r>
              <a:rPr sz="2200" spc="-5" dirty="0">
                <a:latin typeface="Calibri"/>
                <a:cs typeface="Calibri"/>
              </a:rPr>
              <a:t>likely </a:t>
            </a:r>
            <a:r>
              <a:rPr sz="2200" spc="-10" dirty="0">
                <a:latin typeface="Calibri"/>
                <a:cs typeface="Calibri"/>
              </a:rPr>
              <a:t>to </a:t>
            </a:r>
            <a:r>
              <a:rPr sz="2200" spc="-15" dirty="0">
                <a:latin typeface="Calibri"/>
                <a:cs typeface="Calibri"/>
              </a:rPr>
              <a:t>be </a:t>
            </a:r>
            <a:r>
              <a:rPr sz="2200" spc="-5" dirty="0">
                <a:latin typeface="Calibri"/>
                <a:cs typeface="Calibri"/>
              </a:rPr>
              <a:t>biased, because </a:t>
            </a:r>
            <a:r>
              <a:rPr sz="2200" dirty="0">
                <a:latin typeface="Calibri"/>
                <a:cs typeface="Calibri"/>
              </a:rPr>
              <a:t>the model  </a:t>
            </a:r>
            <a:r>
              <a:rPr sz="2200" spc="-5" dirty="0">
                <a:latin typeface="Calibri"/>
                <a:cs typeface="Calibri"/>
              </a:rPr>
              <a:t>includes </a:t>
            </a:r>
            <a:r>
              <a:rPr sz="2200" dirty="0">
                <a:latin typeface="Calibri"/>
                <a:cs typeface="Calibri"/>
              </a:rPr>
              <a:t>too </a:t>
            </a:r>
            <a:r>
              <a:rPr sz="2200" spc="-5" dirty="0">
                <a:latin typeface="Calibri"/>
                <a:cs typeface="Calibri"/>
              </a:rPr>
              <a:t>few </a:t>
            </a:r>
            <a:r>
              <a:rPr sz="2200" dirty="0">
                <a:latin typeface="Calibri"/>
                <a:cs typeface="Calibri"/>
              </a:rPr>
              <a:t>terms </a:t>
            </a:r>
            <a:r>
              <a:rPr sz="2200" spc="-5" dirty="0">
                <a:latin typeface="Calibri"/>
                <a:cs typeface="Calibri"/>
              </a:rPr>
              <a:t>(compared </a:t>
            </a:r>
            <a:r>
              <a:rPr sz="2200" dirty="0">
                <a:latin typeface="Calibri"/>
                <a:cs typeface="Calibri"/>
              </a:rPr>
              <a:t>to the </a:t>
            </a:r>
            <a:r>
              <a:rPr sz="2200" spc="-5" dirty="0">
                <a:latin typeface="Calibri"/>
                <a:cs typeface="Calibri"/>
              </a:rPr>
              <a:t>true </a:t>
            </a:r>
            <a:r>
              <a:rPr sz="2200" dirty="0">
                <a:latin typeface="Calibri"/>
                <a:cs typeface="Calibri"/>
              </a:rPr>
              <a:t>model </a:t>
            </a:r>
            <a:r>
              <a:rPr sz="2200" spc="-15" dirty="0">
                <a:latin typeface="Calibri"/>
                <a:cs typeface="Calibri"/>
              </a:rPr>
              <a:t>in </a:t>
            </a:r>
            <a:r>
              <a:rPr sz="2200" dirty="0">
                <a:latin typeface="Calibri"/>
                <a:cs typeface="Calibri"/>
              </a:rPr>
              <a:t>nature). </a:t>
            </a:r>
            <a:r>
              <a:rPr sz="2200" spc="-5" dirty="0">
                <a:latin typeface="Calibri"/>
                <a:cs typeface="Calibri"/>
              </a:rPr>
              <a:t>But these  </a:t>
            </a:r>
            <a:r>
              <a:rPr sz="2200" dirty="0">
                <a:latin typeface="Calibri"/>
                <a:cs typeface="Calibri"/>
              </a:rPr>
              <a:t>coefficients are </a:t>
            </a:r>
            <a:r>
              <a:rPr sz="2200" spc="-5" dirty="0">
                <a:latin typeface="Calibri"/>
                <a:cs typeface="Calibri"/>
              </a:rPr>
              <a:t>relatively well </a:t>
            </a:r>
            <a:r>
              <a:rPr sz="2200" dirty="0">
                <a:latin typeface="Calibri"/>
                <a:cs typeface="Calibri"/>
              </a:rPr>
              <a:t>estimated </a:t>
            </a:r>
            <a:r>
              <a:rPr sz="2200" spc="-5" dirty="0">
                <a:latin typeface="Calibri"/>
                <a:cs typeface="Calibri"/>
              </a:rPr>
              <a:t>(low sampling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variance).</a:t>
            </a:r>
            <a:endParaRPr sz="2200">
              <a:latin typeface="Calibri"/>
              <a:cs typeface="Calibri"/>
            </a:endParaRPr>
          </a:p>
          <a:p>
            <a:pPr marL="12700" marR="5080">
              <a:lnSpc>
                <a:spcPct val="101800"/>
              </a:lnSpc>
              <a:spcBef>
                <a:spcPts val="2425"/>
              </a:spcBef>
            </a:pP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coefficients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most complex </a:t>
            </a:r>
            <a:r>
              <a:rPr sz="2200" dirty="0">
                <a:latin typeface="Calibri"/>
                <a:cs typeface="Calibri"/>
              </a:rPr>
              <a:t>models </a:t>
            </a:r>
            <a:r>
              <a:rPr sz="2200" spc="-5" dirty="0">
                <a:latin typeface="Calibri"/>
                <a:cs typeface="Calibri"/>
              </a:rPr>
              <a:t>have </a:t>
            </a:r>
            <a:r>
              <a:rPr sz="2200" spc="-15" dirty="0">
                <a:latin typeface="Calibri"/>
                <a:cs typeface="Calibri"/>
              </a:rPr>
              <a:t>low </a:t>
            </a:r>
            <a:r>
              <a:rPr sz="2200" spc="-5" dirty="0">
                <a:latin typeface="Calibri"/>
                <a:cs typeface="Calibri"/>
              </a:rPr>
              <a:t>bias </a:t>
            </a:r>
            <a:r>
              <a:rPr sz="2200" dirty="0">
                <a:latin typeface="Calibri"/>
                <a:cs typeface="Calibri"/>
              </a:rPr>
              <a:t>(their </a:t>
            </a:r>
            <a:r>
              <a:rPr sz="2200" spc="-5" dirty="0">
                <a:latin typeface="Calibri"/>
                <a:cs typeface="Calibri"/>
              </a:rPr>
              <a:t>long-run averages  </a:t>
            </a:r>
            <a:r>
              <a:rPr sz="2200" dirty="0">
                <a:latin typeface="Calibri"/>
                <a:cs typeface="Calibri"/>
              </a:rPr>
              <a:t>are </a:t>
            </a:r>
            <a:r>
              <a:rPr sz="2200" spc="-5" dirty="0">
                <a:latin typeface="Calibri"/>
                <a:cs typeface="Calibri"/>
              </a:rPr>
              <a:t>close </a:t>
            </a:r>
            <a:r>
              <a:rPr sz="2200" spc="-10" dirty="0">
                <a:latin typeface="Calibri"/>
                <a:cs typeface="Calibri"/>
              </a:rPr>
              <a:t>to </a:t>
            </a:r>
            <a:r>
              <a:rPr sz="2200" dirty="0">
                <a:latin typeface="Calibri"/>
                <a:cs typeface="Calibri"/>
              </a:rPr>
              <a:t>their </a:t>
            </a:r>
            <a:r>
              <a:rPr sz="2200" spc="-5" dirty="0">
                <a:latin typeface="Calibri"/>
                <a:cs typeface="Calibri"/>
              </a:rPr>
              <a:t>true values), but these coefficients </a:t>
            </a:r>
            <a:r>
              <a:rPr sz="2200" spc="-10" dirty="0">
                <a:latin typeface="Calibri"/>
                <a:cs typeface="Calibri"/>
              </a:rPr>
              <a:t>are </a:t>
            </a:r>
            <a:r>
              <a:rPr sz="2200" spc="-5" dirty="0">
                <a:latin typeface="Calibri"/>
                <a:cs typeface="Calibri"/>
              </a:rPr>
              <a:t>poorly estimated (high  </a:t>
            </a:r>
            <a:r>
              <a:rPr sz="2200" dirty="0">
                <a:latin typeface="Calibri"/>
                <a:cs typeface="Calibri"/>
              </a:rPr>
              <a:t>sampling</a:t>
            </a:r>
            <a:r>
              <a:rPr sz="2200" spc="-5" dirty="0">
                <a:latin typeface="Calibri"/>
                <a:cs typeface="Calibri"/>
              </a:rPr>
              <a:t> variance).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latin typeface="Calibri"/>
                <a:cs typeface="Calibri"/>
              </a:rPr>
              <a:t>Prediction error is </a:t>
            </a:r>
            <a:r>
              <a:rPr sz="2200" spc="-5" dirty="0">
                <a:latin typeface="Calibri"/>
                <a:cs typeface="Calibri"/>
              </a:rPr>
              <a:t>minimized somewhere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between.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49984" y="1795009"/>
            <a:ext cx="5732325" cy="4905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4580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 </a:t>
            </a:r>
            <a:r>
              <a:rPr spc="-5" dirty="0"/>
              <a:t>determines prediction</a:t>
            </a:r>
            <a:r>
              <a:rPr spc="-15" dirty="0"/>
              <a:t> </a:t>
            </a:r>
            <a:r>
              <a:rPr spc="-5" dirty="0"/>
              <a:t>errors?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5127" y="2051922"/>
            <a:ext cx="4422140" cy="439166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65"/>
              </a:spcBef>
            </a:pPr>
            <a:r>
              <a:rPr sz="2000" spc="-1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simplest </a:t>
            </a:r>
            <a:r>
              <a:rPr sz="2000" spc="-10" dirty="0">
                <a:latin typeface="Calibri"/>
                <a:cs typeface="Calibri"/>
              </a:rPr>
              <a:t>models </a:t>
            </a:r>
            <a:r>
              <a:rPr sz="2000" dirty="0">
                <a:latin typeface="Calibri"/>
                <a:cs typeface="Calibri"/>
              </a:rPr>
              <a:t>have </a:t>
            </a:r>
            <a:r>
              <a:rPr sz="2000" spc="-10" dirty="0">
                <a:latin typeface="Calibri"/>
                <a:cs typeface="Calibri"/>
              </a:rPr>
              <a:t>low </a:t>
            </a:r>
            <a:r>
              <a:rPr sz="2000" spc="-5" dirty="0">
                <a:latin typeface="Calibri"/>
                <a:cs typeface="Calibri"/>
              </a:rPr>
              <a:t>variance  but high </a:t>
            </a:r>
            <a:r>
              <a:rPr sz="2000" spc="-10" dirty="0">
                <a:latin typeface="Calibri"/>
                <a:cs typeface="Calibri"/>
              </a:rPr>
              <a:t>bias </a:t>
            </a:r>
            <a:r>
              <a:rPr sz="2000" spc="-5" dirty="0">
                <a:latin typeface="Calibri"/>
                <a:cs typeface="Calibri"/>
              </a:rPr>
              <a:t>resulting </a:t>
            </a:r>
            <a:r>
              <a:rPr sz="2000" spc="-10" dirty="0">
                <a:latin typeface="Calibri"/>
                <a:cs typeface="Calibri"/>
              </a:rPr>
              <a:t>from </a:t>
            </a:r>
            <a:r>
              <a:rPr sz="2000" spc="-5" dirty="0">
                <a:latin typeface="Calibri"/>
                <a:cs typeface="Calibri"/>
              </a:rPr>
              <a:t>missing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terms.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 dirty="0">
              <a:latin typeface="Calibri"/>
              <a:cs typeface="Calibri"/>
            </a:endParaRPr>
          </a:p>
          <a:p>
            <a:pPr marL="12700" marR="756920">
              <a:lnSpc>
                <a:spcPct val="101000"/>
              </a:lnSpc>
            </a:pPr>
            <a:r>
              <a:rPr sz="2000" spc="-1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most complex </a:t>
            </a:r>
            <a:r>
              <a:rPr sz="2000" spc="-10" dirty="0">
                <a:latin typeface="Calibri"/>
                <a:cs typeface="Calibri"/>
              </a:rPr>
              <a:t>models </a:t>
            </a:r>
            <a:r>
              <a:rPr sz="2000" dirty="0">
                <a:latin typeface="Calibri"/>
                <a:cs typeface="Calibri"/>
              </a:rPr>
              <a:t>have  </a:t>
            </a:r>
            <a:r>
              <a:rPr sz="2000" spc="-10" dirty="0">
                <a:latin typeface="Calibri"/>
                <a:cs typeface="Calibri"/>
              </a:rPr>
              <a:t>low </a:t>
            </a:r>
            <a:r>
              <a:rPr sz="2000" spc="-5" dirty="0">
                <a:latin typeface="Calibri"/>
                <a:cs typeface="Calibri"/>
              </a:rPr>
              <a:t>bias but high variance resulting</a:t>
            </a:r>
            <a:endParaRPr sz="2000" dirty="0">
              <a:latin typeface="Calibri"/>
              <a:cs typeface="Calibri"/>
            </a:endParaRPr>
          </a:p>
          <a:p>
            <a:pPr marL="12700" marR="464820">
              <a:lnSpc>
                <a:spcPct val="102000"/>
              </a:lnSpc>
            </a:pPr>
            <a:r>
              <a:rPr sz="2000" spc="-10" dirty="0">
                <a:latin typeface="Calibri"/>
                <a:cs typeface="Calibri"/>
              </a:rPr>
              <a:t>from </a:t>
            </a:r>
            <a:r>
              <a:rPr sz="2000" spc="-5" dirty="0">
                <a:latin typeface="Calibri"/>
                <a:cs typeface="Calibri"/>
              </a:rPr>
              <a:t>estimating too many </a:t>
            </a:r>
            <a:r>
              <a:rPr sz="2000" spc="-10" dirty="0">
                <a:latin typeface="Calibri"/>
                <a:cs typeface="Calibri"/>
              </a:rPr>
              <a:t>parameters  </a:t>
            </a:r>
            <a:r>
              <a:rPr sz="2000" spc="-5" dirty="0">
                <a:latin typeface="Calibri"/>
                <a:cs typeface="Calibri"/>
              </a:rPr>
              <a:t>(“overfitting”) </a:t>
            </a:r>
            <a:r>
              <a:rPr sz="2000" spc="-10" dirty="0">
                <a:latin typeface="Calibri"/>
                <a:cs typeface="Calibri"/>
              </a:rPr>
              <a:t>with </a:t>
            </a:r>
            <a:r>
              <a:rPr sz="2000" spc="-5" dirty="0">
                <a:latin typeface="Calibri"/>
                <a:cs typeface="Calibri"/>
              </a:rPr>
              <a:t>limited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data.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50" dirty="0">
              <a:latin typeface="Calibri"/>
              <a:cs typeface="Calibri"/>
            </a:endParaRPr>
          </a:p>
          <a:p>
            <a:pPr marL="12700" marR="1031875">
              <a:lnSpc>
                <a:spcPct val="102200"/>
              </a:lnSpc>
            </a:pPr>
            <a:r>
              <a:rPr sz="1800" spc="-5" dirty="0">
                <a:latin typeface="Calibri"/>
                <a:cs typeface="Calibri"/>
              </a:rPr>
              <a:t>Training </a:t>
            </a:r>
            <a:r>
              <a:rPr sz="1800" dirty="0">
                <a:latin typeface="Calibri"/>
                <a:cs typeface="Calibri"/>
              </a:rPr>
              <a:t>error: how </a:t>
            </a:r>
            <a:r>
              <a:rPr sz="1800" spc="-5" dirty="0">
                <a:latin typeface="Calibri"/>
                <a:cs typeface="Calibri"/>
              </a:rPr>
              <a:t>well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model fits  the data </a:t>
            </a:r>
            <a:r>
              <a:rPr sz="1800" dirty="0">
                <a:latin typeface="Calibri"/>
                <a:cs typeface="Calibri"/>
              </a:rPr>
              <a:t>used </a:t>
            </a:r>
            <a:r>
              <a:rPr sz="1800" spc="-5" dirty="0">
                <a:latin typeface="Calibri"/>
                <a:cs typeface="Calibri"/>
              </a:rPr>
              <a:t>to fit the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model.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 dirty="0">
              <a:latin typeface="Calibri"/>
              <a:cs typeface="Calibri"/>
            </a:endParaRPr>
          </a:p>
          <a:p>
            <a:pPr marL="12700" marR="1733550">
              <a:lnSpc>
                <a:spcPct val="101099"/>
              </a:lnSpc>
            </a:pPr>
            <a:r>
              <a:rPr sz="1800" spc="-5" dirty="0">
                <a:latin typeface="Calibri"/>
                <a:cs typeface="Calibri"/>
              </a:rPr>
              <a:t>Test error: </a:t>
            </a:r>
            <a:r>
              <a:rPr sz="1800" dirty="0">
                <a:latin typeface="Calibri"/>
                <a:cs typeface="Calibri"/>
              </a:rPr>
              <a:t>how </a:t>
            </a:r>
            <a:r>
              <a:rPr sz="1800" spc="-5" dirty="0">
                <a:latin typeface="Calibri"/>
                <a:cs typeface="Calibri"/>
              </a:rPr>
              <a:t>well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model  fits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new </a:t>
            </a:r>
            <a:r>
              <a:rPr sz="1800" spc="-5" dirty="0">
                <a:latin typeface="Calibri"/>
                <a:cs typeface="Calibri"/>
              </a:rPr>
              <a:t>sample </a:t>
            </a:r>
            <a:r>
              <a:rPr sz="1800" spc="5" dirty="0">
                <a:latin typeface="Calibri"/>
                <a:cs typeface="Calibri"/>
              </a:rPr>
              <a:t>of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data.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 dirty="0">
              <a:latin typeface="Calibri"/>
              <a:cs typeface="Calibri"/>
            </a:endParaRPr>
          </a:p>
          <a:p>
            <a:pPr marL="229870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Hastie et al.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(2009)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70338" y="1828800"/>
            <a:ext cx="5173599" cy="4597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40506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The </a:t>
            </a:r>
            <a:r>
              <a:rPr spc="-5" dirty="0"/>
              <a:t>problem </a:t>
            </a:r>
            <a:r>
              <a:rPr dirty="0"/>
              <a:t>of </a:t>
            </a:r>
            <a:r>
              <a:rPr spc="-10" dirty="0"/>
              <a:t>model </a:t>
            </a:r>
            <a:r>
              <a:rPr spc="-5" dirty="0"/>
              <a:t>selection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91C4BD-2B48-45BF-BE28-B29C0E5C811A}"/>
              </a:ext>
            </a:extLst>
          </p:cNvPr>
          <p:cNvSpPr txBox="1"/>
          <p:nvPr/>
        </p:nvSpPr>
        <p:spPr>
          <a:xfrm>
            <a:off x="328863" y="1828800"/>
            <a:ext cx="492893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What else is worrying about my polynomial regression analysis:</a:t>
            </a:r>
          </a:p>
          <a:p>
            <a:endParaRPr lang="en-GB" sz="2400" dirty="0"/>
          </a:p>
          <a:p>
            <a:r>
              <a:rPr lang="en-GB" sz="2400" dirty="0"/>
              <a:t>I’m “data dredging”. I didn’t have any  hypotheses to help guide my search.  This too can lead to non-  reproducible results.</a:t>
            </a:r>
          </a:p>
          <a:p>
            <a:endParaRPr lang="en-GB" sz="2400" dirty="0"/>
          </a:p>
          <a:p>
            <a:r>
              <a:rPr lang="en-GB" sz="2400" dirty="0"/>
              <a:t>E.g., my 9th degree polynomial is  surprisingly good at prediction.</a:t>
            </a:r>
          </a:p>
          <a:p>
            <a:r>
              <a:rPr lang="en-GB" sz="2400" dirty="0"/>
              <a:t>But is there any good, a priori  reason to include it among the set of candidate models to  evaluate?</a:t>
            </a:r>
          </a:p>
          <a:p>
            <a:endParaRPr lang="en-GB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0E64F-2A09-4756-B2DD-41D088248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960" y="734725"/>
            <a:ext cx="6887016" cy="677108"/>
          </a:xfrm>
        </p:spPr>
        <p:txBody>
          <a:bodyPr/>
          <a:lstStyle/>
          <a:p>
            <a:r>
              <a:rPr lang="en-GB" sz="4400" b="0" dirty="0">
                <a:solidFill>
                  <a:schemeClr val="accent1">
                    <a:lumMod val="75000"/>
                  </a:schemeClr>
                </a:solidFill>
              </a:rPr>
              <a:t>2.08: Model selection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683645-E37A-4B70-A06B-21071FC732C1}"/>
              </a:ext>
            </a:extLst>
          </p:cNvPr>
          <p:cNvSpPr txBox="1"/>
          <p:nvPr/>
        </p:nvSpPr>
        <p:spPr>
          <a:xfrm>
            <a:off x="2043201" y="3276600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“All models are wrong, but some are useful”</a:t>
            </a:r>
            <a:endParaRPr lang="en-GB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ED457B-3CD0-460A-B35A-0703CE0F898B}"/>
              </a:ext>
            </a:extLst>
          </p:cNvPr>
          <p:cNvSpPr txBox="1"/>
          <p:nvPr/>
        </p:nvSpPr>
        <p:spPr>
          <a:xfrm>
            <a:off x="3414800" y="4539734"/>
            <a:ext cx="1332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-George Box</a:t>
            </a: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063C45D-6BA6-404D-90E2-7DBC75C22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32974"/>
            <a:ext cx="3352800" cy="471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person, building, person, table&#10;&#10;Description automatically generated">
            <a:extLst>
              <a:ext uri="{FF2B5EF4-FFF2-40B4-BE49-F238E27FC236}">
                <a16:creationId xmlns:a16="http://schemas.microsoft.com/office/drawing/2014/main" id="{35FA2583-7A93-4BCD-ABC5-D6601539B1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5" t="17071" r="12582" b="3511"/>
          <a:stretch/>
        </p:blipFill>
        <p:spPr>
          <a:xfrm>
            <a:off x="519201" y="368496"/>
            <a:ext cx="1524000" cy="142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44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31811" y="6705600"/>
            <a:ext cx="1774189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5" dirty="0">
                <a:latin typeface="Calibri"/>
                <a:cs typeface="Calibri"/>
              </a:rPr>
              <a:t>xkcd.com/2048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2050" name="Picture 2" descr="Curve-Fitting">
            <a:extLst>
              <a:ext uri="{FF2B5EF4-FFF2-40B4-BE49-F238E27FC236}">
                <a16:creationId xmlns:a16="http://schemas.microsoft.com/office/drawing/2014/main" id="{B5BF3CCE-7BB2-43E7-8396-B213DC564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73170"/>
            <a:ext cx="4343400" cy="689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3142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Goals </a:t>
            </a:r>
            <a:r>
              <a:rPr spc="-10" dirty="0"/>
              <a:t>of model</a:t>
            </a:r>
            <a:r>
              <a:rPr spc="5" dirty="0"/>
              <a:t> </a:t>
            </a:r>
            <a:r>
              <a:rPr spc="-5" dirty="0"/>
              <a:t>selection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1447291"/>
            <a:ext cx="9509760" cy="4420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Some </a:t>
            </a:r>
            <a:r>
              <a:rPr sz="2400" spc="-5" dirty="0">
                <a:latin typeface="Calibri"/>
                <a:cs typeface="Calibri"/>
              </a:rPr>
              <a:t>reasonable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objectives:</a:t>
            </a:r>
            <a:endParaRPr sz="2400">
              <a:latin typeface="Calibri"/>
              <a:cs typeface="Calibri"/>
            </a:endParaRPr>
          </a:p>
          <a:p>
            <a:pPr marL="466725" indent="-229235">
              <a:lnSpc>
                <a:spcPct val="100000"/>
              </a:lnSpc>
              <a:spcBef>
                <a:spcPts val="1975"/>
              </a:spcBef>
              <a:buFont typeface="Symbol"/>
              <a:buChar char=""/>
              <a:tabLst>
                <a:tab pos="467359" algn="l"/>
              </a:tabLst>
            </a:pPr>
            <a:r>
              <a:rPr sz="2200" dirty="0">
                <a:latin typeface="Calibri"/>
                <a:cs typeface="Calibri"/>
              </a:rPr>
              <a:t>A model </a:t>
            </a:r>
            <a:r>
              <a:rPr sz="2200" spc="-10" dirty="0">
                <a:latin typeface="Calibri"/>
                <a:cs typeface="Calibri"/>
              </a:rPr>
              <a:t>that </a:t>
            </a:r>
            <a:r>
              <a:rPr sz="2200" spc="-5" dirty="0">
                <a:latin typeface="Calibri"/>
                <a:cs typeface="Calibri"/>
              </a:rPr>
              <a:t>predicts</a:t>
            </a:r>
            <a:r>
              <a:rPr sz="2200" dirty="0">
                <a:latin typeface="Calibri"/>
                <a:cs typeface="Calibri"/>
              </a:rPr>
              <a:t> well.</a:t>
            </a:r>
            <a:endParaRPr sz="2200">
              <a:latin typeface="Calibri"/>
              <a:cs typeface="Calibri"/>
            </a:endParaRPr>
          </a:p>
          <a:p>
            <a:pPr marL="466725" indent="-229235">
              <a:lnSpc>
                <a:spcPct val="100000"/>
              </a:lnSpc>
              <a:spcBef>
                <a:spcPts val="1970"/>
              </a:spcBef>
              <a:buFont typeface="Symbol"/>
              <a:buChar char=""/>
              <a:tabLst>
                <a:tab pos="467359" algn="l"/>
              </a:tabLst>
            </a:pPr>
            <a:r>
              <a:rPr sz="2200" dirty="0">
                <a:latin typeface="Calibri"/>
                <a:cs typeface="Calibri"/>
              </a:rPr>
              <a:t>A model </a:t>
            </a:r>
            <a:r>
              <a:rPr sz="2200" spc="-10" dirty="0">
                <a:latin typeface="Calibri"/>
                <a:cs typeface="Calibri"/>
              </a:rPr>
              <a:t>that </a:t>
            </a:r>
            <a:r>
              <a:rPr sz="2200" spc="-5" dirty="0">
                <a:latin typeface="Calibri"/>
                <a:cs typeface="Calibri"/>
              </a:rPr>
              <a:t>approximates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true </a:t>
            </a:r>
            <a:r>
              <a:rPr sz="2200" spc="-5" dirty="0">
                <a:latin typeface="Calibri"/>
                <a:cs typeface="Calibri"/>
              </a:rPr>
              <a:t>relationship between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variables.</a:t>
            </a:r>
            <a:endParaRPr sz="2200">
              <a:latin typeface="Calibri"/>
              <a:cs typeface="Calibri"/>
            </a:endParaRPr>
          </a:p>
          <a:p>
            <a:pPr marL="466725" indent="-229235">
              <a:lnSpc>
                <a:spcPct val="100000"/>
              </a:lnSpc>
              <a:spcBef>
                <a:spcPts val="1964"/>
              </a:spcBef>
              <a:buFont typeface="Symbol"/>
              <a:buChar char=""/>
              <a:tabLst>
                <a:tab pos="467359" algn="l"/>
              </a:tabLst>
            </a:pPr>
            <a:r>
              <a:rPr sz="2200" dirty="0">
                <a:latin typeface="Calibri"/>
                <a:cs typeface="Calibri"/>
              </a:rPr>
              <a:t>A set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models </a:t>
            </a:r>
            <a:r>
              <a:rPr sz="2200" spc="-5" dirty="0">
                <a:latin typeface="Calibri"/>
                <a:cs typeface="Calibri"/>
              </a:rPr>
              <a:t>that </a:t>
            </a:r>
            <a:r>
              <a:rPr sz="2200" spc="-10" dirty="0">
                <a:latin typeface="Calibri"/>
                <a:cs typeface="Calibri"/>
              </a:rPr>
              <a:t>fit </a:t>
            </a:r>
            <a:r>
              <a:rPr sz="2200" dirty="0">
                <a:latin typeface="Calibri"/>
                <a:cs typeface="Calibri"/>
              </a:rPr>
              <a:t>the data nearly as well </a:t>
            </a:r>
            <a:r>
              <a:rPr sz="2200" spc="-15" dirty="0">
                <a:latin typeface="Calibri"/>
                <a:cs typeface="Calibri"/>
              </a:rPr>
              <a:t>as </a:t>
            </a:r>
            <a:r>
              <a:rPr sz="2200" dirty="0">
                <a:latin typeface="Calibri"/>
                <a:cs typeface="Calibri"/>
              </a:rPr>
              <a:t>the “best”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model.</a:t>
            </a:r>
            <a:endParaRPr sz="2200">
              <a:latin typeface="Calibri"/>
              <a:cs typeface="Calibri"/>
            </a:endParaRPr>
          </a:p>
          <a:p>
            <a:pPr marL="466725" marR="873760" indent="-228600">
              <a:lnSpc>
                <a:spcPct val="101800"/>
              </a:lnSpc>
              <a:spcBef>
                <a:spcPts val="1895"/>
              </a:spcBef>
              <a:buFont typeface="Symbol"/>
              <a:buChar char=""/>
              <a:tabLst>
                <a:tab pos="467359" algn="l"/>
              </a:tabLst>
            </a:pPr>
            <a:r>
              <a:rPr sz="2200" dirty="0">
                <a:latin typeface="Calibri"/>
                <a:cs typeface="Calibri"/>
              </a:rPr>
              <a:t>To compare </a:t>
            </a:r>
            <a:r>
              <a:rPr sz="2200" spc="-5" dirty="0">
                <a:latin typeface="Calibri"/>
                <a:cs typeface="Calibri"/>
              </a:rPr>
              <a:t>non-nested* </a:t>
            </a:r>
            <a:r>
              <a:rPr sz="2200" dirty="0">
                <a:latin typeface="Calibri"/>
                <a:cs typeface="Calibri"/>
              </a:rPr>
              <a:t>models, </a:t>
            </a:r>
            <a:r>
              <a:rPr sz="2200" spc="-5" dirty="0">
                <a:latin typeface="Calibri"/>
                <a:cs typeface="Calibri"/>
              </a:rPr>
              <a:t>not </a:t>
            </a:r>
            <a:r>
              <a:rPr sz="2200" spc="-10" dirty="0">
                <a:latin typeface="Calibri"/>
                <a:cs typeface="Calibri"/>
              </a:rPr>
              <a:t>just </a:t>
            </a:r>
            <a:r>
              <a:rPr sz="2200" spc="-5" dirty="0">
                <a:latin typeface="Calibri"/>
                <a:cs typeface="Calibri"/>
              </a:rPr>
              <a:t>compare each “full” </a:t>
            </a:r>
            <a:r>
              <a:rPr sz="2200" dirty="0">
                <a:latin typeface="Calibri"/>
                <a:cs typeface="Calibri"/>
              </a:rPr>
              <a:t>model </a:t>
            </a:r>
            <a:r>
              <a:rPr sz="2200" spc="-10" dirty="0">
                <a:latin typeface="Calibri"/>
                <a:cs typeface="Calibri"/>
              </a:rPr>
              <a:t>to  </a:t>
            </a:r>
            <a:r>
              <a:rPr sz="2200" spc="-5" dirty="0">
                <a:latin typeface="Calibri"/>
                <a:cs typeface="Calibri"/>
              </a:rPr>
              <a:t>“reduced” </a:t>
            </a:r>
            <a:r>
              <a:rPr sz="2200" dirty="0">
                <a:latin typeface="Calibri"/>
                <a:cs typeface="Calibri"/>
              </a:rPr>
              <a:t>models </a:t>
            </a:r>
            <a:r>
              <a:rPr sz="2200" spc="-5" dirty="0">
                <a:latin typeface="Calibri"/>
                <a:cs typeface="Calibri"/>
              </a:rPr>
              <a:t>having </a:t>
            </a:r>
            <a:r>
              <a:rPr sz="2200" dirty="0">
                <a:latin typeface="Calibri"/>
                <a:cs typeface="Calibri"/>
              </a:rPr>
              <a:t>a subset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its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terms.</a:t>
            </a:r>
            <a:endParaRPr sz="2200">
              <a:latin typeface="Calibri"/>
              <a:cs typeface="Calibri"/>
            </a:endParaRPr>
          </a:p>
          <a:p>
            <a:pPr marL="12700" marR="5080">
              <a:lnSpc>
                <a:spcPct val="101499"/>
              </a:lnSpc>
              <a:spcBef>
                <a:spcPts val="1860"/>
              </a:spcBef>
            </a:pPr>
            <a:r>
              <a:rPr sz="1800" spc="-5" dirty="0">
                <a:latin typeface="Calibri"/>
                <a:cs typeface="Calibri"/>
              </a:rPr>
              <a:t>*Reduced vs. full </a:t>
            </a:r>
            <a:r>
              <a:rPr sz="1800" dirty="0">
                <a:latin typeface="Calibri"/>
                <a:cs typeface="Calibri"/>
              </a:rPr>
              <a:t>models </a:t>
            </a:r>
            <a:r>
              <a:rPr sz="1800" spc="-5" dirty="0">
                <a:latin typeface="Calibri"/>
                <a:cs typeface="Calibri"/>
              </a:rPr>
              <a:t>are </a:t>
            </a:r>
            <a:r>
              <a:rPr sz="1800" dirty="0">
                <a:latin typeface="Calibri"/>
                <a:cs typeface="Calibri"/>
              </a:rPr>
              <a:t>referred </a:t>
            </a:r>
            <a:r>
              <a:rPr sz="1800" spc="-5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as </a:t>
            </a:r>
            <a:r>
              <a:rPr sz="1800" spc="-5" dirty="0">
                <a:latin typeface="Calibri"/>
                <a:cs typeface="Calibri"/>
              </a:rPr>
              <a:t>“nested models”, because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one </a:t>
            </a:r>
            <a:r>
              <a:rPr sz="1800" dirty="0">
                <a:latin typeface="Calibri"/>
                <a:cs typeface="Calibri"/>
              </a:rPr>
              <a:t>contains a </a:t>
            </a:r>
            <a:r>
              <a:rPr sz="1800" spc="-5" dirty="0">
                <a:latin typeface="Calibri"/>
                <a:cs typeface="Calibri"/>
              </a:rPr>
              <a:t>subset </a:t>
            </a:r>
            <a:r>
              <a:rPr sz="1800" spc="5" dirty="0">
                <a:latin typeface="Calibri"/>
                <a:cs typeface="Calibri"/>
              </a:rPr>
              <a:t>of </a:t>
            </a:r>
            <a:r>
              <a:rPr sz="1800" spc="-15" dirty="0">
                <a:latin typeface="Calibri"/>
                <a:cs typeface="Calibri"/>
              </a:rPr>
              <a:t>the  </a:t>
            </a:r>
            <a:r>
              <a:rPr sz="1800" spc="-5" dirty="0">
                <a:latin typeface="Calibri"/>
                <a:cs typeface="Calibri"/>
              </a:rPr>
              <a:t>terms occurring </a:t>
            </a:r>
            <a:r>
              <a:rPr sz="1800" spc="5" dirty="0">
                <a:latin typeface="Calibri"/>
                <a:cs typeface="Calibri"/>
              </a:rPr>
              <a:t>in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other. </a:t>
            </a:r>
            <a:r>
              <a:rPr sz="1800" dirty="0">
                <a:latin typeface="Calibri"/>
                <a:cs typeface="Calibri"/>
              </a:rPr>
              <a:t>Models </a:t>
            </a:r>
            <a:r>
              <a:rPr sz="1800" spc="5" dirty="0">
                <a:latin typeface="Calibri"/>
                <a:cs typeface="Calibri"/>
              </a:rPr>
              <a:t>in </a:t>
            </a:r>
            <a:r>
              <a:rPr sz="1800" spc="-5" dirty="0">
                <a:latin typeface="Calibri"/>
                <a:cs typeface="Calibri"/>
              </a:rPr>
              <a:t>which </a:t>
            </a:r>
            <a:r>
              <a:rPr sz="1800" dirty="0">
                <a:latin typeface="Calibri"/>
                <a:cs typeface="Calibri"/>
              </a:rPr>
              <a:t>the terms </a:t>
            </a:r>
            <a:r>
              <a:rPr sz="1800" spc="-5" dirty="0">
                <a:latin typeface="Calibri"/>
                <a:cs typeface="Calibri"/>
              </a:rPr>
              <a:t>contained in </a:t>
            </a:r>
            <a:r>
              <a:rPr sz="1800" dirty="0">
                <a:latin typeface="Calibri"/>
                <a:cs typeface="Calibri"/>
              </a:rPr>
              <a:t>one </a:t>
            </a:r>
            <a:r>
              <a:rPr sz="1800" spc="-5" dirty="0">
                <a:latin typeface="Calibri"/>
                <a:cs typeface="Calibri"/>
              </a:rPr>
              <a:t>are </a:t>
            </a:r>
            <a:r>
              <a:rPr sz="1800" dirty="0">
                <a:latin typeface="Calibri"/>
                <a:cs typeface="Calibri"/>
              </a:rPr>
              <a:t>not a </a:t>
            </a:r>
            <a:r>
              <a:rPr sz="1800" spc="-5" dirty="0">
                <a:latin typeface="Calibri"/>
                <a:cs typeface="Calibri"/>
              </a:rPr>
              <a:t>subset </a:t>
            </a:r>
            <a:r>
              <a:rPr sz="1800" spc="5" dirty="0">
                <a:latin typeface="Calibri"/>
                <a:cs typeface="Calibri"/>
              </a:rPr>
              <a:t>of </a:t>
            </a:r>
            <a:r>
              <a:rPr sz="1800" spc="-10" dirty="0">
                <a:latin typeface="Calibri"/>
                <a:cs typeface="Calibri"/>
              </a:rPr>
              <a:t>the  </a:t>
            </a:r>
            <a:r>
              <a:rPr sz="1800" spc="-5" dirty="0">
                <a:latin typeface="Calibri"/>
                <a:cs typeface="Calibri"/>
              </a:rPr>
              <a:t>terms in </a:t>
            </a:r>
            <a:r>
              <a:rPr sz="1800" dirty="0">
                <a:latin typeface="Calibri"/>
                <a:cs typeface="Calibri"/>
              </a:rPr>
              <a:t>the other </a:t>
            </a:r>
            <a:r>
              <a:rPr sz="1800" spc="-5" dirty="0">
                <a:latin typeface="Calibri"/>
                <a:cs typeface="Calibri"/>
              </a:rPr>
              <a:t>are </a:t>
            </a:r>
            <a:r>
              <a:rPr sz="1800" dirty="0">
                <a:latin typeface="Calibri"/>
                <a:cs typeface="Calibri"/>
              </a:rPr>
              <a:t>called “non-nested” </a:t>
            </a:r>
            <a:r>
              <a:rPr sz="1800" spc="-5" dirty="0">
                <a:latin typeface="Calibri"/>
                <a:cs typeface="Calibri"/>
              </a:rPr>
              <a:t>models. </a:t>
            </a:r>
            <a:r>
              <a:rPr sz="1800" dirty="0">
                <a:latin typeface="Calibri"/>
                <a:cs typeface="Calibri"/>
              </a:rPr>
              <a:t>(Don’t confuse </a:t>
            </a:r>
            <a:r>
              <a:rPr sz="1800" spc="-5" dirty="0">
                <a:latin typeface="Calibri"/>
                <a:cs typeface="Calibri"/>
              </a:rPr>
              <a:t>with nested experimental </a:t>
            </a:r>
            <a:r>
              <a:rPr sz="1800" dirty="0">
                <a:latin typeface="Calibri"/>
                <a:cs typeface="Calibri"/>
              </a:rPr>
              <a:t>designs  </a:t>
            </a:r>
            <a:r>
              <a:rPr sz="1800" spc="5" dirty="0">
                <a:latin typeface="Calibri"/>
                <a:cs typeface="Calibri"/>
              </a:rPr>
              <a:t>or </a:t>
            </a:r>
            <a:r>
              <a:rPr sz="1800" spc="-5" dirty="0">
                <a:latin typeface="Calibri"/>
                <a:cs typeface="Calibri"/>
              </a:rPr>
              <a:t>nested sampling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designs.)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3142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Goals </a:t>
            </a:r>
            <a:r>
              <a:rPr spc="-10" dirty="0"/>
              <a:t>of model</a:t>
            </a:r>
            <a:r>
              <a:rPr spc="5" dirty="0"/>
              <a:t> </a:t>
            </a:r>
            <a:r>
              <a:rPr spc="-5" dirty="0"/>
              <a:t>selection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454" y="1600200"/>
            <a:ext cx="9310370" cy="4516755"/>
          </a:xfrm>
          <a:prstGeom prst="rect">
            <a:avLst/>
          </a:prstGeom>
        </p:spPr>
        <p:txBody>
          <a:bodyPr vert="horz" wrap="square" lIns="0" tIns="20129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585"/>
              </a:spcBef>
            </a:pPr>
            <a:r>
              <a:rPr sz="2400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accomplish these goals, </a:t>
            </a:r>
            <a:r>
              <a:rPr sz="2200" spc="5" dirty="0">
                <a:latin typeface="Calibri"/>
                <a:cs typeface="Calibri"/>
              </a:rPr>
              <a:t>we </a:t>
            </a:r>
            <a:r>
              <a:rPr sz="2200" dirty="0">
                <a:latin typeface="Calibri"/>
                <a:cs typeface="Calibri"/>
              </a:rPr>
              <a:t>need a model </a:t>
            </a:r>
            <a:r>
              <a:rPr sz="2200" spc="-5" dirty="0">
                <a:latin typeface="Calibri"/>
                <a:cs typeface="Calibri"/>
              </a:rPr>
              <a:t>selection approach that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includes:</a:t>
            </a:r>
            <a:endParaRPr sz="2200" dirty="0">
              <a:latin typeface="Calibri"/>
              <a:cs typeface="Calibri"/>
            </a:endParaRPr>
          </a:p>
          <a:p>
            <a:pPr marL="812800" indent="-342900">
              <a:lnSpc>
                <a:spcPct val="100000"/>
              </a:lnSpc>
              <a:spcBef>
                <a:spcPts val="1375"/>
              </a:spcBef>
              <a:buFont typeface="Arial" panose="020B0604020202020204" pitchFamily="34" charset="0"/>
              <a:buChar char="•"/>
              <a:tabLst>
                <a:tab pos="698500" algn="l"/>
              </a:tabLst>
            </a:pPr>
            <a:r>
              <a:rPr sz="2200" dirty="0">
                <a:latin typeface="Calibri"/>
                <a:cs typeface="Calibri"/>
              </a:rPr>
              <a:t>A </a:t>
            </a:r>
            <a:r>
              <a:rPr sz="2200" b="1" spc="-5" dirty="0">
                <a:latin typeface="Calibri"/>
                <a:cs typeface="Calibri"/>
              </a:rPr>
              <a:t>criterion </a:t>
            </a:r>
            <a:r>
              <a:rPr sz="2200" spc="-1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compare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models:</a:t>
            </a:r>
            <a:endParaRPr sz="2200" dirty="0">
              <a:latin typeface="Calibri"/>
              <a:cs typeface="Calibri"/>
            </a:endParaRPr>
          </a:p>
          <a:p>
            <a:pPr marL="1270000" lvl="1" indent="-342900">
              <a:lnSpc>
                <a:spcPct val="100000"/>
              </a:lnSpc>
              <a:spcBef>
                <a:spcPts val="1395"/>
              </a:spcBef>
              <a:buFont typeface="Arial" panose="020B0604020202020204" pitchFamily="34" charset="0"/>
              <a:buChar char="•"/>
              <a:tabLst>
                <a:tab pos="1155700" algn="l"/>
              </a:tabLst>
            </a:pPr>
            <a:r>
              <a:rPr sz="2200" spc="-5" dirty="0">
                <a:latin typeface="Calibri"/>
                <a:cs typeface="Calibri"/>
              </a:rPr>
              <a:t>CVscore</a:t>
            </a:r>
            <a:endParaRPr sz="2200" dirty="0">
              <a:latin typeface="Calibri"/>
              <a:cs typeface="Calibri"/>
            </a:endParaRPr>
          </a:p>
          <a:p>
            <a:pPr marL="1270000" lvl="1" indent="-342900">
              <a:lnSpc>
                <a:spcPct val="100000"/>
              </a:lnSpc>
              <a:spcBef>
                <a:spcPts val="1390"/>
              </a:spcBef>
              <a:buFont typeface="Arial" panose="020B0604020202020204" pitchFamily="34" charset="0"/>
              <a:buChar char="•"/>
              <a:tabLst>
                <a:tab pos="1155700" algn="l"/>
              </a:tabLst>
            </a:pPr>
            <a:r>
              <a:rPr sz="2200" spc="-5" dirty="0">
                <a:latin typeface="Calibri"/>
                <a:cs typeface="Calibri"/>
              </a:rPr>
              <a:t>AIC (Akaike’s Information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Criterion)</a:t>
            </a:r>
            <a:endParaRPr sz="2200" dirty="0">
              <a:latin typeface="Calibri"/>
              <a:cs typeface="Calibri"/>
            </a:endParaRPr>
          </a:p>
          <a:p>
            <a:pPr marL="1269365" lvl="1" indent="-342900">
              <a:lnSpc>
                <a:spcPct val="100000"/>
              </a:lnSpc>
              <a:spcBef>
                <a:spcPts val="1390"/>
              </a:spcBef>
              <a:buFont typeface="Arial" panose="020B0604020202020204" pitchFamily="34" charset="0"/>
              <a:buChar char="•"/>
              <a:tabLst>
                <a:tab pos="1153160" algn="l"/>
              </a:tabLst>
            </a:pPr>
            <a:r>
              <a:rPr sz="2200" spc="-5" dirty="0">
                <a:latin typeface="Calibri"/>
                <a:cs typeface="Calibri"/>
              </a:rPr>
              <a:t>BIC (Bayesian Information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Criterion)</a:t>
            </a:r>
            <a:endParaRPr sz="2200" dirty="0">
              <a:latin typeface="Calibri"/>
              <a:cs typeface="Calibri"/>
            </a:endParaRPr>
          </a:p>
          <a:p>
            <a:pPr marL="812165" indent="-342900">
              <a:lnSpc>
                <a:spcPct val="100000"/>
              </a:lnSpc>
              <a:spcBef>
                <a:spcPts val="1490"/>
              </a:spcBef>
              <a:buFont typeface="Arial" panose="020B0604020202020204" pitchFamily="34" charset="0"/>
              <a:buChar char="•"/>
              <a:tabLst>
                <a:tab pos="695960" algn="l"/>
              </a:tabLst>
            </a:pPr>
            <a:r>
              <a:rPr sz="2200" dirty="0">
                <a:latin typeface="Calibri"/>
                <a:cs typeface="Calibri"/>
              </a:rPr>
              <a:t>A </a:t>
            </a:r>
            <a:r>
              <a:rPr sz="2200" b="1" spc="-5" dirty="0">
                <a:latin typeface="Calibri"/>
                <a:cs typeface="Calibri"/>
              </a:rPr>
              <a:t>strategy </a:t>
            </a:r>
            <a:r>
              <a:rPr sz="2200" dirty="0">
                <a:latin typeface="Calibri"/>
                <a:cs typeface="Calibri"/>
              </a:rPr>
              <a:t>for </a:t>
            </a:r>
            <a:r>
              <a:rPr sz="2200" spc="-5" dirty="0">
                <a:latin typeface="Calibri"/>
                <a:cs typeface="Calibri"/>
              </a:rPr>
              <a:t>searching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candidate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models</a:t>
            </a:r>
          </a:p>
          <a:p>
            <a:pPr>
              <a:lnSpc>
                <a:spcPct val="100000"/>
              </a:lnSpc>
            </a:pPr>
            <a:endParaRPr sz="2200" dirty="0">
              <a:latin typeface="Calibri"/>
              <a:cs typeface="Calibri"/>
            </a:endParaRPr>
          </a:p>
          <a:p>
            <a:pPr marL="12700" marR="5080" algn="just">
              <a:lnSpc>
                <a:spcPct val="101800"/>
              </a:lnSpc>
              <a:spcBef>
                <a:spcPts val="5"/>
              </a:spcBef>
            </a:pPr>
            <a:r>
              <a:rPr sz="2200" dirty="0">
                <a:latin typeface="Calibri"/>
                <a:cs typeface="Calibri"/>
              </a:rPr>
              <a:t>Typically </a:t>
            </a:r>
            <a:r>
              <a:rPr sz="2200" spc="-10" dirty="0">
                <a:latin typeface="Calibri"/>
                <a:cs typeface="Calibri"/>
              </a:rPr>
              <a:t>we </a:t>
            </a:r>
            <a:r>
              <a:rPr sz="2200" dirty="0">
                <a:latin typeface="Calibri"/>
                <a:cs typeface="Calibri"/>
              </a:rPr>
              <a:t>are modeling </a:t>
            </a:r>
            <a:r>
              <a:rPr sz="2200" b="1" spc="-5" dirty="0">
                <a:latin typeface="Calibri"/>
                <a:cs typeface="Calibri"/>
              </a:rPr>
              <a:t>observational </a:t>
            </a:r>
            <a:r>
              <a:rPr sz="2200" spc="-10" dirty="0">
                <a:latin typeface="Calibri"/>
                <a:cs typeface="Calibri"/>
              </a:rPr>
              <a:t>data. We are </a:t>
            </a:r>
            <a:r>
              <a:rPr sz="2200" dirty="0">
                <a:latin typeface="Calibri"/>
                <a:cs typeface="Calibri"/>
              </a:rPr>
              <a:t>not </a:t>
            </a:r>
            <a:r>
              <a:rPr sz="2200" spc="-5" dirty="0">
                <a:latin typeface="Calibri"/>
                <a:cs typeface="Calibri"/>
              </a:rPr>
              <a:t>dealing </a:t>
            </a:r>
            <a:r>
              <a:rPr sz="2200" dirty="0">
                <a:latin typeface="Calibri"/>
                <a:cs typeface="Calibri"/>
              </a:rPr>
              <a:t>with data </a:t>
            </a:r>
            <a:r>
              <a:rPr sz="2200" spc="-10" dirty="0">
                <a:latin typeface="Calibri"/>
                <a:cs typeface="Calibri"/>
              </a:rPr>
              <a:t>from  </a:t>
            </a:r>
            <a:r>
              <a:rPr sz="2200" dirty="0">
                <a:latin typeface="Calibri"/>
                <a:cs typeface="Calibri"/>
              </a:rPr>
              <a:t>an </a:t>
            </a:r>
            <a:r>
              <a:rPr sz="2200" spc="-5" dirty="0">
                <a:latin typeface="Calibri"/>
                <a:cs typeface="Calibri"/>
              </a:rPr>
              <a:t>experiment, where </a:t>
            </a:r>
            <a:r>
              <a:rPr sz="2200" spc="5" dirty="0">
                <a:latin typeface="Calibri"/>
                <a:cs typeface="Calibri"/>
              </a:rPr>
              <a:t>we </a:t>
            </a:r>
            <a:r>
              <a:rPr sz="2200" spc="-10" dirty="0">
                <a:latin typeface="Calibri"/>
                <a:cs typeface="Calibri"/>
              </a:rPr>
              <a:t>can </a:t>
            </a:r>
            <a:r>
              <a:rPr sz="2200" dirty="0">
                <a:latin typeface="Calibri"/>
                <a:cs typeface="Calibri"/>
              </a:rPr>
              <a:t>make </a:t>
            </a:r>
            <a:r>
              <a:rPr sz="2200" spc="-5" dirty="0">
                <a:latin typeface="Calibri"/>
                <a:cs typeface="Calibri"/>
              </a:rPr>
              <a:t>intelligent choices </a:t>
            </a:r>
            <a:r>
              <a:rPr sz="2200" dirty="0">
                <a:latin typeface="Calibri"/>
                <a:cs typeface="Calibri"/>
              </a:rPr>
              <a:t>based </a:t>
            </a:r>
            <a:r>
              <a:rPr sz="2200" spc="5" dirty="0">
                <a:latin typeface="Calibri"/>
                <a:cs typeface="Calibri"/>
              </a:rPr>
              <a:t>on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experimental  design.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838963"/>
            <a:ext cx="45434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AIC </a:t>
            </a:r>
            <a:r>
              <a:rPr spc="-5" dirty="0"/>
              <a:t>(Akaike’s Information</a:t>
            </a:r>
            <a:r>
              <a:rPr spc="25" dirty="0"/>
              <a:t> </a:t>
            </a:r>
            <a:r>
              <a:rPr spc="-5" dirty="0"/>
              <a:t>Criterion)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2619" y="1758187"/>
            <a:ext cx="9556750" cy="4522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5"/>
              </a:spcBef>
            </a:pPr>
            <a:r>
              <a:rPr sz="2200" b="1" dirty="0">
                <a:latin typeface="Calibri"/>
                <a:cs typeface="Calibri"/>
              </a:rPr>
              <a:t>Criterion</a:t>
            </a:r>
            <a:r>
              <a:rPr sz="2200" dirty="0">
                <a:latin typeface="Calibri"/>
                <a:cs typeface="Calibri"/>
              </a:rPr>
              <a:t>: </a:t>
            </a:r>
            <a:r>
              <a:rPr sz="2200" spc="-5" dirty="0">
                <a:latin typeface="Calibri"/>
                <a:cs typeface="Calibri"/>
              </a:rPr>
              <a:t>minimize </a:t>
            </a:r>
            <a:r>
              <a:rPr sz="2200" dirty="0">
                <a:latin typeface="Calibri"/>
                <a:cs typeface="Calibri"/>
              </a:rPr>
              <a:t>AIC.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00">
              <a:latin typeface="Calibri"/>
              <a:cs typeface="Calibri"/>
            </a:endParaRPr>
          </a:p>
          <a:p>
            <a:pPr marL="119380" algn="ctr">
              <a:lnSpc>
                <a:spcPct val="100000"/>
              </a:lnSpc>
              <a:tabLst>
                <a:tab pos="1045844" algn="l"/>
              </a:tabLst>
            </a:pPr>
            <a:r>
              <a:rPr sz="2400" spc="-10" dirty="0">
                <a:latin typeface="Cambria Math"/>
                <a:cs typeface="Cambria Math"/>
              </a:rPr>
              <a:t>AIC</a:t>
            </a:r>
            <a:r>
              <a:rPr sz="2400" spc="16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=	−2 </a:t>
            </a:r>
            <a:r>
              <a:rPr sz="2400" spc="-5" dirty="0">
                <a:latin typeface="Cambria Math"/>
                <a:cs typeface="Cambria Math"/>
              </a:rPr>
              <a:t>ln </a:t>
            </a:r>
            <a:r>
              <a:rPr sz="2400" dirty="0">
                <a:latin typeface="Cambria Math"/>
                <a:cs typeface="Cambria Math"/>
              </a:rPr>
              <a:t>𝐿</a:t>
            </a:r>
            <a:r>
              <a:rPr sz="3600" baseline="2314" dirty="0">
                <a:latin typeface="Cambria Math"/>
                <a:cs typeface="Cambria Math"/>
              </a:rPr>
              <a:t>(</a:t>
            </a:r>
            <a:r>
              <a:rPr sz="2400" dirty="0">
                <a:latin typeface="Cambria Math"/>
                <a:cs typeface="Cambria Math"/>
              </a:rPr>
              <a:t>model </a:t>
            </a:r>
            <a:r>
              <a:rPr sz="3600" baseline="2314" dirty="0">
                <a:latin typeface="Cambria Math"/>
                <a:cs typeface="Cambria Math"/>
              </a:rPr>
              <a:t>| </a:t>
            </a:r>
            <a:r>
              <a:rPr sz="2400" spc="-5" dirty="0">
                <a:latin typeface="Cambria Math"/>
                <a:cs typeface="Cambria Math"/>
              </a:rPr>
              <a:t>data) </a:t>
            </a:r>
            <a:r>
              <a:rPr sz="2400" dirty="0">
                <a:latin typeface="Cambria Math"/>
                <a:cs typeface="Cambria Math"/>
              </a:rPr>
              <a:t>+</a:t>
            </a:r>
            <a:r>
              <a:rPr sz="2400" spc="130" dirty="0">
                <a:latin typeface="Cambria Math"/>
                <a:cs typeface="Cambria Math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2𝑘</a:t>
            </a:r>
            <a:endParaRPr sz="2400">
              <a:latin typeface="Cambria Math"/>
              <a:cs typeface="Cambria Math"/>
            </a:endParaRPr>
          </a:p>
          <a:p>
            <a:pPr marL="88900" marR="81280">
              <a:lnSpc>
                <a:spcPct val="190500"/>
              </a:lnSpc>
              <a:spcBef>
                <a:spcPts val="120"/>
              </a:spcBef>
            </a:pPr>
            <a:r>
              <a:rPr sz="2200" i="1" dirty="0">
                <a:latin typeface="Calibri"/>
                <a:cs typeface="Calibri"/>
              </a:rPr>
              <a:t>k </a:t>
            </a:r>
            <a:r>
              <a:rPr sz="2200" dirty="0">
                <a:latin typeface="Calibri"/>
                <a:cs typeface="Calibri"/>
              </a:rPr>
              <a:t>is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number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parameters </a:t>
            </a:r>
            <a:r>
              <a:rPr sz="2200" dirty="0">
                <a:latin typeface="Calibri"/>
                <a:cs typeface="Calibri"/>
              </a:rPr>
              <a:t>estimated in the model </a:t>
            </a:r>
            <a:r>
              <a:rPr sz="2200" spc="-5" dirty="0">
                <a:latin typeface="Calibri"/>
                <a:cs typeface="Calibri"/>
              </a:rPr>
              <a:t>(including </a:t>
            </a:r>
            <a:r>
              <a:rPr sz="2200" dirty="0">
                <a:latin typeface="Calibri"/>
                <a:cs typeface="Calibri"/>
              </a:rPr>
              <a:t>intercept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3675" i="1" spc="-97" baseline="2267" dirty="0">
                <a:latin typeface="Symbol"/>
                <a:cs typeface="Symbol"/>
              </a:rPr>
              <a:t></a:t>
            </a:r>
            <a:r>
              <a:rPr sz="3675" i="1" spc="-532" baseline="2267" dirty="0">
                <a:latin typeface="Times New Roman"/>
                <a:cs typeface="Times New Roman"/>
              </a:rPr>
              <a:t> </a:t>
            </a:r>
            <a:r>
              <a:rPr sz="2100" spc="44" baseline="47619" dirty="0">
                <a:latin typeface="Times New Roman"/>
                <a:cs typeface="Times New Roman"/>
              </a:rPr>
              <a:t>2</a:t>
            </a:r>
            <a:r>
              <a:rPr sz="2200" spc="30" dirty="0">
                <a:latin typeface="Calibri"/>
                <a:cs typeface="Calibri"/>
              </a:rPr>
              <a:t>)  </a:t>
            </a:r>
            <a:r>
              <a:rPr sz="2200" spc="-5" dirty="0">
                <a:latin typeface="Calibri"/>
                <a:cs typeface="Calibri"/>
              </a:rPr>
              <a:t>First part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AIC </a:t>
            </a:r>
            <a:r>
              <a:rPr sz="2200" spc="-15" dirty="0">
                <a:latin typeface="Calibri"/>
                <a:cs typeface="Calibri"/>
              </a:rPr>
              <a:t>is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log-likelihood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5" dirty="0">
                <a:latin typeface="Calibri"/>
                <a:cs typeface="Calibri"/>
              </a:rPr>
              <a:t>model </a:t>
            </a:r>
            <a:r>
              <a:rPr sz="2200" spc="-10" dirty="0">
                <a:latin typeface="Calibri"/>
                <a:cs typeface="Calibri"/>
              </a:rPr>
              <a:t>given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data.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 marL="88900" marR="53975">
              <a:lnSpc>
                <a:spcPct val="101800"/>
              </a:lnSpc>
              <a:spcBef>
                <a:spcPts val="5"/>
              </a:spcBef>
            </a:pPr>
            <a:r>
              <a:rPr sz="2200" dirty="0">
                <a:latin typeface="Calibri"/>
                <a:cs typeface="Calibri"/>
              </a:rPr>
              <a:t>Second </a:t>
            </a:r>
            <a:r>
              <a:rPr sz="2200" spc="-5" dirty="0">
                <a:latin typeface="Calibri"/>
                <a:cs typeface="Calibri"/>
              </a:rPr>
              <a:t>part </a:t>
            </a:r>
            <a:r>
              <a:rPr sz="2200" dirty="0">
                <a:latin typeface="Calibri"/>
                <a:cs typeface="Calibri"/>
              </a:rPr>
              <a:t>is 2</a:t>
            </a:r>
            <a:r>
              <a:rPr sz="2200" i="1" dirty="0">
                <a:latin typeface="Calibri"/>
                <a:cs typeface="Calibri"/>
              </a:rPr>
              <a:t>k</a:t>
            </a:r>
            <a:r>
              <a:rPr sz="2200" dirty="0">
                <a:latin typeface="Calibri"/>
                <a:cs typeface="Calibri"/>
              </a:rPr>
              <a:t>, which </a:t>
            </a:r>
            <a:r>
              <a:rPr sz="2200" spc="-5" dirty="0">
                <a:latin typeface="Calibri"/>
                <a:cs typeface="Calibri"/>
              </a:rPr>
              <a:t>acts </a:t>
            </a:r>
            <a:r>
              <a:rPr sz="2200" dirty="0">
                <a:latin typeface="Calibri"/>
                <a:cs typeface="Calibri"/>
              </a:rPr>
              <a:t>like a </a:t>
            </a:r>
            <a:r>
              <a:rPr sz="2200" spc="-5" dirty="0">
                <a:latin typeface="Calibri"/>
                <a:cs typeface="Calibri"/>
              </a:rPr>
              <a:t>penalty </a:t>
            </a:r>
            <a:r>
              <a:rPr sz="2200" dirty="0">
                <a:latin typeface="Calibri"/>
                <a:cs typeface="Calibri"/>
              </a:rPr>
              <a:t>– the </a:t>
            </a:r>
            <a:r>
              <a:rPr sz="2200" spc="-5" dirty="0">
                <a:latin typeface="Calibri"/>
                <a:cs typeface="Calibri"/>
              </a:rPr>
              <a:t>price paid </a:t>
            </a:r>
            <a:r>
              <a:rPr sz="2200" dirty="0">
                <a:latin typeface="Calibri"/>
                <a:cs typeface="Calibri"/>
              </a:rPr>
              <a:t>for </a:t>
            </a:r>
            <a:r>
              <a:rPr sz="2200" spc="-5" dirty="0">
                <a:latin typeface="Calibri"/>
                <a:cs typeface="Calibri"/>
              </a:rPr>
              <a:t>including </a:t>
            </a:r>
            <a:r>
              <a:rPr sz="2200" i="1" dirty="0">
                <a:latin typeface="Calibri"/>
                <a:cs typeface="Calibri"/>
              </a:rPr>
              <a:t>k </a:t>
            </a:r>
            <a:r>
              <a:rPr sz="2200" spc="-5" dirty="0">
                <a:latin typeface="Calibri"/>
                <a:cs typeface="Calibri"/>
              </a:rPr>
              <a:t>variables  </a:t>
            </a:r>
            <a:r>
              <a:rPr sz="2200" dirty="0">
                <a:latin typeface="Calibri"/>
                <a:cs typeface="Calibri"/>
              </a:rPr>
              <a:t>in the model </a:t>
            </a:r>
            <a:r>
              <a:rPr sz="2200" spc="-5" dirty="0">
                <a:latin typeface="Calibri"/>
                <a:cs typeface="Calibri"/>
              </a:rPr>
              <a:t>(this </a:t>
            </a:r>
            <a:r>
              <a:rPr sz="2200" dirty="0">
                <a:latin typeface="Calibri"/>
                <a:cs typeface="Calibri"/>
              </a:rPr>
              <a:t>is an </a:t>
            </a:r>
            <a:r>
              <a:rPr sz="2200" spc="-5" dirty="0">
                <a:latin typeface="Calibri"/>
                <a:cs typeface="Calibri"/>
              </a:rPr>
              <a:t>interpretation, not </a:t>
            </a:r>
            <a:r>
              <a:rPr sz="2200" dirty="0">
                <a:latin typeface="Calibri"/>
                <a:cs typeface="Calibri"/>
              </a:rPr>
              <a:t>why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5" dirty="0">
                <a:latin typeface="Calibri"/>
                <a:cs typeface="Calibri"/>
              </a:rPr>
              <a:t>2</a:t>
            </a:r>
            <a:r>
              <a:rPr sz="2200" i="1" spc="5" dirty="0">
                <a:latin typeface="Calibri"/>
                <a:cs typeface="Calibri"/>
              </a:rPr>
              <a:t>k </a:t>
            </a:r>
            <a:r>
              <a:rPr sz="2200" spc="-15" dirty="0">
                <a:latin typeface="Calibri"/>
                <a:cs typeface="Calibri"/>
              </a:rPr>
              <a:t>is </a:t>
            </a:r>
            <a:r>
              <a:rPr sz="2200" spc="-5" dirty="0">
                <a:latin typeface="Calibri"/>
                <a:cs typeface="Calibri"/>
              </a:rPr>
              <a:t>part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the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formula).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 marL="88900" marR="575310">
              <a:lnSpc>
                <a:spcPct val="101800"/>
              </a:lnSpc>
            </a:pPr>
            <a:r>
              <a:rPr sz="2200" spc="-5" dirty="0">
                <a:latin typeface="Calibri"/>
                <a:cs typeface="Calibri"/>
              </a:rPr>
              <a:t>Just </a:t>
            </a:r>
            <a:r>
              <a:rPr sz="2200" dirty="0">
                <a:latin typeface="Calibri"/>
                <a:cs typeface="Calibri"/>
              </a:rPr>
              <a:t>as </a:t>
            </a:r>
            <a:r>
              <a:rPr sz="2200" spc="-5" dirty="0">
                <a:latin typeface="Calibri"/>
                <a:cs typeface="Calibri"/>
              </a:rPr>
              <a:t>with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log-likelihood, what </a:t>
            </a:r>
            <a:r>
              <a:rPr sz="2200" dirty="0">
                <a:latin typeface="Calibri"/>
                <a:cs typeface="Calibri"/>
              </a:rPr>
              <a:t>matters is </a:t>
            </a:r>
            <a:r>
              <a:rPr sz="2200" spc="-5" dirty="0">
                <a:latin typeface="Calibri"/>
                <a:cs typeface="Calibri"/>
              </a:rPr>
              <a:t>not AIC </a:t>
            </a:r>
            <a:r>
              <a:rPr sz="2200" dirty="0">
                <a:latin typeface="Calibri"/>
                <a:cs typeface="Calibri"/>
              </a:rPr>
              <a:t>itself </a:t>
            </a:r>
            <a:r>
              <a:rPr sz="2200" spc="-5" dirty="0">
                <a:latin typeface="Calibri"/>
                <a:cs typeface="Calibri"/>
              </a:rPr>
              <a:t>but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difference 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between models in </a:t>
            </a:r>
            <a:r>
              <a:rPr sz="2200" spc="-5" dirty="0">
                <a:latin typeface="Calibri"/>
                <a:cs typeface="Calibri"/>
              </a:rPr>
              <a:t>their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AIC.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45434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AIC </a:t>
            </a:r>
            <a:r>
              <a:rPr spc="-5" dirty="0"/>
              <a:t>(Akaike’s Information</a:t>
            </a:r>
            <a:r>
              <a:rPr spc="25" dirty="0"/>
              <a:t> </a:t>
            </a:r>
            <a:r>
              <a:rPr spc="-5" dirty="0"/>
              <a:t>Criterion)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1416811"/>
            <a:ext cx="9392285" cy="4434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0810" algn="ctr">
              <a:lnSpc>
                <a:spcPct val="100000"/>
              </a:lnSpc>
              <a:spcBef>
                <a:spcPts val="100"/>
              </a:spcBef>
              <a:tabLst>
                <a:tab pos="1057275" algn="l"/>
              </a:tabLst>
            </a:pPr>
            <a:r>
              <a:rPr sz="2400" spc="-10" dirty="0">
                <a:latin typeface="Cambria Math"/>
                <a:cs typeface="Cambria Math"/>
              </a:rPr>
              <a:t>AIC</a:t>
            </a:r>
            <a:r>
              <a:rPr sz="2400" spc="16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=	−2 </a:t>
            </a:r>
            <a:r>
              <a:rPr sz="2400" spc="-5" dirty="0">
                <a:latin typeface="Cambria Math"/>
                <a:cs typeface="Cambria Math"/>
              </a:rPr>
              <a:t>ln </a:t>
            </a:r>
            <a:r>
              <a:rPr sz="2400" dirty="0">
                <a:latin typeface="Cambria Math"/>
                <a:cs typeface="Cambria Math"/>
              </a:rPr>
              <a:t>𝐿</a:t>
            </a:r>
            <a:r>
              <a:rPr sz="3600" baseline="2314" dirty="0">
                <a:latin typeface="Cambria Math"/>
                <a:cs typeface="Cambria Math"/>
              </a:rPr>
              <a:t>(</a:t>
            </a:r>
            <a:r>
              <a:rPr sz="2400" dirty="0">
                <a:latin typeface="Cambria Math"/>
                <a:cs typeface="Cambria Math"/>
              </a:rPr>
              <a:t>model </a:t>
            </a:r>
            <a:r>
              <a:rPr sz="3600" baseline="2314" dirty="0">
                <a:latin typeface="Cambria Math"/>
                <a:cs typeface="Cambria Math"/>
              </a:rPr>
              <a:t>| </a:t>
            </a:r>
            <a:r>
              <a:rPr sz="2400" spc="-5" dirty="0">
                <a:latin typeface="Cambria Math"/>
                <a:cs typeface="Cambria Math"/>
              </a:rPr>
              <a:t>data) </a:t>
            </a:r>
            <a:r>
              <a:rPr sz="2400" dirty="0">
                <a:latin typeface="Cambria Math"/>
                <a:cs typeface="Cambria Math"/>
              </a:rPr>
              <a:t>+</a:t>
            </a:r>
            <a:r>
              <a:rPr sz="2400" spc="130" dirty="0">
                <a:latin typeface="Cambria Math"/>
                <a:cs typeface="Cambria Math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2𝑘</a:t>
            </a:r>
            <a:endParaRPr sz="2400">
              <a:latin typeface="Cambria Math"/>
              <a:cs typeface="Cambria Math"/>
            </a:endParaRPr>
          </a:p>
          <a:p>
            <a:pPr marL="12700" marR="5080">
              <a:lnSpc>
                <a:spcPct val="101800"/>
              </a:lnSpc>
              <a:spcBef>
                <a:spcPts val="2575"/>
              </a:spcBef>
            </a:pPr>
            <a:r>
              <a:rPr sz="2200" spc="-5" dirty="0">
                <a:latin typeface="Calibri"/>
                <a:cs typeface="Calibri"/>
              </a:rPr>
              <a:t>AIC </a:t>
            </a:r>
            <a:r>
              <a:rPr sz="2200" dirty="0">
                <a:latin typeface="Calibri"/>
                <a:cs typeface="Calibri"/>
              </a:rPr>
              <a:t>is an </a:t>
            </a:r>
            <a:r>
              <a:rPr sz="2200" spc="-5" dirty="0">
                <a:latin typeface="Calibri"/>
                <a:cs typeface="Calibri"/>
              </a:rPr>
              <a:t>estimate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the expected </a:t>
            </a:r>
            <a:r>
              <a:rPr sz="2200" spc="-5" dirty="0">
                <a:latin typeface="Calibri"/>
                <a:cs typeface="Calibri"/>
              </a:rPr>
              <a:t>distance (“information lost”) between </a:t>
            </a:r>
            <a:r>
              <a:rPr sz="2200" spc="-10" dirty="0">
                <a:latin typeface="Calibri"/>
                <a:cs typeface="Calibri"/>
              </a:rPr>
              <a:t>the fitted  </a:t>
            </a:r>
            <a:r>
              <a:rPr sz="2200" dirty="0">
                <a:latin typeface="Calibri"/>
                <a:cs typeface="Calibri"/>
              </a:rPr>
              <a:t>model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“true”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model.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latin typeface="Calibri"/>
                <a:cs typeface="Calibri"/>
              </a:rPr>
              <a:t>There </a:t>
            </a:r>
            <a:r>
              <a:rPr sz="2200" spc="-10" dirty="0">
                <a:latin typeface="Calibri"/>
                <a:cs typeface="Calibri"/>
              </a:rPr>
              <a:t>are two </a:t>
            </a:r>
            <a:r>
              <a:rPr sz="2200" spc="-5" dirty="0">
                <a:latin typeface="Calibri"/>
                <a:cs typeface="Calibri"/>
              </a:rPr>
              <a:t>reasons </a:t>
            </a:r>
            <a:r>
              <a:rPr sz="2200" dirty="0">
                <a:latin typeface="Calibri"/>
                <a:cs typeface="Calibri"/>
              </a:rPr>
              <a:t>why a model </a:t>
            </a:r>
            <a:r>
              <a:rPr sz="2200" spc="-5" dirty="0">
                <a:latin typeface="Calibri"/>
                <a:cs typeface="Calibri"/>
              </a:rPr>
              <a:t>fitted </a:t>
            </a:r>
            <a:r>
              <a:rPr sz="2200" spc="-1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data might depart </a:t>
            </a:r>
            <a:r>
              <a:rPr sz="2200" spc="-10" dirty="0">
                <a:latin typeface="Calibri"/>
                <a:cs typeface="Calibri"/>
              </a:rPr>
              <a:t>from the</a:t>
            </a:r>
            <a:r>
              <a:rPr sz="2200" spc="1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truth.</a:t>
            </a:r>
            <a:endParaRPr sz="2200">
              <a:latin typeface="Calibri"/>
              <a:cs typeface="Calibri"/>
            </a:endParaRPr>
          </a:p>
          <a:p>
            <a:pPr marL="518159" marR="148590" indent="-280670">
              <a:lnSpc>
                <a:spcPct val="100899"/>
              </a:lnSpc>
              <a:spcBef>
                <a:spcPts val="1225"/>
              </a:spcBef>
              <a:buAutoNum type="arabicPeriod"/>
              <a:tabLst>
                <a:tab pos="518795" algn="l"/>
              </a:tabLst>
            </a:pP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Bias</a:t>
            </a:r>
            <a:r>
              <a:rPr sz="2200" spc="-5" dirty="0">
                <a:latin typeface="Calibri"/>
                <a:cs typeface="Calibri"/>
              </a:rPr>
              <a:t>: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fitted </a:t>
            </a:r>
            <a:r>
              <a:rPr sz="2200" dirty="0">
                <a:latin typeface="Calibri"/>
                <a:cs typeface="Calibri"/>
              </a:rPr>
              <a:t>model </a:t>
            </a:r>
            <a:r>
              <a:rPr sz="2200" spc="5" dirty="0">
                <a:latin typeface="Calibri"/>
                <a:cs typeface="Calibri"/>
              </a:rPr>
              <a:t>may </a:t>
            </a:r>
            <a:r>
              <a:rPr sz="2200" dirty="0">
                <a:latin typeface="Calibri"/>
                <a:cs typeface="Calibri"/>
              </a:rPr>
              <a:t>contain </a:t>
            </a:r>
            <a:r>
              <a:rPr sz="2200" spc="-5" dirty="0">
                <a:latin typeface="Calibri"/>
                <a:cs typeface="Calibri"/>
              </a:rPr>
              <a:t>too few parameters, underestimating </a:t>
            </a:r>
            <a:r>
              <a:rPr sz="2200" dirty="0">
                <a:latin typeface="Calibri"/>
                <a:cs typeface="Calibri"/>
              </a:rPr>
              <a:t>the  </a:t>
            </a:r>
            <a:r>
              <a:rPr sz="2200" spc="-5" dirty="0">
                <a:latin typeface="Calibri"/>
                <a:cs typeface="Calibri"/>
              </a:rPr>
              <a:t>complexity </a:t>
            </a:r>
            <a:r>
              <a:rPr sz="2200" spc="5" dirty="0">
                <a:latin typeface="Calibri"/>
                <a:cs typeface="Calibri"/>
              </a:rPr>
              <a:t>of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reality.</a:t>
            </a:r>
            <a:endParaRPr sz="2200">
              <a:latin typeface="Calibri"/>
              <a:cs typeface="Calibri"/>
            </a:endParaRPr>
          </a:p>
          <a:p>
            <a:pPr marL="518159" marR="1194435" indent="-280670">
              <a:lnSpc>
                <a:spcPct val="101800"/>
              </a:lnSpc>
              <a:spcBef>
                <a:spcPts val="1200"/>
              </a:spcBef>
              <a:buAutoNum type="arabicPeriod"/>
              <a:tabLst>
                <a:tab pos="518795" algn="l"/>
              </a:tabLst>
            </a:pP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Variance</a:t>
            </a:r>
            <a:r>
              <a:rPr sz="2200" spc="-5" dirty="0">
                <a:latin typeface="Calibri"/>
                <a:cs typeface="Calibri"/>
              </a:rPr>
              <a:t>: </a:t>
            </a:r>
            <a:r>
              <a:rPr sz="2200" dirty="0">
                <a:latin typeface="Calibri"/>
                <a:cs typeface="Calibri"/>
              </a:rPr>
              <a:t>There is </a:t>
            </a:r>
            <a:r>
              <a:rPr sz="2200" spc="-5" dirty="0">
                <a:latin typeface="Calibri"/>
                <a:cs typeface="Calibri"/>
              </a:rPr>
              <a:t>not enough data </a:t>
            </a:r>
            <a:r>
              <a:rPr sz="2200" spc="-1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yield </a:t>
            </a:r>
            <a:r>
              <a:rPr sz="2200" dirty="0">
                <a:latin typeface="Calibri"/>
                <a:cs typeface="Calibri"/>
              </a:rPr>
              <a:t>good </a:t>
            </a:r>
            <a:r>
              <a:rPr sz="2200" spc="-5" dirty="0">
                <a:latin typeface="Calibri"/>
                <a:cs typeface="Calibri"/>
              </a:rPr>
              <a:t>estimates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many  parameters, </a:t>
            </a:r>
            <a:r>
              <a:rPr sz="2200" spc="-5" dirty="0">
                <a:latin typeface="Calibri"/>
                <a:cs typeface="Calibri"/>
              </a:rPr>
              <a:t>leading </a:t>
            </a:r>
            <a:r>
              <a:rPr sz="2200" spc="-10" dirty="0">
                <a:latin typeface="Calibri"/>
                <a:cs typeface="Calibri"/>
              </a:rPr>
              <a:t>to high </a:t>
            </a:r>
            <a:r>
              <a:rPr sz="2200" dirty="0">
                <a:latin typeface="Calibri"/>
                <a:cs typeface="Calibri"/>
              </a:rPr>
              <a:t>sampling </a:t>
            </a:r>
            <a:r>
              <a:rPr sz="2200" spc="-5" dirty="0">
                <a:latin typeface="Calibri"/>
                <a:cs typeface="Calibri"/>
              </a:rPr>
              <a:t>error (low precision).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AIC </a:t>
            </a:r>
            <a:r>
              <a:rPr sz="2200" dirty="0">
                <a:latin typeface="Calibri"/>
                <a:cs typeface="Calibri"/>
              </a:rPr>
              <a:t>yields a </a:t>
            </a:r>
            <a:r>
              <a:rPr sz="2200" spc="-5" dirty="0">
                <a:latin typeface="Calibri"/>
                <a:cs typeface="Calibri"/>
              </a:rPr>
              <a:t>balance between these two </a:t>
            </a:r>
            <a:r>
              <a:rPr sz="2200" dirty="0">
                <a:latin typeface="Calibri"/>
                <a:cs typeface="Calibri"/>
              </a:rPr>
              <a:t>sources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information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loss.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499430"/>
            <a:ext cx="4027170" cy="391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Example 2: </a:t>
            </a:r>
            <a:r>
              <a:rPr spc="-5" dirty="0"/>
              <a:t>Ant species</a:t>
            </a:r>
            <a:r>
              <a:rPr spc="-30" dirty="0"/>
              <a:t> </a:t>
            </a:r>
            <a:r>
              <a:rPr spc="-5" dirty="0"/>
              <a:t>richness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1205100"/>
            <a:ext cx="9067165" cy="10769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5" dirty="0">
                <a:latin typeface="Calibri"/>
                <a:cs typeface="Calibri"/>
              </a:rPr>
              <a:t>Data: Effects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latitude, </a:t>
            </a:r>
            <a:r>
              <a:rPr sz="2200" spc="-5" dirty="0">
                <a:latin typeface="Calibri"/>
                <a:cs typeface="Calibri"/>
              </a:rPr>
              <a:t>elevation, and habitat </a:t>
            </a:r>
            <a:r>
              <a:rPr sz="2200" spc="5" dirty="0">
                <a:latin typeface="Calibri"/>
                <a:cs typeface="Calibri"/>
              </a:rPr>
              <a:t>on </a:t>
            </a:r>
            <a:r>
              <a:rPr sz="2200" spc="-5" dirty="0">
                <a:latin typeface="Calibri"/>
                <a:cs typeface="Calibri"/>
              </a:rPr>
              <a:t>ant </a:t>
            </a:r>
            <a:r>
              <a:rPr sz="2200" dirty="0">
                <a:latin typeface="Calibri"/>
                <a:cs typeface="Calibri"/>
              </a:rPr>
              <a:t>species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richness.</a:t>
            </a:r>
          </a:p>
          <a:p>
            <a:pPr marL="12700" marR="5080">
              <a:lnSpc>
                <a:spcPct val="101099"/>
              </a:lnSpc>
              <a:spcBef>
                <a:spcPts val="1265"/>
              </a:spcBef>
            </a:pPr>
            <a:r>
              <a:rPr sz="1800" spc="-5" dirty="0">
                <a:latin typeface="Calibri"/>
                <a:cs typeface="Calibri"/>
              </a:rPr>
              <a:t>Gotelli, N.J. </a:t>
            </a:r>
            <a:r>
              <a:rPr sz="1800" dirty="0">
                <a:latin typeface="Calibri"/>
                <a:cs typeface="Calibri"/>
              </a:rPr>
              <a:t>&amp; </a:t>
            </a:r>
            <a:r>
              <a:rPr sz="1800" spc="-5" dirty="0">
                <a:latin typeface="Calibri"/>
                <a:cs typeface="Calibri"/>
              </a:rPr>
              <a:t>Ellison, A.M. (2002b). Biogeography </a:t>
            </a:r>
            <a:r>
              <a:rPr sz="1800" dirty="0">
                <a:latin typeface="Calibri"/>
                <a:cs typeface="Calibri"/>
              </a:rPr>
              <a:t>at a </a:t>
            </a:r>
            <a:r>
              <a:rPr sz="1800" spc="-5" dirty="0">
                <a:latin typeface="Calibri"/>
                <a:cs typeface="Calibri"/>
              </a:rPr>
              <a:t>regional </a:t>
            </a:r>
            <a:r>
              <a:rPr sz="1800" dirty="0">
                <a:latin typeface="Calibri"/>
                <a:cs typeface="Calibri"/>
              </a:rPr>
              <a:t>scale: </a:t>
            </a:r>
            <a:r>
              <a:rPr sz="1800" spc="-5" dirty="0">
                <a:latin typeface="Calibri"/>
                <a:cs typeface="Calibri"/>
              </a:rPr>
              <a:t>determinants </a:t>
            </a:r>
            <a:r>
              <a:rPr sz="1800" spc="5" dirty="0">
                <a:latin typeface="Calibri"/>
                <a:cs typeface="Calibri"/>
              </a:rPr>
              <a:t>of </a:t>
            </a:r>
            <a:r>
              <a:rPr sz="1800" spc="-5" dirty="0">
                <a:latin typeface="Calibri"/>
                <a:cs typeface="Calibri"/>
              </a:rPr>
              <a:t>ant species  density in bogs and </a:t>
            </a:r>
            <a:r>
              <a:rPr sz="1800" dirty="0">
                <a:latin typeface="Calibri"/>
                <a:cs typeface="Calibri"/>
              </a:rPr>
              <a:t>forests </a:t>
            </a:r>
            <a:r>
              <a:rPr sz="1800" spc="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New </a:t>
            </a:r>
            <a:r>
              <a:rPr sz="1800" spc="-5" dirty="0">
                <a:latin typeface="Calibri"/>
                <a:cs typeface="Calibri"/>
              </a:rPr>
              <a:t>England. </a:t>
            </a:r>
            <a:r>
              <a:rPr sz="1800" dirty="0">
                <a:latin typeface="Calibri"/>
                <a:cs typeface="Calibri"/>
              </a:rPr>
              <a:t>Ecology, 83,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1604–1609.</a:t>
            </a:r>
            <a:endParaRPr sz="1800" dirty="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99769" y="2522089"/>
          <a:ext cx="5971538" cy="24993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2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44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54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0791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714"/>
                        </a:lnSpc>
                      </a:pPr>
                      <a:r>
                        <a:rPr sz="1800" spc="-5" dirty="0">
                          <a:latin typeface="Courier New"/>
                          <a:cs typeface="Courier New"/>
                        </a:rPr>
                        <a:t>site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714"/>
                        </a:lnSpc>
                      </a:pPr>
                      <a:r>
                        <a:rPr sz="1800" spc="-5" dirty="0">
                          <a:latin typeface="Courier New"/>
                          <a:cs typeface="Courier New"/>
                        </a:rPr>
                        <a:t>nspecies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714"/>
                        </a:lnSpc>
                      </a:pPr>
                      <a:r>
                        <a:rPr sz="1800" spc="-5" dirty="0">
                          <a:latin typeface="Courier New"/>
                          <a:cs typeface="Courier New"/>
                        </a:rPr>
                        <a:t>habitat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714"/>
                        </a:lnSpc>
                      </a:pPr>
                      <a:r>
                        <a:rPr sz="1800" spc="-5" dirty="0">
                          <a:latin typeface="Courier New"/>
                          <a:cs typeface="Courier New"/>
                        </a:rPr>
                        <a:t>latitude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714"/>
                        </a:lnSpc>
                      </a:pPr>
                      <a:r>
                        <a:rPr sz="1800" spc="-5" dirty="0">
                          <a:latin typeface="Courier New"/>
                          <a:cs typeface="Courier New"/>
                        </a:rPr>
                        <a:t>elevation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31750" marR="3175">
                        <a:lnSpc>
                          <a:spcPts val="1814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ts val="1814"/>
                        </a:lnSpc>
                      </a:pPr>
                      <a:r>
                        <a:rPr sz="1800" spc="-5" dirty="0">
                          <a:latin typeface="Courier New"/>
                          <a:cs typeface="Courier New"/>
                        </a:rPr>
                        <a:t>TPB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1814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814"/>
                        </a:lnSpc>
                      </a:pPr>
                      <a:r>
                        <a:rPr sz="1800" spc="-5" dirty="0">
                          <a:latin typeface="Courier New"/>
                          <a:cs typeface="Courier New"/>
                        </a:rPr>
                        <a:t>forest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1814"/>
                        </a:lnSpc>
                      </a:pPr>
                      <a:r>
                        <a:rPr sz="1800" spc="-5" dirty="0">
                          <a:latin typeface="Courier New"/>
                          <a:cs typeface="Courier New"/>
                        </a:rPr>
                        <a:t>41.97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14"/>
                        </a:lnSpc>
                      </a:pPr>
                      <a:r>
                        <a:rPr sz="1800" spc="-5" dirty="0">
                          <a:latin typeface="Courier New"/>
                          <a:cs typeface="Courier New"/>
                        </a:rPr>
                        <a:t>389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31750" marR="3175">
                        <a:lnSpc>
                          <a:spcPts val="180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2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ts val="1800"/>
                        </a:lnSpc>
                      </a:pPr>
                      <a:r>
                        <a:rPr sz="1800" spc="-5" dirty="0">
                          <a:latin typeface="Courier New"/>
                          <a:cs typeface="Courier New"/>
                        </a:rPr>
                        <a:t>HBC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1800"/>
                        </a:lnSpc>
                      </a:pPr>
                      <a:r>
                        <a:rPr sz="1800" spc="-5" dirty="0">
                          <a:latin typeface="Courier New"/>
                          <a:cs typeface="Courier New"/>
                        </a:rPr>
                        <a:t>16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800"/>
                        </a:lnSpc>
                      </a:pPr>
                      <a:r>
                        <a:rPr sz="1800" spc="-5" dirty="0">
                          <a:latin typeface="Courier New"/>
                          <a:cs typeface="Courier New"/>
                        </a:rPr>
                        <a:t>forest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ts val="1800"/>
                        </a:lnSpc>
                      </a:pPr>
                      <a:r>
                        <a:rPr sz="1800" spc="-5" dirty="0">
                          <a:latin typeface="Courier New"/>
                          <a:cs typeface="Courier New"/>
                        </a:rPr>
                        <a:t>42.00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0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8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983">
                <a:tc>
                  <a:txBody>
                    <a:bodyPr/>
                    <a:lstStyle/>
                    <a:p>
                      <a:pPr marL="31750" marR="3175">
                        <a:lnSpc>
                          <a:spcPts val="1814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3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ts val="1814"/>
                        </a:lnSpc>
                      </a:pPr>
                      <a:r>
                        <a:rPr sz="1800" spc="-5" dirty="0">
                          <a:latin typeface="Courier New"/>
                          <a:cs typeface="Courier New"/>
                        </a:rPr>
                        <a:t>CKB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1814"/>
                        </a:lnSpc>
                      </a:pPr>
                      <a:r>
                        <a:rPr sz="1800" spc="-5" dirty="0">
                          <a:latin typeface="Courier New"/>
                          <a:cs typeface="Courier New"/>
                        </a:rPr>
                        <a:t>18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814"/>
                        </a:lnSpc>
                      </a:pPr>
                      <a:r>
                        <a:rPr sz="1800" spc="-5" dirty="0">
                          <a:latin typeface="Courier New"/>
                          <a:cs typeface="Courier New"/>
                        </a:rPr>
                        <a:t>forest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ts val="1814"/>
                        </a:lnSpc>
                      </a:pPr>
                      <a:r>
                        <a:rPr sz="1800" spc="-5" dirty="0">
                          <a:latin typeface="Courier New"/>
                          <a:cs typeface="Courier New"/>
                        </a:rPr>
                        <a:t>42.03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14"/>
                        </a:lnSpc>
                      </a:pPr>
                      <a:r>
                        <a:rPr sz="1800" spc="-5" dirty="0">
                          <a:latin typeface="Courier New"/>
                          <a:cs typeface="Courier New"/>
                        </a:rPr>
                        <a:t>152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984">
                <a:tc>
                  <a:txBody>
                    <a:bodyPr/>
                    <a:lstStyle/>
                    <a:p>
                      <a:pPr marL="31750" marR="3175">
                        <a:lnSpc>
                          <a:spcPts val="1814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4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ts val="1814"/>
                        </a:lnSpc>
                      </a:pPr>
                      <a:r>
                        <a:rPr sz="1800" spc="-5" dirty="0">
                          <a:latin typeface="Courier New"/>
                          <a:cs typeface="Courier New"/>
                        </a:rPr>
                        <a:t>SKP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1814"/>
                        </a:lnSpc>
                      </a:pPr>
                      <a:r>
                        <a:rPr sz="1800" spc="-5" dirty="0">
                          <a:latin typeface="Courier New"/>
                          <a:cs typeface="Courier New"/>
                        </a:rPr>
                        <a:t>17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814"/>
                        </a:lnSpc>
                      </a:pPr>
                      <a:r>
                        <a:rPr sz="1800" spc="-5" dirty="0">
                          <a:latin typeface="Courier New"/>
                          <a:cs typeface="Courier New"/>
                        </a:rPr>
                        <a:t>forest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ts val="1814"/>
                        </a:lnSpc>
                      </a:pPr>
                      <a:r>
                        <a:rPr sz="1800" spc="-5" dirty="0">
                          <a:latin typeface="Courier New"/>
                          <a:cs typeface="Courier New"/>
                        </a:rPr>
                        <a:t>42.05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14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984">
                <a:tc>
                  <a:txBody>
                    <a:bodyPr/>
                    <a:lstStyle/>
                    <a:p>
                      <a:pPr marL="31750">
                        <a:lnSpc>
                          <a:spcPts val="1814"/>
                        </a:lnSpc>
                      </a:pPr>
                      <a:r>
                        <a:rPr sz="1800" spc="-5" dirty="0">
                          <a:latin typeface="Courier New"/>
                          <a:cs typeface="Courier New"/>
                        </a:rPr>
                        <a:t>...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459">
                <a:tc>
                  <a:txBody>
                    <a:bodyPr/>
                    <a:lstStyle/>
                    <a:p>
                      <a:pPr marL="31750" marR="3175">
                        <a:lnSpc>
                          <a:spcPts val="1814"/>
                        </a:lnSpc>
                      </a:pPr>
                      <a:r>
                        <a:rPr sz="1800" spc="-5" dirty="0">
                          <a:latin typeface="Courier New"/>
                          <a:cs typeface="Courier New"/>
                        </a:rPr>
                        <a:t>23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814"/>
                        </a:lnSpc>
                      </a:pPr>
                      <a:r>
                        <a:rPr sz="1800" spc="-5" dirty="0">
                          <a:latin typeface="Courier New"/>
                          <a:cs typeface="Courier New"/>
                        </a:rPr>
                        <a:t>TPB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1814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5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1814"/>
                        </a:lnSpc>
                      </a:pPr>
                      <a:r>
                        <a:rPr sz="1800" spc="-5" dirty="0">
                          <a:latin typeface="Courier New"/>
                          <a:cs typeface="Courier New"/>
                        </a:rPr>
                        <a:t>bog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1814"/>
                        </a:lnSpc>
                      </a:pPr>
                      <a:r>
                        <a:rPr sz="1800" spc="-5" dirty="0">
                          <a:latin typeface="Courier New"/>
                          <a:cs typeface="Courier New"/>
                        </a:rPr>
                        <a:t>41.97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14"/>
                        </a:lnSpc>
                      </a:pPr>
                      <a:r>
                        <a:rPr sz="1800" spc="-5" dirty="0">
                          <a:latin typeface="Courier New"/>
                          <a:cs typeface="Courier New"/>
                        </a:rPr>
                        <a:t>389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459">
                <a:tc>
                  <a:txBody>
                    <a:bodyPr/>
                    <a:lstStyle/>
                    <a:p>
                      <a:pPr marL="31750" marR="3175">
                        <a:lnSpc>
                          <a:spcPts val="1800"/>
                        </a:lnSpc>
                      </a:pPr>
                      <a:r>
                        <a:rPr sz="1800" spc="-5" dirty="0">
                          <a:latin typeface="Courier New"/>
                          <a:cs typeface="Courier New"/>
                        </a:rPr>
                        <a:t>24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800"/>
                        </a:lnSpc>
                      </a:pPr>
                      <a:r>
                        <a:rPr sz="1800" spc="-5" dirty="0">
                          <a:latin typeface="Courier New"/>
                          <a:cs typeface="Courier New"/>
                        </a:rPr>
                        <a:t>HBC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180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1800"/>
                        </a:lnSpc>
                      </a:pPr>
                      <a:r>
                        <a:rPr sz="1800" spc="-5" dirty="0">
                          <a:latin typeface="Courier New"/>
                          <a:cs typeface="Courier New"/>
                        </a:rPr>
                        <a:t>bog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1800"/>
                        </a:lnSpc>
                      </a:pPr>
                      <a:r>
                        <a:rPr sz="1800" spc="-5" dirty="0">
                          <a:latin typeface="Courier New"/>
                          <a:cs typeface="Courier New"/>
                        </a:rPr>
                        <a:t>42.00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00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8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984">
                <a:tc>
                  <a:txBody>
                    <a:bodyPr/>
                    <a:lstStyle/>
                    <a:p>
                      <a:pPr marL="31750" marR="3175">
                        <a:lnSpc>
                          <a:spcPts val="1814"/>
                        </a:lnSpc>
                      </a:pPr>
                      <a:r>
                        <a:rPr sz="1800" spc="-5" dirty="0">
                          <a:latin typeface="Courier New"/>
                          <a:cs typeface="Courier New"/>
                        </a:rPr>
                        <a:t>25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814"/>
                        </a:lnSpc>
                      </a:pPr>
                      <a:r>
                        <a:rPr sz="1800" spc="-5" dirty="0">
                          <a:latin typeface="Courier New"/>
                          <a:cs typeface="Courier New"/>
                        </a:rPr>
                        <a:t>CKB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1814"/>
                        </a:lnSpc>
                      </a:pPr>
                      <a:r>
                        <a:rPr sz="1800" spc="-5" dirty="0">
                          <a:latin typeface="Courier New"/>
                          <a:cs typeface="Courier New"/>
                        </a:rPr>
                        <a:t>14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1814"/>
                        </a:lnSpc>
                      </a:pPr>
                      <a:r>
                        <a:rPr sz="1800" spc="-5" dirty="0">
                          <a:latin typeface="Courier New"/>
                          <a:cs typeface="Courier New"/>
                        </a:rPr>
                        <a:t>bog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1814"/>
                        </a:lnSpc>
                      </a:pPr>
                      <a:r>
                        <a:rPr sz="1800" spc="-5" dirty="0">
                          <a:latin typeface="Courier New"/>
                          <a:cs typeface="Courier New"/>
                        </a:rPr>
                        <a:t>42.03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814"/>
                        </a:lnSpc>
                      </a:pPr>
                      <a:r>
                        <a:rPr sz="1800" spc="-5" dirty="0">
                          <a:latin typeface="Courier New"/>
                          <a:cs typeface="Courier New"/>
                        </a:rPr>
                        <a:t>152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792">
                <a:tc>
                  <a:txBody>
                    <a:bodyPr/>
                    <a:lstStyle/>
                    <a:p>
                      <a:pPr marL="31750" marR="3175">
                        <a:lnSpc>
                          <a:spcPts val="1795"/>
                        </a:lnSpc>
                      </a:pPr>
                      <a:r>
                        <a:rPr sz="1800" spc="-5" dirty="0">
                          <a:latin typeface="Courier New"/>
                          <a:cs typeface="Courier New"/>
                        </a:rPr>
                        <a:t>26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795"/>
                        </a:lnSpc>
                      </a:pPr>
                      <a:r>
                        <a:rPr sz="1800" spc="-5" dirty="0">
                          <a:latin typeface="Courier New"/>
                          <a:cs typeface="Courier New"/>
                        </a:rPr>
                        <a:t>SKP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1795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7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1795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b</a:t>
                      </a:r>
                      <a:r>
                        <a:rPr sz="1800" spc="-5" dirty="0">
                          <a:latin typeface="Courier New"/>
                          <a:cs typeface="Courier New"/>
                        </a:rPr>
                        <a:t>og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1795"/>
                        </a:lnSpc>
                      </a:pPr>
                      <a:r>
                        <a:rPr sz="1800" spc="-5" dirty="0">
                          <a:latin typeface="Courier New"/>
                          <a:cs typeface="Courier New"/>
                        </a:rPr>
                        <a:t>42.05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795"/>
                        </a:lnSpc>
                      </a:pPr>
                      <a:r>
                        <a:rPr sz="1800" dirty="0">
                          <a:latin typeface="Courier New"/>
                          <a:cs typeface="Courier New"/>
                        </a:rPr>
                        <a:t>1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718819" y="4976876"/>
            <a:ext cx="9504680" cy="1534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40"/>
              </a:lnSpc>
              <a:spcBef>
                <a:spcPts val="100"/>
              </a:spcBef>
            </a:pPr>
            <a:r>
              <a:rPr sz="1800" spc="-5" dirty="0">
                <a:latin typeface="Courier New"/>
                <a:cs typeface="Courier New"/>
              </a:rPr>
              <a:t>...</a:t>
            </a:r>
            <a:endParaRPr sz="1800">
              <a:latin typeface="Courier New"/>
              <a:cs typeface="Courier New"/>
            </a:endParaRPr>
          </a:p>
          <a:p>
            <a:pPr marL="12700">
              <a:lnSpc>
                <a:spcPts val="2620"/>
              </a:lnSpc>
            </a:pPr>
            <a:r>
              <a:rPr sz="2200" i="1" dirty="0">
                <a:latin typeface="Calibri"/>
                <a:cs typeface="Calibri"/>
              </a:rPr>
              <a:t>n </a:t>
            </a:r>
            <a:r>
              <a:rPr sz="2200" dirty="0">
                <a:latin typeface="Calibri"/>
                <a:cs typeface="Calibri"/>
              </a:rPr>
              <a:t>= </a:t>
            </a:r>
            <a:r>
              <a:rPr sz="2200" spc="-10" dirty="0">
                <a:latin typeface="Calibri"/>
                <a:cs typeface="Calibri"/>
              </a:rPr>
              <a:t>44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sites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00">
              <a:latin typeface="Calibri"/>
              <a:cs typeface="Calibri"/>
            </a:endParaRPr>
          </a:p>
          <a:p>
            <a:pPr marL="12700" marR="5080">
              <a:lnSpc>
                <a:spcPct val="102200"/>
              </a:lnSpc>
            </a:pPr>
            <a:r>
              <a:rPr sz="1800" dirty="0">
                <a:latin typeface="Calibri"/>
                <a:cs typeface="Calibri"/>
              </a:rPr>
              <a:t>(Bog </a:t>
            </a:r>
            <a:r>
              <a:rPr sz="1800" spc="-5" dirty="0">
                <a:latin typeface="Calibri"/>
                <a:cs typeface="Calibri"/>
              </a:rPr>
              <a:t>and forest sites were </a:t>
            </a:r>
            <a:r>
              <a:rPr sz="1800" dirty="0">
                <a:latin typeface="Calibri"/>
                <a:cs typeface="Calibri"/>
              </a:rPr>
              <a:t>technically </a:t>
            </a:r>
            <a:r>
              <a:rPr sz="1800" spc="-10" dirty="0">
                <a:latin typeface="Calibri"/>
                <a:cs typeface="Calibri"/>
              </a:rPr>
              <a:t>paired by </a:t>
            </a:r>
            <a:r>
              <a:rPr sz="1800" spc="-5" dirty="0">
                <a:latin typeface="Calibri"/>
                <a:cs typeface="Calibri"/>
              </a:rPr>
              <a:t>latitude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elevation, </a:t>
            </a:r>
            <a:r>
              <a:rPr sz="1800" spc="-10" dirty="0">
                <a:latin typeface="Calibri"/>
                <a:cs typeface="Calibri"/>
              </a:rPr>
              <a:t>but </a:t>
            </a:r>
            <a:r>
              <a:rPr sz="1800" spc="-5" dirty="0">
                <a:latin typeface="Calibri"/>
                <a:cs typeface="Calibri"/>
              </a:rPr>
              <a:t>residuals were  uncorrelated, so we’ll </a:t>
            </a:r>
            <a:r>
              <a:rPr sz="1800" dirty="0">
                <a:latin typeface="Calibri"/>
                <a:cs typeface="Calibri"/>
              </a:rPr>
              <a:t>follow </a:t>
            </a:r>
            <a:r>
              <a:rPr sz="1800" spc="-10" dirty="0">
                <a:latin typeface="Calibri"/>
                <a:cs typeface="Calibri"/>
              </a:rPr>
              <a:t>authors </a:t>
            </a:r>
            <a:r>
              <a:rPr sz="1800" spc="-5" dirty="0">
                <a:latin typeface="Calibri"/>
                <a:cs typeface="Calibri"/>
              </a:rPr>
              <a:t>in treating data </a:t>
            </a:r>
            <a:r>
              <a:rPr sz="1800" dirty="0">
                <a:latin typeface="Calibri"/>
                <a:cs typeface="Calibri"/>
              </a:rPr>
              <a:t>as </a:t>
            </a:r>
            <a:r>
              <a:rPr sz="1800" spc="-5" dirty="0">
                <a:latin typeface="Calibri"/>
                <a:cs typeface="Calibri"/>
              </a:rPr>
              <a:t>independent </a:t>
            </a:r>
            <a:r>
              <a:rPr sz="1800" dirty="0">
                <a:latin typeface="Calibri"/>
                <a:cs typeface="Calibri"/>
              </a:rPr>
              <a:t>for </a:t>
            </a:r>
            <a:r>
              <a:rPr sz="1800" spc="-10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purposes </a:t>
            </a:r>
            <a:r>
              <a:rPr sz="1800" spc="5" dirty="0">
                <a:latin typeface="Calibri"/>
                <a:cs typeface="Calibri"/>
              </a:rPr>
              <a:t>of </a:t>
            </a:r>
            <a:r>
              <a:rPr sz="1800" spc="-10" dirty="0">
                <a:latin typeface="Calibri"/>
                <a:cs typeface="Calibri"/>
              </a:rPr>
              <a:t>this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exercise)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493425"/>
            <a:ext cx="4027170" cy="391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Example 2: </a:t>
            </a:r>
            <a:r>
              <a:rPr spc="-5" dirty="0"/>
              <a:t>Ant species</a:t>
            </a:r>
            <a:r>
              <a:rPr spc="-30" dirty="0"/>
              <a:t> </a:t>
            </a:r>
            <a:r>
              <a:rPr spc="-5" dirty="0"/>
              <a:t>richness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1241793"/>
            <a:ext cx="9016365" cy="151828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>
              <a:lnSpc>
                <a:spcPct val="93200"/>
              </a:lnSpc>
              <a:spcBef>
                <a:spcPts val="285"/>
              </a:spcBef>
            </a:pPr>
            <a:r>
              <a:rPr sz="2000" spc="-5" dirty="0">
                <a:latin typeface="Courier New"/>
                <a:cs typeface="Courier New"/>
              </a:rPr>
              <a:t>dredge</a:t>
            </a:r>
            <a:r>
              <a:rPr sz="2200" spc="-5" dirty="0">
                <a:latin typeface="Courier New"/>
                <a:cs typeface="Courier New"/>
              </a:rPr>
              <a:t>() </a:t>
            </a:r>
            <a:r>
              <a:rPr sz="2200" dirty="0">
                <a:latin typeface="Calibri"/>
                <a:cs typeface="Calibri"/>
              </a:rPr>
              <a:t>in </a:t>
            </a:r>
            <a:r>
              <a:rPr sz="2200" spc="-5" dirty="0">
                <a:latin typeface="Courier New"/>
                <a:cs typeface="Courier New"/>
              </a:rPr>
              <a:t>MuMIn </a:t>
            </a:r>
            <a:r>
              <a:rPr sz="2200" spc="-5" dirty="0">
                <a:latin typeface="Calibri"/>
                <a:cs typeface="Calibri"/>
              </a:rPr>
              <a:t>package </a:t>
            </a:r>
            <a:r>
              <a:rPr sz="2200" dirty="0">
                <a:latin typeface="Calibri"/>
                <a:cs typeface="Calibri"/>
              </a:rPr>
              <a:t>in R. Provide model </a:t>
            </a:r>
            <a:r>
              <a:rPr sz="2200" spc="-5" dirty="0">
                <a:latin typeface="Calibri"/>
                <a:cs typeface="Calibri"/>
              </a:rPr>
              <a:t>with all </a:t>
            </a:r>
            <a:r>
              <a:rPr sz="2200" dirty="0">
                <a:latin typeface="Calibri"/>
                <a:cs typeface="Calibri"/>
              </a:rPr>
              <a:t>desired </a:t>
            </a:r>
            <a:r>
              <a:rPr sz="2200" spc="-5" dirty="0">
                <a:latin typeface="Calibri"/>
                <a:cs typeface="Calibri"/>
              </a:rPr>
              <a:t>terms:  </a:t>
            </a:r>
            <a:r>
              <a:rPr sz="2000" spc="-5" dirty="0">
                <a:latin typeface="Courier New"/>
                <a:cs typeface="Courier New"/>
              </a:rPr>
              <a:t>zfull &lt;- lm(log(nspecies) ~ habitat * latitude * elevation)  zdredge &lt;- dredge(zfull, evaluate = TRUE, rank =</a:t>
            </a:r>
            <a:r>
              <a:rPr sz="2000" spc="-25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"AIC")</a:t>
            </a:r>
            <a:endParaRPr sz="2000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 dirty="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# Model selection table </a:t>
            </a: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(variable </a:t>
            </a:r>
            <a:r>
              <a:rPr sz="2000" spc="-10" dirty="0">
                <a:solidFill>
                  <a:srgbClr val="3E3E3E"/>
                </a:solidFill>
                <a:latin typeface="Calibri"/>
                <a:cs typeface="Calibri"/>
              </a:rPr>
              <a:t>names </a:t>
            </a: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abbreviated; "+" refers to categorical</a:t>
            </a:r>
            <a:r>
              <a:rPr sz="2000" spc="125" dirty="0">
                <a:solidFill>
                  <a:srgbClr val="3E3E3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E3E3E"/>
                </a:solidFill>
                <a:latin typeface="Calibri"/>
                <a:cs typeface="Calibri"/>
              </a:rPr>
              <a:t>term)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A25B74-48CA-4165-9831-352768910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132" y="3048000"/>
            <a:ext cx="9448800" cy="397884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533400"/>
            <a:ext cx="4027170" cy="391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Example 2: </a:t>
            </a:r>
            <a:r>
              <a:rPr spc="-5" dirty="0"/>
              <a:t>Ant species</a:t>
            </a:r>
            <a:r>
              <a:rPr spc="-30" dirty="0"/>
              <a:t> </a:t>
            </a:r>
            <a:r>
              <a:rPr spc="-5" dirty="0"/>
              <a:t>richness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1075436"/>
            <a:ext cx="8977630" cy="1291507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60"/>
              </a:spcBef>
            </a:pPr>
            <a:r>
              <a:rPr sz="2200" dirty="0">
                <a:latin typeface="Calibri"/>
                <a:cs typeface="Calibri"/>
              </a:rPr>
              <a:t>“Best” model </a:t>
            </a:r>
            <a:r>
              <a:rPr sz="2200" spc="-5" dirty="0">
                <a:latin typeface="Calibri"/>
                <a:cs typeface="Calibri"/>
              </a:rPr>
              <a:t>(smallest </a:t>
            </a:r>
            <a:r>
              <a:rPr sz="2200" spc="-10" dirty="0">
                <a:latin typeface="Calibri"/>
                <a:cs typeface="Calibri"/>
              </a:rPr>
              <a:t>AIC) </a:t>
            </a:r>
            <a:r>
              <a:rPr sz="2200" dirty="0">
                <a:latin typeface="Calibri"/>
                <a:cs typeface="Calibri"/>
              </a:rPr>
              <a:t>is the model with the </a:t>
            </a:r>
            <a:r>
              <a:rPr sz="2200" spc="-5" dirty="0">
                <a:latin typeface="Calibri"/>
                <a:cs typeface="Calibri"/>
              </a:rPr>
              <a:t>three additive terms Habitat,  </a:t>
            </a:r>
            <a:r>
              <a:rPr sz="2200" dirty="0">
                <a:latin typeface="Calibri"/>
                <a:cs typeface="Calibri"/>
              </a:rPr>
              <a:t>Latitude, </a:t>
            </a:r>
            <a:r>
              <a:rPr sz="2200" spc="-5" dirty="0">
                <a:latin typeface="Calibri"/>
                <a:cs typeface="Calibri"/>
              </a:rPr>
              <a:t>and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Elevation.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ts val="2265"/>
              </a:lnSpc>
            </a:pPr>
            <a:endParaRPr lang="en-US" sz="2000" spc="-5" dirty="0">
              <a:latin typeface="Courier New"/>
              <a:cs typeface="Courier New"/>
            </a:endParaRPr>
          </a:p>
          <a:p>
            <a:pPr marL="12700">
              <a:lnSpc>
                <a:spcPts val="2265"/>
              </a:lnSpc>
            </a:pPr>
            <a:r>
              <a:rPr sz="2000" spc="-5" dirty="0">
                <a:latin typeface="Courier New"/>
                <a:cs typeface="Courier New"/>
              </a:rPr>
              <a:t>z &lt;- lm(log(nspecies) ~ habitat + latitude +</a:t>
            </a:r>
            <a:r>
              <a:rPr sz="2000" spc="-3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elevation)</a:t>
            </a:r>
            <a:endParaRPr sz="2000" dirty="0">
              <a:latin typeface="Courier New"/>
              <a:cs typeface="Courier New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337928"/>
              </p:ext>
            </p:extLst>
          </p:nvPr>
        </p:nvGraphicFramePr>
        <p:xfrm>
          <a:off x="838200" y="2581931"/>
          <a:ext cx="7472043" cy="12405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9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9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15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44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24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0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714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Estimate</a:t>
                      </a:r>
                      <a:endParaRPr sz="1800" b="1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714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Std.</a:t>
                      </a:r>
                      <a:r>
                        <a:rPr sz="1800" b="1" spc="-10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800" b="1" spc="-5" dirty="0">
                          <a:latin typeface="Courier New"/>
                          <a:cs typeface="Courier New"/>
                        </a:rPr>
                        <a:t>Error</a:t>
                      </a:r>
                      <a:endParaRPr sz="1800" b="1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714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t</a:t>
                      </a:r>
                      <a:endParaRPr sz="1800" b="1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714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value</a:t>
                      </a:r>
                      <a:endParaRPr sz="1800" b="1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14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Pr(&gt;|t|)</a:t>
                      </a:r>
                      <a:endParaRPr sz="1800" b="1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983">
                <a:tc>
                  <a:txBody>
                    <a:bodyPr/>
                    <a:lstStyle/>
                    <a:p>
                      <a:pPr marL="31750">
                        <a:lnSpc>
                          <a:spcPts val="1814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(Intercept)</a:t>
                      </a:r>
                      <a:endParaRPr sz="1800" b="1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814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10.3180285</a:t>
                      </a:r>
                      <a:endParaRPr sz="1800" b="1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814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2.6101963</a:t>
                      </a:r>
                      <a:endParaRPr sz="1800" b="1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814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3.953</a:t>
                      </a:r>
                      <a:endParaRPr sz="1800" b="1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4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0.000306</a:t>
                      </a:r>
                      <a:endParaRPr sz="1800" b="1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814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***</a:t>
                      </a:r>
                      <a:endParaRPr sz="1800" b="1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984">
                <a:tc>
                  <a:txBody>
                    <a:bodyPr/>
                    <a:lstStyle/>
                    <a:p>
                      <a:pPr marL="31750">
                        <a:lnSpc>
                          <a:spcPts val="1814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habitat</a:t>
                      </a:r>
                      <a:endParaRPr sz="1800" b="1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1814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0.6898</a:t>
                      </a:r>
                      <a:r>
                        <a:rPr sz="1800" b="1" dirty="0">
                          <a:latin typeface="Courier New"/>
                          <a:cs typeface="Courier New"/>
                        </a:rPr>
                        <a:t>8</a:t>
                      </a:r>
                      <a:r>
                        <a:rPr sz="1800" b="1" spc="-5" dirty="0">
                          <a:latin typeface="Courier New"/>
                          <a:cs typeface="Courier New"/>
                        </a:rPr>
                        <a:t>45</a:t>
                      </a:r>
                      <a:endParaRPr sz="1800" b="1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1814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0.1269432</a:t>
                      </a:r>
                      <a:endParaRPr sz="1800" b="1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1814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5.435</a:t>
                      </a:r>
                      <a:endParaRPr sz="1800" b="1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4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2.94e-06</a:t>
                      </a:r>
                      <a:endParaRPr sz="1800" b="1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14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***</a:t>
                      </a:r>
                      <a:endParaRPr sz="1800" b="1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984">
                <a:tc>
                  <a:txBody>
                    <a:bodyPr/>
                    <a:lstStyle/>
                    <a:p>
                      <a:pPr marL="31750">
                        <a:lnSpc>
                          <a:spcPts val="1814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latitude</a:t>
                      </a:r>
                      <a:endParaRPr sz="1800" b="1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814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-0.2007838</a:t>
                      </a:r>
                      <a:endParaRPr sz="1800" b="1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814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0.0609920</a:t>
                      </a:r>
                      <a:endParaRPr sz="1800" b="1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1814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-3.292</a:t>
                      </a:r>
                      <a:endParaRPr sz="1800" b="1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4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0.002085</a:t>
                      </a:r>
                      <a:endParaRPr sz="1800" b="1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14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**</a:t>
                      </a:r>
                      <a:endParaRPr sz="1800" b="1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791">
                <a:tc>
                  <a:txBody>
                    <a:bodyPr/>
                    <a:lstStyle/>
                    <a:p>
                      <a:pPr marL="31750">
                        <a:lnSpc>
                          <a:spcPts val="1795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elevation</a:t>
                      </a:r>
                      <a:endParaRPr sz="1800" b="1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795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-0.0010856</a:t>
                      </a:r>
                      <a:endParaRPr sz="1800" b="1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ts val="1795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0.0004049</a:t>
                      </a:r>
                      <a:endParaRPr sz="1800" b="1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b="1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ts val="1795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-2.681</a:t>
                      </a:r>
                      <a:endParaRPr sz="1800" b="1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95"/>
                        </a:lnSpc>
                      </a:pPr>
                      <a:r>
                        <a:rPr sz="1800" b="1" spc="-5" dirty="0">
                          <a:latin typeface="Courier New"/>
                          <a:cs typeface="Courier New"/>
                        </a:rPr>
                        <a:t>0.010610</a:t>
                      </a:r>
                      <a:endParaRPr sz="1800" b="1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795"/>
                        </a:lnSpc>
                      </a:pPr>
                      <a:r>
                        <a:rPr sz="1800" b="1" dirty="0">
                          <a:latin typeface="Courier New"/>
                          <a:cs typeface="Courier New"/>
                        </a:rPr>
                        <a:t>*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bject 5"/>
          <p:cNvSpPr>
            <a:spLocks noChangeAspect="1"/>
          </p:cNvSpPr>
          <p:nvPr/>
        </p:nvSpPr>
        <p:spPr>
          <a:xfrm>
            <a:off x="3352800" y="4038600"/>
            <a:ext cx="3487267" cy="30908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40271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Example 2: </a:t>
            </a:r>
            <a:r>
              <a:rPr spc="-5" dirty="0"/>
              <a:t>Ant species</a:t>
            </a:r>
            <a:r>
              <a:rPr spc="-35" dirty="0"/>
              <a:t> </a:t>
            </a:r>
            <a:r>
              <a:rPr spc="-5" dirty="0"/>
              <a:t>richness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1416812"/>
            <a:ext cx="4003675" cy="4796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dirty="0">
                <a:latin typeface="Calibri"/>
                <a:cs typeface="Calibri"/>
              </a:rPr>
              <a:t>Each </a:t>
            </a:r>
            <a:r>
              <a:rPr sz="2200" spc="-5" dirty="0">
                <a:latin typeface="Calibri"/>
                <a:cs typeface="Calibri"/>
              </a:rPr>
              <a:t>dot refers </a:t>
            </a:r>
            <a:r>
              <a:rPr sz="2200" spc="-10" dirty="0">
                <a:latin typeface="Calibri"/>
                <a:cs typeface="Calibri"/>
              </a:rPr>
              <a:t>to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model.</a:t>
            </a:r>
            <a:endParaRPr sz="2200">
              <a:latin typeface="Calibri"/>
              <a:cs typeface="Calibri"/>
            </a:endParaRPr>
          </a:p>
          <a:p>
            <a:pPr marL="12700" marR="81280">
              <a:lnSpc>
                <a:spcPct val="101800"/>
              </a:lnSpc>
            </a:pPr>
            <a:r>
              <a:rPr sz="2200" spc="-5" dirty="0">
                <a:latin typeface="Calibri"/>
                <a:cs typeface="Calibri"/>
              </a:rPr>
              <a:t>AIC difference </a:t>
            </a:r>
            <a:r>
              <a:rPr sz="2200" dirty="0">
                <a:latin typeface="Calibri"/>
                <a:cs typeface="Calibri"/>
              </a:rPr>
              <a:t>(Δ) is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difference  </a:t>
            </a:r>
            <a:r>
              <a:rPr sz="2200" dirty="0">
                <a:latin typeface="Calibri"/>
                <a:cs typeface="Calibri"/>
              </a:rPr>
              <a:t>between a model’s </a:t>
            </a:r>
            <a:r>
              <a:rPr sz="2200" spc="-5" dirty="0">
                <a:latin typeface="Calibri"/>
                <a:cs typeface="Calibri"/>
              </a:rPr>
              <a:t>AIC </a:t>
            </a:r>
            <a:r>
              <a:rPr sz="2200" spc="-10" dirty="0">
                <a:latin typeface="Calibri"/>
                <a:cs typeface="Calibri"/>
              </a:rPr>
              <a:t>score </a:t>
            </a:r>
            <a:r>
              <a:rPr sz="2200" spc="-5" dirty="0">
                <a:latin typeface="Calibri"/>
                <a:cs typeface="Calibri"/>
              </a:rPr>
              <a:t>and  that of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“best”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model.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best </a:t>
            </a:r>
            <a:r>
              <a:rPr sz="2200" dirty="0">
                <a:latin typeface="Calibri"/>
                <a:cs typeface="Calibri"/>
              </a:rPr>
              <a:t>model </a:t>
            </a:r>
            <a:r>
              <a:rPr sz="2200" spc="-5" dirty="0">
                <a:latin typeface="Calibri"/>
                <a:cs typeface="Calibri"/>
              </a:rPr>
              <a:t>has </a:t>
            </a:r>
            <a:r>
              <a:rPr sz="2200" dirty="0">
                <a:latin typeface="Calibri"/>
                <a:cs typeface="Calibri"/>
              </a:rPr>
              <a:t>5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parameters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 marL="12700" marR="5080">
              <a:lnSpc>
                <a:spcPct val="101800"/>
              </a:lnSpc>
            </a:pPr>
            <a:r>
              <a:rPr sz="2200" spc="-5" dirty="0">
                <a:latin typeface="Calibri"/>
                <a:cs typeface="Calibri"/>
              </a:rPr>
              <a:t>But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few </a:t>
            </a:r>
            <a:r>
              <a:rPr sz="2200" dirty="0">
                <a:latin typeface="Calibri"/>
                <a:cs typeface="Calibri"/>
              </a:rPr>
              <a:t>other models </a:t>
            </a:r>
            <a:r>
              <a:rPr sz="2200" spc="-5" dirty="0">
                <a:latin typeface="Calibri"/>
                <a:cs typeface="Calibri"/>
              </a:rPr>
              <a:t>fit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dirty="0">
                <a:latin typeface="Calibri"/>
                <a:cs typeface="Calibri"/>
              </a:rPr>
              <a:t>data  </a:t>
            </a:r>
            <a:r>
              <a:rPr sz="2200" spc="-5" dirty="0">
                <a:latin typeface="Calibri"/>
                <a:cs typeface="Calibri"/>
              </a:rPr>
              <a:t>nearly </a:t>
            </a:r>
            <a:r>
              <a:rPr sz="2200" dirty="0">
                <a:latin typeface="Calibri"/>
                <a:cs typeface="Calibri"/>
              </a:rPr>
              <a:t>as</a:t>
            </a:r>
            <a:r>
              <a:rPr sz="2200" spc="-5" dirty="0">
                <a:latin typeface="Calibri"/>
                <a:cs typeface="Calibri"/>
              </a:rPr>
              <a:t> well.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00">
              <a:latin typeface="Calibri"/>
              <a:cs typeface="Calibri"/>
            </a:endParaRPr>
          </a:p>
          <a:p>
            <a:pPr marL="12700" marR="1033144">
              <a:lnSpc>
                <a:spcPct val="101800"/>
              </a:lnSpc>
            </a:pP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AIC difference 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(Δ) support </a:t>
            </a:r>
            <a:r>
              <a:rPr sz="2200" dirty="0">
                <a:latin typeface="Calibri"/>
                <a:cs typeface="Calibri"/>
              </a:rPr>
              <a:t> 0 – 2 </a:t>
            </a:r>
            <a:r>
              <a:rPr sz="2200" spc="-5" dirty="0">
                <a:latin typeface="Calibri"/>
                <a:cs typeface="Calibri"/>
              </a:rPr>
              <a:t>Substantial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support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2200" dirty="0">
                <a:latin typeface="Calibri"/>
                <a:cs typeface="Calibri"/>
              </a:rPr>
              <a:t>4 – 7 </a:t>
            </a:r>
            <a:r>
              <a:rPr sz="2200" spc="-5" dirty="0">
                <a:latin typeface="Calibri"/>
                <a:cs typeface="Calibri"/>
              </a:rPr>
              <a:t>Considerably less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support</a:t>
            </a:r>
            <a:endParaRPr sz="2200">
              <a:latin typeface="Calibri"/>
              <a:cs typeface="Calibri"/>
            </a:endParaRPr>
          </a:p>
          <a:p>
            <a:pPr marL="216535" indent="-204470">
              <a:lnSpc>
                <a:spcPct val="100000"/>
              </a:lnSpc>
              <a:spcBef>
                <a:spcPts val="50"/>
              </a:spcBef>
              <a:buChar char="&gt;"/>
              <a:tabLst>
                <a:tab pos="217170" algn="l"/>
              </a:tabLst>
            </a:pPr>
            <a:r>
              <a:rPr sz="2200" spc="-10" dirty="0">
                <a:latin typeface="Calibri"/>
                <a:cs typeface="Calibri"/>
              </a:rPr>
              <a:t>10 </a:t>
            </a:r>
            <a:r>
              <a:rPr sz="2200" spc="-5" dirty="0">
                <a:latin typeface="Calibri"/>
                <a:cs typeface="Calibri"/>
              </a:rPr>
              <a:t>Essentially </a:t>
            </a:r>
            <a:r>
              <a:rPr sz="2200" spc="-15" dirty="0">
                <a:latin typeface="Calibri"/>
                <a:cs typeface="Calibri"/>
              </a:rPr>
              <a:t>no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support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25061" y="1682750"/>
            <a:ext cx="5800088" cy="50653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40271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Example 2: </a:t>
            </a:r>
            <a:r>
              <a:rPr spc="-5" dirty="0"/>
              <a:t>Ant species</a:t>
            </a:r>
            <a:r>
              <a:rPr spc="-30" dirty="0"/>
              <a:t> </a:t>
            </a:r>
            <a:r>
              <a:rPr spc="-5" dirty="0"/>
              <a:t>richness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1416812"/>
            <a:ext cx="3545204" cy="380365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74675">
              <a:lnSpc>
                <a:spcPct val="101800"/>
              </a:lnSpc>
              <a:spcBef>
                <a:spcPts val="60"/>
              </a:spcBef>
            </a:pP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AIC difference 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(Δ) support </a:t>
            </a:r>
            <a:r>
              <a:rPr sz="2200" dirty="0">
                <a:latin typeface="Calibri"/>
                <a:cs typeface="Calibri"/>
              </a:rPr>
              <a:t> 0 – 2 </a:t>
            </a:r>
            <a:r>
              <a:rPr sz="2200" spc="-5" dirty="0">
                <a:latin typeface="Calibri"/>
                <a:cs typeface="Calibri"/>
              </a:rPr>
              <a:t>Substantial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support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2200" dirty="0">
                <a:latin typeface="Calibri"/>
                <a:cs typeface="Calibri"/>
              </a:rPr>
              <a:t>4 – 7 </a:t>
            </a:r>
            <a:r>
              <a:rPr sz="2200" spc="-5" dirty="0">
                <a:latin typeface="Calibri"/>
                <a:cs typeface="Calibri"/>
              </a:rPr>
              <a:t>Considerably less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support</a:t>
            </a:r>
            <a:endParaRPr sz="2200">
              <a:latin typeface="Calibri"/>
              <a:cs typeface="Calibri"/>
            </a:endParaRPr>
          </a:p>
          <a:p>
            <a:pPr marL="216535" indent="-204470">
              <a:lnSpc>
                <a:spcPct val="100000"/>
              </a:lnSpc>
              <a:spcBef>
                <a:spcPts val="50"/>
              </a:spcBef>
              <a:buChar char="&gt;"/>
              <a:tabLst>
                <a:tab pos="217170" algn="l"/>
              </a:tabLst>
            </a:pPr>
            <a:r>
              <a:rPr sz="2200" spc="-10" dirty="0">
                <a:latin typeface="Calibri"/>
                <a:cs typeface="Calibri"/>
              </a:rPr>
              <a:t>10 </a:t>
            </a:r>
            <a:r>
              <a:rPr sz="2200" spc="-5" dirty="0">
                <a:latin typeface="Calibri"/>
                <a:cs typeface="Calibri"/>
              </a:rPr>
              <a:t>Essentially </a:t>
            </a:r>
            <a:r>
              <a:rPr sz="2200" spc="-15" dirty="0">
                <a:latin typeface="Calibri"/>
                <a:cs typeface="Calibri"/>
              </a:rPr>
              <a:t>no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support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00">
              <a:latin typeface="Calibri"/>
              <a:cs typeface="Calibri"/>
            </a:endParaRPr>
          </a:p>
          <a:p>
            <a:pPr marL="12700" marR="236220">
              <a:lnSpc>
                <a:spcPct val="101600"/>
              </a:lnSpc>
            </a:pPr>
            <a:r>
              <a:rPr sz="2200" dirty="0">
                <a:latin typeface="Calibri"/>
                <a:cs typeface="Calibri"/>
              </a:rPr>
              <a:t>A cutoff based </a:t>
            </a:r>
            <a:r>
              <a:rPr sz="2200" spc="5" dirty="0">
                <a:latin typeface="Calibri"/>
                <a:cs typeface="Calibri"/>
              </a:rPr>
              <a:t>on </a:t>
            </a:r>
            <a:r>
              <a:rPr sz="2200" spc="-5" dirty="0">
                <a:latin typeface="Calibri"/>
                <a:cs typeface="Calibri"/>
              </a:rPr>
              <a:t>AIC score  </a:t>
            </a:r>
            <a:r>
              <a:rPr sz="2200" dirty="0">
                <a:latin typeface="Calibri"/>
                <a:cs typeface="Calibri"/>
              </a:rPr>
              <a:t>can </a:t>
            </a:r>
            <a:r>
              <a:rPr sz="2200" spc="-5" dirty="0">
                <a:latin typeface="Calibri"/>
                <a:cs typeface="Calibri"/>
              </a:rPr>
              <a:t>be </a:t>
            </a:r>
            <a:r>
              <a:rPr sz="2200" dirty="0">
                <a:latin typeface="Calibri"/>
                <a:cs typeface="Calibri"/>
              </a:rPr>
              <a:t>used to </a:t>
            </a:r>
            <a:r>
              <a:rPr sz="2200" spc="-5" dirty="0">
                <a:latin typeface="Calibri"/>
                <a:cs typeface="Calibri"/>
              </a:rPr>
              <a:t>generate </a:t>
            </a:r>
            <a:r>
              <a:rPr sz="2200" dirty="0">
                <a:latin typeface="Calibri"/>
                <a:cs typeface="Calibri"/>
              </a:rPr>
              <a:t>a  “95% </a:t>
            </a:r>
            <a:r>
              <a:rPr sz="2200" spc="-5" dirty="0">
                <a:latin typeface="Calibri"/>
                <a:cs typeface="Calibri"/>
              </a:rPr>
              <a:t>confidence set </a:t>
            </a:r>
            <a:r>
              <a:rPr sz="2200" spc="10" dirty="0">
                <a:latin typeface="Calibri"/>
                <a:cs typeface="Calibri"/>
              </a:rPr>
              <a:t>of  </a:t>
            </a:r>
            <a:r>
              <a:rPr sz="2200" spc="-5" dirty="0">
                <a:latin typeface="Calibri"/>
                <a:cs typeface="Calibri"/>
              </a:rPr>
              <a:t>models”, analogous </a:t>
            </a:r>
            <a:r>
              <a:rPr sz="2200" dirty="0">
                <a:latin typeface="Calibri"/>
                <a:cs typeface="Calibri"/>
              </a:rPr>
              <a:t>to a </a:t>
            </a:r>
            <a:r>
              <a:rPr sz="2200" spc="-5" dirty="0">
                <a:latin typeface="Calibri"/>
                <a:cs typeface="Calibri"/>
              </a:rPr>
              <a:t>95%  </a:t>
            </a:r>
            <a:r>
              <a:rPr sz="2200" dirty="0">
                <a:latin typeface="Calibri"/>
                <a:cs typeface="Calibri"/>
              </a:rPr>
              <a:t>confidence </a:t>
            </a:r>
            <a:r>
              <a:rPr sz="2200" spc="-5" dirty="0">
                <a:latin typeface="Calibri"/>
                <a:cs typeface="Calibri"/>
              </a:rPr>
              <a:t>interval for </a:t>
            </a:r>
            <a:r>
              <a:rPr sz="2200" dirty="0">
                <a:latin typeface="Calibri"/>
                <a:cs typeface="Calibri"/>
              </a:rPr>
              <a:t>a  parameter.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91380" y="1238882"/>
            <a:ext cx="6481419" cy="5695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2202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Outline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947419" y="1061415"/>
            <a:ext cx="6784975" cy="5365750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655"/>
              </a:spcBef>
              <a:buSzPct val="81818"/>
              <a:buFont typeface="Symbol"/>
              <a:buChar char=""/>
              <a:tabLst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Example </a:t>
            </a:r>
            <a:r>
              <a:rPr sz="2200" spc="-10" dirty="0">
                <a:latin typeface="Calibri"/>
                <a:cs typeface="Calibri"/>
              </a:rPr>
              <a:t>1: </a:t>
            </a:r>
            <a:r>
              <a:rPr sz="2200" spc="-5" dirty="0">
                <a:latin typeface="Calibri"/>
                <a:cs typeface="Calibri"/>
              </a:rPr>
              <a:t>polynomial regression </a:t>
            </a:r>
            <a:r>
              <a:rPr sz="2200" dirty="0">
                <a:latin typeface="Calibri"/>
                <a:cs typeface="Calibri"/>
              </a:rPr>
              <a:t>– which </a:t>
            </a:r>
            <a:r>
              <a:rPr sz="2200" spc="-5" dirty="0">
                <a:latin typeface="Calibri"/>
                <a:cs typeface="Calibri"/>
              </a:rPr>
              <a:t>degree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best?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560"/>
              </a:spcBef>
              <a:buFont typeface="Symbol"/>
              <a:buChar char="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problem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model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selection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585"/>
              </a:spcBef>
              <a:buFont typeface="Symbol"/>
              <a:buChar char="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Choose </a:t>
            </a:r>
            <a:r>
              <a:rPr sz="2200" spc="-5" dirty="0">
                <a:latin typeface="Calibri"/>
                <a:cs typeface="Calibri"/>
              </a:rPr>
              <a:t>among </a:t>
            </a:r>
            <a:r>
              <a:rPr sz="2200" dirty="0">
                <a:latin typeface="Calibri"/>
                <a:cs typeface="Calibri"/>
              </a:rPr>
              <a:t>models </a:t>
            </a:r>
            <a:r>
              <a:rPr sz="2200" spc="-10" dirty="0">
                <a:latin typeface="Calibri"/>
                <a:cs typeface="Calibri"/>
              </a:rPr>
              <a:t>using </a:t>
            </a:r>
            <a:r>
              <a:rPr sz="2200" dirty="0">
                <a:latin typeface="Calibri"/>
                <a:cs typeface="Calibri"/>
              </a:rPr>
              <a:t>an </a:t>
            </a:r>
            <a:r>
              <a:rPr sz="2200" spc="-5" dirty="0">
                <a:latin typeface="Calibri"/>
                <a:cs typeface="Calibri"/>
              </a:rPr>
              <a:t>explicit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criterion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560"/>
              </a:spcBef>
              <a:buFont typeface="Symbol"/>
              <a:buChar char="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Goals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model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selection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560"/>
              </a:spcBef>
              <a:buFont typeface="Symbol"/>
              <a:buChar char=""/>
              <a:tabLst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AIC</a:t>
            </a:r>
            <a:r>
              <a:rPr sz="2200" dirty="0">
                <a:latin typeface="Calibri"/>
                <a:cs typeface="Calibri"/>
              </a:rPr>
              <a:t> criterion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560"/>
              </a:spcBef>
              <a:buFont typeface="Symbol"/>
              <a:buChar char="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Search </a:t>
            </a:r>
            <a:r>
              <a:rPr sz="2200" spc="-5" dirty="0">
                <a:latin typeface="Calibri"/>
                <a:cs typeface="Calibri"/>
              </a:rPr>
              <a:t>strategies: </a:t>
            </a:r>
            <a:r>
              <a:rPr sz="2200" spc="-10" dirty="0">
                <a:latin typeface="Calibri"/>
                <a:cs typeface="Calibri"/>
              </a:rPr>
              <a:t>dredge();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stepAIC()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585"/>
              </a:spcBef>
              <a:buFont typeface="Symbol"/>
              <a:buChar char=""/>
              <a:tabLst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Example 2: Predicting ant species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richness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560"/>
              </a:spcBef>
              <a:buFont typeface="Symbol"/>
              <a:buChar char="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Several models </a:t>
            </a:r>
            <a:r>
              <a:rPr sz="2200" spc="5" dirty="0">
                <a:latin typeface="Calibri"/>
                <a:cs typeface="Calibri"/>
              </a:rPr>
              <a:t>may </a:t>
            </a:r>
            <a:r>
              <a:rPr sz="2200" spc="-10" dirty="0">
                <a:latin typeface="Calibri"/>
                <a:cs typeface="Calibri"/>
              </a:rPr>
              <a:t>fit about </a:t>
            </a:r>
            <a:r>
              <a:rPr sz="2200" spc="-5" dirty="0">
                <a:latin typeface="Calibri"/>
                <a:cs typeface="Calibri"/>
              </a:rPr>
              <a:t>equally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well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560"/>
              </a:spcBef>
              <a:buFont typeface="Symbol"/>
              <a:buChar char=""/>
              <a:tabLst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science </a:t>
            </a:r>
            <a:r>
              <a:rPr sz="2200" spc="-10" dirty="0">
                <a:latin typeface="Calibri"/>
                <a:cs typeface="Calibri"/>
              </a:rPr>
              <a:t>part: formulate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set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candidate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models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560"/>
              </a:spcBef>
              <a:buFont typeface="Symbol"/>
              <a:buChar char=""/>
              <a:tabLst>
                <a:tab pos="241300" algn="l"/>
              </a:tabLst>
            </a:pPr>
            <a:r>
              <a:rPr sz="2200" spc="-5" dirty="0">
                <a:latin typeface="Calibri"/>
                <a:cs typeface="Calibri"/>
              </a:rPr>
              <a:t>Example 3: Adaptive evolution </a:t>
            </a:r>
            <a:r>
              <a:rPr sz="2200" dirty="0">
                <a:latin typeface="Calibri"/>
                <a:cs typeface="Calibri"/>
              </a:rPr>
              <a:t>in the </a:t>
            </a:r>
            <a:r>
              <a:rPr sz="2200" spc="-5" dirty="0">
                <a:latin typeface="Calibri"/>
                <a:cs typeface="Calibri"/>
              </a:rPr>
              <a:t>fossil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record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40271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Example 2: </a:t>
            </a:r>
            <a:r>
              <a:rPr spc="-5" dirty="0"/>
              <a:t>Ant species</a:t>
            </a:r>
            <a:r>
              <a:rPr spc="-30" dirty="0"/>
              <a:t> </a:t>
            </a:r>
            <a:r>
              <a:rPr spc="-5" dirty="0"/>
              <a:t>richness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1416812"/>
            <a:ext cx="9516745" cy="2467214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892175">
              <a:lnSpc>
                <a:spcPct val="101800"/>
              </a:lnSpc>
              <a:spcBef>
                <a:spcPts val="60"/>
              </a:spcBef>
            </a:pPr>
            <a:r>
              <a:rPr sz="2200" dirty="0">
                <a:latin typeface="Calibri"/>
                <a:cs typeface="Calibri"/>
              </a:rPr>
              <a:t>Another way </a:t>
            </a:r>
            <a:r>
              <a:rPr sz="2200" spc="-10" dirty="0">
                <a:latin typeface="Calibri"/>
                <a:cs typeface="Calibri"/>
              </a:rPr>
              <a:t>to form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“95% confidence </a:t>
            </a:r>
            <a:r>
              <a:rPr sz="2200" dirty="0">
                <a:latin typeface="Calibri"/>
                <a:cs typeface="Calibri"/>
              </a:rPr>
              <a:t>set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models”, analogous </a:t>
            </a:r>
            <a:r>
              <a:rPr sz="2200" spc="-10" dirty="0">
                <a:latin typeface="Calibri"/>
                <a:cs typeface="Calibri"/>
              </a:rPr>
              <a:t>to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95%  </a:t>
            </a:r>
            <a:r>
              <a:rPr sz="2200" dirty="0">
                <a:latin typeface="Calibri"/>
                <a:cs typeface="Calibri"/>
              </a:rPr>
              <a:t>confidence </a:t>
            </a:r>
            <a:r>
              <a:rPr sz="2200" spc="-5" dirty="0">
                <a:latin typeface="Calibri"/>
                <a:cs typeface="Calibri"/>
              </a:rPr>
              <a:t>interval for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parameter, </a:t>
            </a:r>
            <a:r>
              <a:rPr sz="2200" spc="-15" dirty="0">
                <a:latin typeface="Calibri"/>
                <a:cs typeface="Calibri"/>
              </a:rPr>
              <a:t>is </a:t>
            </a:r>
            <a:r>
              <a:rPr sz="2200" spc="-10" dirty="0">
                <a:latin typeface="Calibri"/>
                <a:cs typeface="Calibri"/>
              </a:rPr>
              <a:t>to use </a:t>
            </a:r>
            <a:r>
              <a:rPr sz="2200" spc="-5" dirty="0">
                <a:latin typeface="Calibri"/>
                <a:cs typeface="Calibri"/>
              </a:rPr>
              <a:t>cumulative </a:t>
            </a:r>
            <a:r>
              <a:rPr sz="2200" dirty="0">
                <a:latin typeface="Calibri"/>
                <a:cs typeface="Calibri"/>
              </a:rPr>
              <a:t>model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weights.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00" dirty="0">
              <a:latin typeface="Calibri"/>
              <a:cs typeface="Calibri"/>
            </a:endParaRPr>
          </a:p>
          <a:p>
            <a:pPr marL="12700" marR="5080">
              <a:lnSpc>
                <a:spcPct val="100899"/>
              </a:lnSpc>
            </a:pPr>
            <a:r>
              <a:rPr sz="2200" spc="-5" dirty="0">
                <a:latin typeface="Calibri"/>
                <a:cs typeface="Calibri"/>
              </a:rPr>
              <a:t>AIC </a:t>
            </a:r>
            <a:r>
              <a:rPr sz="2200" dirty="0">
                <a:latin typeface="Calibri"/>
                <a:cs typeface="Calibri"/>
              </a:rPr>
              <a:t>weights </a:t>
            </a:r>
            <a:r>
              <a:rPr sz="2200" spc="-5" dirty="0">
                <a:latin typeface="Calibri"/>
                <a:cs typeface="Calibri"/>
              </a:rPr>
              <a:t>measure </a:t>
            </a:r>
            <a:r>
              <a:rPr sz="2200" dirty="0">
                <a:latin typeface="Calibri"/>
                <a:cs typeface="Calibri"/>
              </a:rPr>
              <a:t>support </a:t>
            </a:r>
            <a:r>
              <a:rPr sz="2200" spc="-5" dirty="0">
                <a:latin typeface="Calibri"/>
                <a:cs typeface="Calibri"/>
              </a:rPr>
              <a:t>that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given </a:t>
            </a:r>
            <a:r>
              <a:rPr sz="2200" dirty="0">
                <a:latin typeface="Calibri"/>
                <a:cs typeface="Calibri"/>
              </a:rPr>
              <a:t>model </a:t>
            </a:r>
            <a:r>
              <a:rPr sz="2200" spc="-15" dirty="0">
                <a:latin typeface="Calibri"/>
                <a:cs typeface="Calibri"/>
              </a:rPr>
              <a:t>is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“best” </a:t>
            </a:r>
            <a:r>
              <a:rPr sz="2200" dirty="0">
                <a:latin typeface="Calibri"/>
                <a:cs typeface="Calibri"/>
              </a:rPr>
              <a:t>model, </a:t>
            </a:r>
            <a:r>
              <a:rPr sz="2200" spc="-5" dirty="0">
                <a:latin typeface="Calibri"/>
                <a:cs typeface="Calibri"/>
              </a:rPr>
              <a:t>assuming </a:t>
            </a:r>
            <a:r>
              <a:rPr sz="2200" spc="-10" dirty="0">
                <a:latin typeface="Calibri"/>
                <a:cs typeface="Calibri"/>
              </a:rPr>
              <a:t>that 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“best” </a:t>
            </a:r>
            <a:r>
              <a:rPr sz="2200" dirty="0">
                <a:latin typeface="Calibri"/>
                <a:cs typeface="Calibri"/>
              </a:rPr>
              <a:t>model is one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set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models </a:t>
            </a:r>
            <a:r>
              <a:rPr sz="2200" spc="-5" dirty="0">
                <a:latin typeface="Calibri"/>
                <a:cs typeface="Calibri"/>
              </a:rPr>
              <a:t>being</a:t>
            </a:r>
            <a:r>
              <a:rPr sz="2200" spc="-1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compared.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75"/>
              </a:spcBef>
            </a:pPr>
            <a:r>
              <a:rPr sz="2000" spc="-5" dirty="0">
                <a:solidFill>
                  <a:srgbClr val="060087"/>
                </a:solidFill>
                <a:latin typeface="Courier New"/>
                <a:cs typeface="Courier New"/>
              </a:rPr>
              <a:t>subset(</a:t>
            </a:r>
            <a:r>
              <a:rPr sz="2000" spc="-5" dirty="0">
                <a:latin typeface="Courier New"/>
                <a:cs typeface="Courier New"/>
              </a:rPr>
              <a:t>zdredge</a:t>
            </a:r>
            <a:r>
              <a:rPr sz="2000" spc="-5" dirty="0">
                <a:solidFill>
                  <a:srgbClr val="060087"/>
                </a:solidFill>
                <a:latin typeface="Courier New"/>
                <a:cs typeface="Courier New"/>
              </a:rPr>
              <a:t>, cumsum(</a:t>
            </a:r>
            <a:r>
              <a:rPr sz="2000" spc="-5" dirty="0">
                <a:latin typeface="Courier New"/>
                <a:cs typeface="Courier New"/>
              </a:rPr>
              <a:t>zdredge</a:t>
            </a:r>
            <a:r>
              <a:rPr sz="2000" spc="-5" dirty="0">
                <a:solidFill>
                  <a:srgbClr val="060087"/>
                </a:solidFill>
                <a:latin typeface="Courier New"/>
                <a:cs typeface="Courier New"/>
              </a:rPr>
              <a:t>$</a:t>
            </a:r>
            <a:r>
              <a:rPr sz="2000" spc="-5" dirty="0">
                <a:latin typeface="Courier New"/>
                <a:cs typeface="Courier New"/>
              </a:rPr>
              <a:t>weight</a:t>
            </a:r>
            <a:r>
              <a:rPr sz="2000" spc="-5" dirty="0">
                <a:solidFill>
                  <a:srgbClr val="060087"/>
                </a:solidFill>
                <a:latin typeface="Courier New"/>
                <a:cs typeface="Courier New"/>
              </a:rPr>
              <a:t>) &lt;=</a:t>
            </a:r>
            <a:r>
              <a:rPr sz="2000" spc="-80" dirty="0">
                <a:solidFill>
                  <a:srgbClr val="060087"/>
                </a:solidFill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.95</a:t>
            </a:r>
            <a:r>
              <a:rPr sz="2000" spc="-5" dirty="0">
                <a:solidFill>
                  <a:srgbClr val="060087"/>
                </a:solidFill>
                <a:latin typeface="Courier New"/>
                <a:cs typeface="Courier New"/>
              </a:rPr>
              <a:t>)</a:t>
            </a:r>
            <a:endParaRPr sz="2000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 dirty="0">
              <a:latin typeface="Courier New"/>
              <a:cs typeface="Courier New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E2F078-204D-413A-B0FD-1BBC494B7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12" y="4006348"/>
            <a:ext cx="10190976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819" y="703579"/>
            <a:ext cx="40271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Example 2: </a:t>
            </a:r>
            <a:r>
              <a:rPr sz="2400" b="1" spc="-5" dirty="0">
                <a:latin typeface="Calibri"/>
                <a:cs typeface="Calibri"/>
              </a:rPr>
              <a:t>Ant species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richness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8819" y="1416812"/>
            <a:ext cx="8629650" cy="70358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60"/>
              </a:spcBef>
            </a:pPr>
            <a:r>
              <a:rPr sz="2200" dirty="0">
                <a:latin typeface="Calibri"/>
                <a:cs typeface="Calibri"/>
              </a:rPr>
              <a:t>Another way </a:t>
            </a:r>
            <a:r>
              <a:rPr sz="2200" spc="-10" dirty="0">
                <a:latin typeface="Calibri"/>
                <a:cs typeface="Calibri"/>
              </a:rPr>
              <a:t>to form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“95% confidence </a:t>
            </a:r>
            <a:r>
              <a:rPr sz="2200" dirty="0">
                <a:latin typeface="Calibri"/>
                <a:cs typeface="Calibri"/>
              </a:rPr>
              <a:t>set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models”, </a:t>
            </a:r>
            <a:r>
              <a:rPr sz="2200" spc="-5" dirty="0">
                <a:latin typeface="Calibri"/>
                <a:cs typeface="Calibri"/>
              </a:rPr>
              <a:t>analogous </a:t>
            </a:r>
            <a:r>
              <a:rPr sz="2200" spc="-10" dirty="0">
                <a:latin typeface="Calibri"/>
                <a:cs typeface="Calibri"/>
              </a:rPr>
              <a:t>to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95%  </a:t>
            </a:r>
            <a:r>
              <a:rPr sz="2200" dirty="0">
                <a:latin typeface="Calibri"/>
                <a:cs typeface="Calibri"/>
              </a:rPr>
              <a:t>confidence </a:t>
            </a:r>
            <a:r>
              <a:rPr sz="2200" spc="-5" dirty="0">
                <a:latin typeface="Calibri"/>
                <a:cs typeface="Calibri"/>
              </a:rPr>
              <a:t>interval for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parameter, </a:t>
            </a:r>
            <a:r>
              <a:rPr sz="2200" spc="-15" dirty="0">
                <a:latin typeface="Calibri"/>
                <a:cs typeface="Calibri"/>
              </a:rPr>
              <a:t>is </a:t>
            </a:r>
            <a:r>
              <a:rPr sz="2200" spc="-10" dirty="0">
                <a:latin typeface="Calibri"/>
                <a:cs typeface="Calibri"/>
              </a:rPr>
              <a:t>to use </a:t>
            </a:r>
            <a:r>
              <a:rPr sz="2200" spc="-5" dirty="0">
                <a:latin typeface="Calibri"/>
                <a:cs typeface="Calibri"/>
              </a:rPr>
              <a:t>cumulative </a:t>
            </a:r>
            <a:r>
              <a:rPr sz="2200" dirty="0">
                <a:latin typeface="Calibri"/>
                <a:cs typeface="Calibri"/>
              </a:rPr>
              <a:t>model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weights.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>
            <a:spLocks noChangeAspect="1"/>
          </p:cNvSpPr>
          <p:nvPr/>
        </p:nvSpPr>
        <p:spPr>
          <a:xfrm>
            <a:off x="2514600" y="2514600"/>
            <a:ext cx="5153541" cy="456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29851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Example 2:</a:t>
            </a:r>
            <a:r>
              <a:rPr spc="-45" dirty="0"/>
              <a:t> </a:t>
            </a:r>
            <a:r>
              <a:rPr spc="-5" dirty="0"/>
              <a:t>Conclusions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1905000"/>
            <a:ext cx="9277985" cy="411416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28575">
              <a:lnSpc>
                <a:spcPct val="101800"/>
              </a:lnSpc>
              <a:spcBef>
                <a:spcPts val="60"/>
              </a:spcBef>
            </a:pPr>
            <a:r>
              <a:rPr sz="2200" spc="-5" dirty="0">
                <a:latin typeface="Calibri"/>
                <a:cs typeface="Calibri"/>
              </a:rPr>
              <a:t>If regression </a:t>
            </a:r>
            <a:r>
              <a:rPr sz="2200" dirty="0">
                <a:latin typeface="Calibri"/>
                <a:cs typeface="Calibri"/>
              </a:rPr>
              <a:t>is </a:t>
            </a:r>
            <a:r>
              <a:rPr sz="2200" spc="-5" dirty="0">
                <a:latin typeface="Calibri"/>
                <a:cs typeface="Calibri"/>
              </a:rPr>
              <a:t>purely for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prediction</a:t>
            </a:r>
            <a:r>
              <a:rPr sz="2200" spc="-5" dirty="0">
                <a:latin typeface="Calibri"/>
                <a:cs typeface="Calibri"/>
              </a:rPr>
              <a:t>, all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dirty="0">
                <a:latin typeface="Calibri"/>
                <a:cs typeface="Calibri"/>
              </a:rPr>
              <a:t>models with </a:t>
            </a:r>
            <a:r>
              <a:rPr sz="2200" spc="-5" dirty="0">
                <a:latin typeface="Calibri"/>
                <a:cs typeface="Calibri"/>
              </a:rPr>
              <a:t>relatively </a:t>
            </a:r>
            <a:r>
              <a:rPr sz="2200" dirty="0">
                <a:latin typeface="Calibri"/>
                <a:cs typeface="Calibri"/>
              </a:rPr>
              <a:t>small ΔAIC  </a:t>
            </a:r>
            <a:r>
              <a:rPr sz="2200" spc="-5" dirty="0">
                <a:latin typeface="Calibri"/>
                <a:cs typeface="Calibri"/>
              </a:rPr>
              <a:t>predict about </a:t>
            </a:r>
            <a:r>
              <a:rPr sz="2200" spc="-10" dirty="0">
                <a:latin typeface="Calibri"/>
                <a:cs typeface="Calibri"/>
              </a:rPr>
              <a:t>equally </a:t>
            </a:r>
            <a:r>
              <a:rPr sz="2200" spc="-5" dirty="0">
                <a:latin typeface="Calibri"/>
                <a:cs typeface="Calibri"/>
              </a:rPr>
              <a:t>well. This means there’s no </a:t>
            </a:r>
            <a:r>
              <a:rPr sz="2200" dirty="0">
                <a:latin typeface="Calibri"/>
                <a:cs typeface="Calibri"/>
              </a:rPr>
              <a:t>reason </a:t>
            </a:r>
            <a:r>
              <a:rPr sz="2200" spc="-10" dirty="0">
                <a:latin typeface="Calibri"/>
                <a:cs typeface="Calibri"/>
              </a:rPr>
              <a:t>to get </a:t>
            </a:r>
            <a:r>
              <a:rPr sz="2200" spc="-5" dirty="0">
                <a:latin typeface="Calibri"/>
                <a:cs typeface="Calibri"/>
              </a:rPr>
              <a:t>carried away </a:t>
            </a:r>
            <a:r>
              <a:rPr sz="2200" spc="5" dirty="0">
                <a:latin typeface="Calibri"/>
                <a:cs typeface="Calibri"/>
              </a:rPr>
              <a:t>with  </a:t>
            </a:r>
            <a:r>
              <a:rPr sz="2200" dirty="0">
                <a:latin typeface="Calibri"/>
                <a:cs typeface="Calibri"/>
              </a:rPr>
              <a:t>excitement over a </a:t>
            </a:r>
            <a:r>
              <a:rPr sz="2200" spc="-5" dirty="0">
                <a:latin typeface="Calibri"/>
                <a:cs typeface="Calibri"/>
              </a:rPr>
              <a:t>single “best” </a:t>
            </a:r>
            <a:r>
              <a:rPr sz="2200" spc="5" dirty="0">
                <a:latin typeface="Calibri"/>
                <a:cs typeface="Calibri"/>
              </a:rPr>
              <a:t>model. </a:t>
            </a:r>
            <a:r>
              <a:rPr sz="2200" spc="-5" dirty="0">
                <a:latin typeface="Calibri"/>
                <a:cs typeface="Calibri"/>
              </a:rPr>
              <a:t>Present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confidence </a:t>
            </a:r>
            <a:r>
              <a:rPr sz="2200" spc="-10" dirty="0">
                <a:latin typeface="Calibri"/>
                <a:cs typeface="Calibri"/>
              </a:rPr>
              <a:t>set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models, </a:t>
            </a:r>
            <a:r>
              <a:rPr sz="2200" spc="-10" dirty="0">
                <a:latin typeface="Calibri"/>
                <a:cs typeface="Calibri"/>
              </a:rPr>
              <a:t>the  </a:t>
            </a:r>
            <a:r>
              <a:rPr sz="2200" spc="5" dirty="0">
                <a:latin typeface="Calibri"/>
                <a:cs typeface="Calibri"/>
              </a:rPr>
              <a:t>same </a:t>
            </a:r>
            <a:r>
              <a:rPr sz="2200" spc="-5" dirty="0">
                <a:latin typeface="Calibri"/>
                <a:cs typeface="Calibri"/>
              </a:rPr>
              <a:t>way </a:t>
            </a:r>
            <a:r>
              <a:rPr sz="2200" spc="5" dirty="0">
                <a:latin typeface="Calibri"/>
                <a:cs typeface="Calibri"/>
              </a:rPr>
              <a:t>you </a:t>
            </a:r>
            <a:r>
              <a:rPr sz="2200" spc="-5" dirty="0">
                <a:latin typeface="Calibri"/>
                <a:cs typeface="Calibri"/>
              </a:rPr>
              <a:t>would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confidence interval </a:t>
            </a:r>
            <a:r>
              <a:rPr sz="2200" dirty="0">
                <a:latin typeface="Calibri"/>
                <a:cs typeface="Calibri"/>
              </a:rPr>
              <a:t>for a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parameter.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50" dirty="0">
              <a:latin typeface="Calibri"/>
              <a:cs typeface="Calibri"/>
            </a:endParaRPr>
          </a:p>
          <a:p>
            <a:pPr marL="12700" marR="5080">
              <a:lnSpc>
                <a:spcPct val="101800"/>
              </a:lnSpc>
            </a:pP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interpretation </a:t>
            </a:r>
            <a:r>
              <a:rPr sz="2200" dirty="0">
                <a:latin typeface="Calibri"/>
                <a:cs typeface="Calibri"/>
              </a:rPr>
              <a:t>is more complex </a:t>
            </a:r>
            <a:r>
              <a:rPr sz="2200" spc="-5" dirty="0">
                <a:latin typeface="Calibri"/>
                <a:cs typeface="Calibri"/>
              </a:rPr>
              <a:t>if </a:t>
            </a:r>
            <a:r>
              <a:rPr sz="2200" dirty="0">
                <a:latin typeface="Calibri"/>
                <a:cs typeface="Calibri"/>
              </a:rPr>
              <a:t>regression is </a:t>
            </a:r>
            <a:r>
              <a:rPr sz="2200" spc="-5" dirty="0">
                <a:latin typeface="Calibri"/>
                <a:cs typeface="Calibri"/>
              </a:rPr>
              <a:t>used </a:t>
            </a:r>
            <a:r>
              <a:rPr sz="2200" dirty="0">
                <a:latin typeface="Calibri"/>
                <a:cs typeface="Calibri"/>
              </a:rPr>
              <a:t>for </a:t>
            </a: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explanation</a:t>
            </a:r>
            <a:r>
              <a:rPr sz="2200" spc="-5" dirty="0">
                <a:latin typeface="Calibri"/>
                <a:cs typeface="Calibri"/>
              </a:rPr>
              <a:t>. If  numerous </a:t>
            </a:r>
            <a:r>
              <a:rPr sz="2200" dirty="0">
                <a:latin typeface="Calibri"/>
                <a:cs typeface="Calibri"/>
              </a:rPr>
              <a:t>models </a:t>
            </a:r>
            <a:r>
              <a:rPr sz="2200" spc="-10" dirty="0">
                <a:latin typeface="Calibri"/>
                <a:cs typeface="Calibri"/>
              </a:rPr>
              <a:t>are </a:t>
            </a:r>
            <a:r>
              <a:rPr sz="2200" spc="-5" dirty="0">
                <a:latin typeface="Calibri"/>
                <a:cs typeface="Calibri"/>
              </a:rPr>
              <a:t>nearly equally </a:t>
            </a:r>
            <a:r>
              <a:rPr sz="2200" dirty="0">
                <a:latin typeface="Calibri"/>
                <a:cs typeface="Calibri"/>
              </a:rPr>
              <a:t>good at </a:t>
            </a:r>
            <a:r>
              <a:rPr sz="2200" spc="-5" dirty="0">
                <a:latin typeface="Calibri"/>
                <a:cs typeface="Calibri"/>
              </a:rPr>
              <a:t>fitting </a:t>
            </a:r>
            <a:r>
              <a:rPr sz="2200" dirty="0">
                <a:latin typeface="Calibri"/>
                <a:cs typeface="Calibri"/>
              </a:rPr>
              <a:t>the data, </a:t>
            </a:r>
            <a:r>
              <a:rPr sz="2200" spc="-15" dirty="0">
                <a:latin typeface="Calibri"/>
                <a:cs typeface="Calibri"/>
              </a:rPr>
              <a:t>it </a:t>
            </a:r>
            <a:r>
              <a:rPr sz="2200" dirty="0">
                <a:latin typeface="Calibri"/>
                <a:cs typeface="Calibri"/>
              </a:rPr>
              <a:t>is </a:t>
            </a:r>
            <a:r>
              <a:rPr sz="2200" spc="-5" dirty="0">
                <a:latin typeface="Calibri"/>
                <a:cs typeface="Calibri"/>
              </a:rPr>
              <a:t>difficult </a:t>
            </a:r>
            <a:r>
              <a:rPr sz="2200" spc="-1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claim  </a:t>
            </a:r>
            <a:r>
              <a:rPr sz="220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have </a:t>
            </a:r>
            <a:r>
              <a:rPr sz="2200" dirty="0">
                <a:latin typeface="Calibri"/>
                <a:cs typeface="Calibri"/>
              </a:rPr>
              <a:t>found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predictors that “best explain”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response.</a:t>
            </a:r>
          </a:p>
          <a:p>
            <a:pPr>
              <a:lnSpc>
                <a:spcPct val="100000"/>
              </a:lnSpc>
            </a:pPr>
            <a:endParaRPr sz="2200" dirty="0">
              <a:latin typeface="Calibri"/>
              <a:cs typeface="Calibri"/>
            </a:endParaRPr>
          </a:p>
          <a:p>
            <a:pPr marL="12700" marR="31750">
              <a:lnSpc>
                <a:spcPct val="101800"/>
              </a:lnSpc>
            </a:pPr>
            <a:r>
              <a:rPr sz="2200" spc="5" dirty="0">
                <a:latin typeface="Calibri"/>
                <a:cs typeface="Calibri"/>
              </a:rPr>
              <a:t>Keep </a:t>
            </a:r>
            <a:r>
              <a:rPr sz="2200" dirty="0">
                <a:latin typeface="Calibri"/>
                <a:cs typeface="Calibri"/>
              </a:rPr>
              <a:t>in mind </a:t>
            </a:r>
            <a:r>
              <a:rPr sz="2200" spc="-5" dirty="0">
                <a:latin typeface="Calibri"/>
                <a:cs typeface="Calibri"/>
              </a:rPr>
              <a:t>that, </a:t>
            </a:r>
            <a:r>
              <a:rPr sz="2200" spc="-10" dirty="0">
                <a:latin typeface="Calibri"/>
                <a:cs typeface="Calibri"/>
              </a:rPr>
              <a:t>like </a:t>
            </a:r>
            <a:r>
              <a:rPr sz="2200" spc="-5" dirty="0">
                <a:latin typeface="Calibri"/>
                <a:cs typeface="Calibri"/>
              </a:rPr>
              <a:t>correlation, “regression </a:t>
            </a:r>
            <a:r>
              <a:rPr sz="2200" dirty="0">
                <a:latin typeface="Calibri"/>
                <a:cs typeface="Calibri"/>
              </a:rPr>
              <a:t>is not </a:t>
            </a:r>
            <a:r>
              <a:rPr sz="2200" spc="-5" dirty="0">
                <a:latin typeface="Calibri"/>
                <a:cs typeface="Calibri"/>
              </a:rPr>
              <a:t>causation”. It </a:t>
            </a:r>
            <a:r>
              <a:rPr sz="2200" dirty="0">
                <a:latin typeface="Calibri"/>
                <a:cs typeface="Calibri"/>
              </a:rPr>
              <a:t>is not </a:t>
            </a:r>
            <a:r>
              <a:rPr sz="2200" spc="-5" dirty="0">
                <a:latin typeface="Calibri"/>
                <a:cs typeface="Calibri"/>
              </a:rPr>
              <a:t>possible  </a:t>
            </a:r>
            <a:r>
              <a:rPr sz="220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find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true </a:t>
            </a:r>
            <a:r>
              <a:rPr sz="2200" spc="-5" dirty="0">
                <a:latin typeface="Calibri"/>
                <a:cs typeface="Calibri"/>
              </a:rPr>
              <a:t>causes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variation </a:t>
            </a:r>
            <a:r>
              <a:rPr sz="2200" dirty="0">
                <a:latin typeface="Calibri"/>
                <a:cs typeface="Calibri"/>
              </a:rPr>
              <a:t>in the </a:t>
            </a:r>
            <a:r>
              <a:rPr sz="2200" spc="-5" dirty="0">
                <a:latin typeface="Calibri"/>
                <a:cs typeface="Calibri"/>
              </a:rPr>
              <a:t>explanatory </a:t>
            </a:r>
            <a:r>
              <a:rPr sz="2200" dirty="0">
                <a:latin typeface="Calibri"/>
                <a:cs typeface="Calibri"/>
              </a:rPr>
              <a:t>variable </a:t>
            </a:r>
            <a:r>
              <a:rPr sz="2200" spc="-5" dirty="0">
                <a:latin typeface="Calibri"/>
                <a:cs typeface="Calibri"/>
              </a:rPr>
              <a:t>without  experimentation.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45434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AIC </a:t>
            </a:r>
            <a:r>
              <a:rPr spc="-5" dirty="0"/>
              <a:t>(Akaike’s Information</a:t>
            </a:r>
            <a:r>
              <a:rPr spc="25" dirty="0"/>
              <a:t> </a:t>
            </a:r>
            <a:r>
              <a:rPr spc="-5" dirty="0"/>
              <a:t>Criterion)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0719" y="1416812"/>
            <a:ext cx="9372600" cy="4779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</a:pPr>
            <a:r>
              <a:rPr sz="2200" b="1" dirty="0">
                <a:latin typeface="Calibri"/>
                <a:cs typeface="Calibri"/>
              </a:rPr>
              <a:t>Search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strategies:</a:t>
            </a:r>
            <a:endParaRPr sz="2200" dirty="0">
              <a:latin typeface="Calibri"/>
              <a:cs typeface="Calibri"/>
            </a:endParaRPr>
          </a:p>
          <a:p>
            <a:pPr marL="50800" marR="17780">
              <a:lnSpc>
                <a:spcPct val="101800"/>
              </a:lnSpc>
            </a:pPr>
            <a:r>
              <a:rPr sz="2200" dirty="0">
                <a:latin typeface="Calibri"/>
                <a:cs typeface="Calibri"/>
              </a:rPr>
              <a:t>One method is a stepwise procedure for </a:t>
            </a:r>
            <a:r>
              <a:rPr sz="2200" spc="-5" dirty="0">
                <a:latin typeface="Calibri"/>
                <a:cs typeface="Calibri"/>
              </a:rPr>
              <a:t>selection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variables </a:t>
            </a:r>
            <a:r>
              <a:rPr sz="2200" spc="-5" dirty="0">
                <a:latin typeface="Calibri"/>
                <a:cs typeface="Calibri"/>
              </a:rPr>
              <a:t>implemented </a:t>
            </a:r>
            <a:r>
              <a:rPr sz="2200" spc="-35" dirty="0">
                <a:latin typeface="Calibri"/>
                <a:cs typeface="Calibri"/>
              </a:rPr>
              <a:t>by  </a:t>
            </a:r>
            <a:r>
              <a:rPr sz="2200" spc="-5" dirty="0">
                <a:latin typeface="Courier New"/>
                <a:cs typeface="Courier New"/>
              </a:rPr>
              <a:t>stepAIC</a:t>
            </a:r>
            <a:r>
              <a:rPr sz="2200" spc="-825" dirty="0">
                <a:latin typeface="Courier New"/>
                <a:cs typeface="Courier New"/>
              </a:rPr>
              <a:t> </a:t>
            </a:r>
            <a:r>
              <a:rPr sz="2200" dirty="0">
                <a:latin typeface="Calibri"/>
                <a:cs typeface="Calibri"/>
              </a:rPr>
              <a:t>in the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ourier New"/>
                <a:cs typeface="Courier New"/>
              </a:rPr>
              <a:t>MASS</a:t>
            </a:r>
            <a:r>
              <a:rPr sz="2200" spc="-819" dirty="0">
                <a:latin typeface="Courier New"/>
                <a:cs typeface="Courier New"/>
              </a:rPr>
              <a:t> </a:t>
            </a:r>
            <a:r>
              <a:rPr sz="2200" spc="-5" dirty="0">
                <a:latin typeface="Calibri"/>
                <a:cs typeface="Calibri"/>
              </a:rPr>
              <a:t>library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R.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Another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 </a:t>
            </a:r>
            <a:r>
              <a:rPr sz="2200" spc="-10" dirty="0">
                <a:latin typeface="Courier New"/>
                <a:cs typeface="Courier New"/>
              </a:rPr>
              <a:t>dredge()</a:t>
            </a:r>
            <a:r>
              <a:rPr sz="2200" spc="-819" dirty="0">
                <a:latin typeface="Courier New"/>
                <a:cs typeface="Courier New"/>
              </a:rPr>
              <a:t> </a:t>
            </a:r>
            <a:r>
              <a:rPr sz="2200" dirty="0">
                <a:latin typeface="Calibri"/>
                <a:cs typeface="Calibri"/>
              </a:rPr>
              <a:t>in the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ourier New"/>
                <a:cs typeface="Courier New"/>
              </a:rPr>
              <a:t>MuMIn</a:t>
            </a:r>
            <a:r>
              <a:rPr sz="2200" spc="-819" dirty="0">
                <a:latin typeface="Courier New"/>
                <a:cs typeface="Courier New"/>
              </a:rPr>
              <a:t> </a:t>
            </a:r>
            <a:r>
              <a:rPr sz="2200" spc="-10" dirty="0">
                <a:latin typeface="Calibri"/>
                <a:cs typeface="Calibri"/>
              </a:rPr>
              <a:t>package,  </a:t>
            </a:r>
            <a:r>
              <a:rPr sz="2200" dirty="0">
                <a:latin typeface="Calibri"/>
                <a:cs typeface="Calibri"/>
              </a:rPr>
              <a:t>which </a:t>
            </a:r>
            <a:r>
              <a:rPr sz="2200" spc="-5" dirty="0">
                <a:latin typeface="Calibri"/>
                <a:cs typeface="Calibri"/>
              </a:rPr>
              <a:t>searches all </a:t>
            </a:r>
            <a:r>
              <a:rPr sz="2200" dirty="0">
                <a:latin typeface="Calibri"/>
                <a:cs typeface="Calibri"/>
              </a:rPr>
              <a:t>subsets while obeying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restrictions.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00" dirty="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5"/>
              </a:spcBef>
            </a:pPr>
            <a:r>
              <a:rPr sz="2200" spc="5" dirty="0">
                <a:latin typeface="Calibri"/>
                <a:cs typeface="Calibri"/>
              </a:rPr>
              <a:t>Both </a:t>
            </a:r>
            <a:r>
              <a:rPr sz="2200" dirty="0">
                <a:latin typeface="Calibri"/>
                <a:cs typeface="Calibri"/>
              </a:rPr>
              <a:t>methods </a:t>
            </a:r>
            <a:r>
              <a:rPr sz="2200" spc="-5" dirty="0">
                <a:latin typeface="Calibri"/>
                <a:cs typeface="Calibri"/>
              </a:rPr>
              <a:t>obey restrictions. Not all terms </a:t>
            </a:r>
            <a:r>
              <a:rPr sz="2200" spc="-10" dirty="0">
                <a:latin typeface="Calibri"/>
                <a:cs typeface="Calibri"/>
              </a:rPr>
              <a:t>are </a:t>
            </a:r>
            <a:r>
              <a:rPr sz="2200" spc="5" dirty="0">
                <a:latin typeface="Calibri"/>
                <a:cs typeface="Calibri"/>
              </a:rPr>
              <a:t>on </a:t>
            </a:r>
            <a:r>
              <a:rPr sz="2200" spc="-10" dirty="0">
                <a:latin typeface="Calibri"/>
                <a:cs typeface="Calibri"/>
              </a:rPr>
              <a:t>equal </a:t>
            </a:r>
            <a:r>
              <a:rPr sz="2200" spc="-5" dirty="0">
                <a:latin typeface="Calibri"/>
                <a:cs typeface="Calibri"/>
              </a:rPr>
              <a:t>footing.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E.g.,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00" dirty="0">
              <a:latin typeface="Calibri"/>
              <a:cs typeface="Calibri"/>
            </a:endParaRPr>
          </a:p>
          <a:p>
            <a:pPr marL="508000" indent="-228600">
              <a:lnSpc>
                <a:spcPct val="100000"/>
              </a:lnSpc>
              <a:buFont typeface="Symbol"/>
              <a:buChar char=""/>
              <a:tabLst>
                <a:tab pos="508000" algn="l"/>
              </a:tabLst>
            </a:pPr>
            <a:r>
              <a:rPr sz="2200" spc="-5" dirty="0">
                <a:latin typeface="Calibri"/>
                <a:cs typeface="Calibri"/>
              </a:rPr>
              <a:t>Squared term </a:t>
            </a:r>
            <a:r>
              <a:rPr sz="2200" i="1" spc="10" dirty="0">
                <a:latin typeface="Calibri"/>
                <a:cs typeface="Calibri"/>
              </a:rPr>
              <a:t>x</a:t>
            </a:r>
            <a:r>
              <a:rPr sz="2100" spc="15" baseline="29761" dirty="0">
                <a:latin typeface="Calibri"/>
                <a:cs typeface="Calibri"/>
              </a:rPr>
              <a:t>2 </a:t>
            </a:r>
            <a:r>
              <a:rPr sz="2200" dirty="0">
                <a:latin typeface="Calibri"/>
                <a:cs typeface="Calibri"/>
              </a:rPr>
              <a:t>is </a:t>
            </a:r>
            <a:r>
              <a:rPr sz="2200" spc="-5" dirty="0">
                <a:latin typeface="Calibri"/>
                <a:cs typeface="Calibri"/>
              </a:rPr>
              <a:t>not </a:t>
            </a:r>
            <a:r>
              <a:rPr sz="2200" spc="-10" dirty="0">
                <a:latin typeface="Calibri"/>
                <a:cs typeface="Calibri"/>
              </a:rPr>
              <a:t>fitted </a:t>
            </a:r>
            <a:r>
              <a:rPr sz="2200" spc="-5" dirty="0">
                <a:latin typeface="Calibri"/>
                <a:cs typeface="Calibri"/>
              </a:rPr>
              <a:t>unless </a:t>
            </a:r>
            <a:r>
              <a:rPr sz="2200" i="1" dirty="0">
                <a:latin typeface="Calibri"/>
                <a:cs typeface="Calibri"/>
              </a:rPr>
              <a:t>x </a:t>
            </a:r>
            <a:r>
              <a:rPr sz="2200" dirty="0">
                <a:latin typeface="Calibri"/>
                <a:cs typeface="Calibri"/>
              </a:rPr>
              <a:t>is </a:t>
            </a:r>
            <a:r>
              <a:rPr sz="2200" spc="-10" dirty="0">
                <a:latin typeface="Calibri"/>
                <a:cs typeface="Calibri"/>
              </a:rPr>
              <a:t>also </a:t>
            </a:r>
            <a:r>
              <a:rPr sz="2200" spc="-5" dirty="0">
                <a:latin typeface="Calibri"/>
                <a:cs typeface="Calibri"/>
              </a:rPr>
              <a:t>present </a:t>
            </a:r>
            <a:r>
              <a:rPr sz="2200" dirty="0">
                <a:latin typeface="Calibri"/>
                <a:cs typeface="Calibri"/>
              </a:rPr>
              <a:t>in the</a:t>
            </a:r>
            <a:r>
              <a:rPr sz="2200" spc="-1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model</a:t>
            </a:r>
          </a:p>
          <a:p>
            <a:pPr marL="508000" indent="-228600">
              <a:lnSpc>
                <a:spcPct val="100000"/>
              </a:lnSpc>
              <a:spcBef>
                <a:spcPts val="170"/>
              </a:spcBef>
              <a:buFont typeface="Symbol"/>
              <a:buChar char=""/>
              <a:tabLst>
                <a:tab pos="508000" algn="l"/>
              </a:tabLst>
            </a:pP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interaction </a:t>
            </a:r>
            <a:r>
              <a:rPr sz="2200" i="1" dirty="0">
                <a:latin typeface="Calibri"/>
                <a:cs typeface="Calibri"/>
              </a:rPr>
              <a:t>a</a:t>
            </a:r>
            <a:r>
              <a:rPr sz="2200" dirty="0">
                <a:latin typeface="Calibri"/>
                <a:cs typeface="Calibri"/>
              </a:rPr>
              <a:t>:</a:t>
            </a:r>
            <a:r>
              <a:rPr sz="2200" i="1" dirty="0">
                <a:latin typeface="Calibri"/>
                <a:cs typeface="Calibri"/>
              </a:rPr>
              <a:t>b </a:t>
            </a:r>
            <a:r>
              <a:rPr sz="2200" dirty="0">
                <a:latin typeface="Calibri"/>
                <a:cs typeface="Calibri"/>
              </a:rPr>
              <a:t>is </a:t>
            </a:r>
            <a:r>
              <a:rPr sz="2200" spc="-5" dirty="0">
                <a:latin typeface="Calibri"/>
                <a:cs typeface="Calibri"/>
              </a:rPr>
              <a:t>not fitted unless both </a:t>
            </a:r>
            <a:r>
              <a:rPr sz="2200" i="1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i="1" dirty="0">
                <a:latin typeface="Calibri"/>
                <a:cs typeface="Calibri"/>
              </a:rPr>
              <a:t>b </a:t>
            </a:r>
            <a:r>
              <a:rPr sz="2200" dirty="0">
                <a:latin typeface="Calibri"/>
                <a:cs typeface="Calibri"/>
              </a:rPr>
              <a:t>are also </a:t>
            </a:r>
            <a:r>
              <a:rPr sz="2200" spc="-5" dirty="0">
                <a:latin typeface="Calibri"/>
                <a:cs typeface="Calibri"/>
              </a:rPr>
              <a:t>present</a:t>
            </a:r>
            <a:endParaRPr sz="2200" dirty="0">
              <a:latin typeface="Calibri"/>
              <a:cs typeface="Calibri"/>
            </a:endParaRPr>
          </a:p>
          <a:p>
            <a:pPr marL="508000" indent="-228600">
              <a:lnSpc>
                <a:spcPct val="100000"/>
              </a:lnSpc>
              <a:spcBef>
                <a:spcPts val="170"/>
              </a:spcBef>
              <a:buFont typeface="Symbol"/>
              <a:buChar char=""/>
              <a:tabLst>
                <a:tab pos="508000" algn="l"/>
              </a:tabLst>
            </a:pPr>
            <a:r>
              <a:rPr sz="2200" i="1" dirty="0">
                <a:latin typeface="Calibri"/>
                <a:cs typeface="Calibri"/>
              </a:rPr>
              <a:t>a</a:t>
            </a:r>
            <a:r>
              <a:rPr sz="2200" dirty="0">
                <a:latin typeface="Calibri"/>
                <a:cs typeface="Calibri"/>
              </a:rPr>
              <a:t>:</a:t>
            </a:r>
            <a:r>
              <a:rPr sz="2200" i="1" dirty="0">
                <a:latin typeface="Calibri"/>
                <a:cs typeface="Calibri"/>
              </a:rPr>
              <a:t>b</a:t>
            </a:r>
            <a:r>
              <a:rPr sz="2200" dirty="0">
                <a:latin typeface="Calibri"/>
                <a:cs typeface="Calibri"/>
              </a:rPr>
              <a:t>:</a:t>
            </a:r>
            <a:r>
              <a:rPr sz="2200" i="1" dirty="0">
                <a:latin typeface="Calibri"/>
                <a:cs typeface="Calibri"/>
              </a:rPr>
              <a:t>c </a:t>
            </a:r>
            <a:r>
              <a:rPr sz="2200" spc="-5" dirty="0">
                <a:latin typeface="Calibri"/>
                <a:cs typeface="Calibri"/>
              </a:rPr>
              <a:t>not fitted unless all two-way interactions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i="1" spc="-5" dirty="0">
                <a:latin typeface="Calibri"/>
                <a:cs typeface="Calibri"/>
              </a:rPr>
              <a:t>a</a:t>
            </a:r>
            <a:r>
              <a:rPr sz="2200" spc="-5" dirty="0">
                <a:latin typeface="Calibri"/>
                <a:cs typeface="Calibri"/>
              </a:rPr>
              <a:t>, </a:t>
            </a:r>
            <a:r>
              <a:rPr sz="2200" i="1" spc="-15" dirty="0">
                <a:latin typeface="Calibri"/>
                <a:cs typeface="Calibri"/>
              </a:rPr>
              <a:t>b</a:t>
            </a:r>
            <a:r>
              <a:rPr sz="2200" spc="-15" dirty="0">
                <a:latin typeface="Calibri"/>
                <a:cs typeface="Calibri"/>
              </a:rPr>
              <a:t>, </a:t>
            </a:r>
            <a:r>
              <a:rPr sz="2200" i="1" spc="-5" dirty="0">
                <a:latin typeface="Calibri"/>
                <a:cs typeface="Calibri"/>
              </a:rPr>
              <a:t>c</a:t>
            </a:r>
            <a:r>
              <a:rPr sz="2200" spc="-5" dirty="0">
                <a:latin typeface="Calibri"/>
                <a:cs typeface="Calibri"/>
              </a:rPr>
              <a:t>, </a:t>
            </a:r>
            <a:r>
              <a:rPr sz="2200" dirty="0">
                <a:latin typeface="Calibri"/>
                <a:cs typeface="Calibri"/>
              </a:rPr>
              <a:t>are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present</a:t>
            </a:r>
            <a:endParaRPr sz="2200" dirty="0">
              <a:latin typeface="Calibri"/>
              <a:cs typeface="Calibri"/>
            </a:endParaRPr>
          </a:p>
          <a:p>
            <a:pPr marL="50800" marR="81915">
              <a:lnSpc>
                <a:spcPct val="101800"/>
              </a:lnSpc>
              <a:spcBef>
                <a:spcPts val="2180"/>
              </a:spcBef>
            </a:pPr>
            <a:r>
              <a:rPr sz="2200" dirty="0">
                <a:latin typeface="Calibri"/>
                <a:cs typeface="Calibri"/>
              </a:rPr>
              <a:t>However, </a:t>
            </a:r>
            <a:r>
              <a:rPr sz="2200" spc="-5" dirty="0">
                <a:latin typeface="Calibri"/>
                <a:cs typeface="Calibri"/>
              </a:rPr>
              <a:t>keep </a:t>
            </a:r>
            <a:r>
              <a:rPr sz="2200" dirty="0">
                <a:latin typeface="Calibri"/>
                <a:cs typeface="Calibri"/>
              </a:rPr>
              <a:t>in mind </a:t>
            </a:r>
            <a:r>
              <a:rPr sz="2200" spc="-10" dirty="0">
                <a:latin typeface="Calibri"/>
                <a:cs typeface="Calibri"/>
              </a:rPr>
              <a:t>that </a:t>
            </a:r>
            <a:r>
              <a:rPr sz="2200" b="1" spc="5" dirty="0">
                <a:latin typeface="Calibri"/>
                <a:cs typeface="Calibri"/>
              </a:rPr>
              <a:t>we </a:t>
            </a:r>
            <a:r>
              <a:rPr sz="2200" b="1" dirty="0">
                <a:latin typeface="Calibri"/>
                <a:cs typeface="Calibri"/>
              </a:rPr>
              <a:t>are </a:t>
            </a:r>
            <a:r>
              <a:rPr sz="2200" b="1" spc="-5" dirty="0">
                <a:latin typeface="Calibri"/>
                <a:cs typeface="Calibri"/>
              </a:rPr>
              <a:t>data dredging</a:t>
            </a:r>
            <a:r>
              <a:rPr sz="2200" spc="-5" dirty="0">
                <a:latin typeface="Calibri"/>
                <a:cs typeface="Calibri"/>
              </a:rPr>
              <a:t>.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only intelligent decision  </a:t>
            </a:r>
            <a:r>
              <a:rPr sz="2200" dirty="0">
                <a:latin typeface="Calibri"/>
                <a:cs typeface="Calibri"/>
              </a:rPr>
              <a:t>we’ve made is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choice of variables </a:t>
            </a:r>
            <a:r>
              <a:rPr sz="2200" spc="-1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include </a:t>
            </a:r>
            <a:r>
              <a:rPr sz="2200" dirty="0">
                <a:latin typeface="Calibri"/>
                <a:cs typeface="Calibri"/>
              </a:rPr>
              <a:t>in our dredge. </a:t>
            </a:r>
            <a:r>
              <a:rPr sz="2200" b="1" spc="-5" dirty="0">
                <a:latin typeface="Calibri"/>
                <a:cs typeface="Calibri"/>
              </a:rPr>
              <a:t>No other scientific  insight </a:t>
            </a:r>
            <a:r>
              <a:rPr sz="2200" b="1" dirty="0">
                <a:latin typeface="Calibri"/>
                <a:cs typeface="Calibri"/>
              </a:rPr>
              <a:t>was </a:t>
            </a:r>
            <a:r>
              <a:rPr sz="2200" b="1" spc="-5" dirty="0">
                <a:latin typeface="Calibri"/>
                <a:cs typeface="Calibri"/>
              </a:rPr>
              <a:t>used </a:t>
            </a:r>
            <a:r>
              <a:rPr sz="2200" b="1" spc="-10" dirty="0">
                <a:latin typeface="Calibri"/>
                <a:cs typeface="Calibri"/>
              </a:rPr>
              <a:t>to </a:t>
            </a:r>
            <a:r>
              <a:rPr sz="2200" b="1" spc="-5" dirty="0">
                <a:latin typeface="Calibri"/>
                <a:cs typeface="Calibri"/>
              </a:rPr>
              <a:t>decide </a:t>
            </a:r>
            <a:r>
              <a:rPr sz="2200" b="1" dirty="0">
                <a:latin typeface="Calibri"/>
                <a:cs typeface="Calibri"/>
              </a:rPr>
              <a:t>an </a:t>
            </a:r>
            <a:r>
              <a:rPr sz="2200" b="1" i="1" dirty="0">
                <a:latin typeface="Calibri"/>
                <a:cs typeface="Calibri"/>
              </a:rPr>
              <a:t>a priori </a:t>
            </a:r>
            <a:r>
              <a:rPr sz="2200" b="1" dirty="0">
                <a:latin typeface="Calibri"/>
                <a:cs typeface="Calibri"/>
              </a:rPr>
              <a:t>set </a:t>
            </a:r>
            <a:r>
              <a:rPr sz="2200" b="1" spc="5" dirty="0">
                <a:latin typeface="Calibri"/>
                <a:cs typeface="Calibri"/>
              </a:rPr>
              <a:t>of</a:t>
            </a:r>
            <a:r>
              <a:rPr sz="2200" b="1" spc="-2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models.</a:t>
            </a:r>
            <a:endParaRPr sz="2200" b="1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6581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How </a:t>
            </a:r>
            <a:r>
              <a:rPr spc="-5" dirty="0"/>
              <a:t>AIC </a:t>
            </a:r>
            <a:r>
              <a:rPr dirty="0"/>
              <a:t>differs </a:t>
            </a:r>
            <a:r>
              <a:rPr spc="-5" dirty="0"/>
              <a:t>from classical statistical</a:t>
            </a:r>
            <a:r>
              <a:rPr spc="-10" dirty="0"/>
              <a:t> </a:t>
            </a:r>
            <a:r>
              <a:rPr spc="-5" dirty="0"/>
              <a:t>approaches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1600" y="2514600"/>
            <a:ext cx="2559685" cy="27489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5" dirty="0">
                <a:latin typeface="Calibri"/>
                <a:cs typeface="Calibri"/>
              </a:rPr>
              <a:t>No </a:t>
            </a:r>
            <a:r>
              <a:rPr sz="2200" dirty="0">
                <a:latin typeface="Calibri"/>
                <a:cs typeface="Calibri"/>
              </a:rPr>
              <a:t>hypothesis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testing.</a:t>
            </a:r>
            <a:endParaRPr sz="2200" dirty="0">
              <a:latin typeface="Calibri"/>
              <a:cs typeface="Calibri"/>
            </a:endParaRPr>
          </a:p>
          <a:p>
            <a:pPr marL="12700" marR="867410">
              <a:lnSpc>
                <a:spcPct val="202700"/>
              </a:lnSpc>
              <a:spcBef>
                <a:spcPts val="25"/>
              </a:spcBef>
            </a:pPr>
            <a:r>
              <a:rPr sz="2200" spc="-5" dirty="0">
                <a:latin typeface="Calibri"/>
                <a:cs typeface="Calibri"/>
              </a:rPr>
              <a:t>No null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model.  </a:t>
            </a:r>
            <a:r>
              <a:rPr sz="2200" spc="-5" dirty="0">
                <a:latin typeface="Calibri"/>
                <a:cs typeface="Calibri"/>
              </a:rPr>
              <a:t>No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P</a:t>
            </a:r>
            <a:r>
              <a:rPr sz="2200" spc="-5" dirty="0">
                <a:latin typeface="Calibri"/>
                <a:cs typeface="Calibri"/>
              </a:rPr>
              <a:t>-value.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00" dirty="0">
              <a:latin typeface="Calibri"/>
              <a:cs typeface="Calibri"/>
            </a:endParaRPr>
          </a:p>
          <a:p>
            <a:pPr marL="12700" marR="183515">
              <a:lnSpc>
                <a:spcPct val="101800"/>
              </a:lnSpc>
            </a:pPr>
            <a:r>
              <a:rPr sz="2200" spc="-5" dirty="0">
                <a:latin typeface="Calibri"/>
                <a:cs typeface="Calibri"/>
              </a:rPr>
              <a:t>No </a:t>
            </a:r>
            <a:r>
              <a:rPr sz="2200" spc="5" dirty="0">
                <a:latin typeface="Calibri"/>
                <a:cs typeface="Calibri"/>
              </a:rPr>
              <a:t>model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formally  </a:t>
            </a:r>
            <a:r>
              <a:rPr sz="2200" dirty="0">
                <a:latin typeface="Calibri"/>
                <a:cs typeface="Calibri"/>
              </a:rPr>
              <a:t>“rejected”.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17148609-3C1E-48D9-972E-84978FFDFD37}"/>
              </a:ext>
            </a:extLst>
          </p:cNvPr>
          <p:cNvSpPr/>
          <p:nvPr/>
        </p:nvSpPr>
        <p:spPr>
          <a:xfrm>
            <a:off x="4378351" y="1264917"/>
            <a:ext cx="6481419" cy="5695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65824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How </a:t>
            </a:r>
            <a:r>
              <a:rPr spc="-5" dirty="0"/>
              <a:t>AIC </a:t>
            </a:r>
            <a:r>
              <a:rPr dirty="0"/>
              <a:t>differs </a:t>
            </a:r>
            <a:r>
              <a:rPr spc="-5" dirty="0"/>
              <a:t>from classical statistical approaches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2514600"/>
            <a:ext cx="3753485" cy="308991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60"/>
              </a:spcBef>
            </a:pPr>
            <a:r>
              <a:rPr sz="2200" dirty="0">
                <a:latin typeface="Calibri"/>
                <a:cs typeface="Calibri"/>
              </a:rPr>
              <a:t>Several models </a:t>
            </a:r>
            <a:r>
              <a:rPr sz="2200" spc="5" dirty="0">
                <a:latin typeface="Calibri"/>
                <a:cs typeface="Calibri"/>
              </a:rPr>
              <a:t>may </a:t>
            </a:r>
            <a:r>
              <a:rPr sz="2200" spc="-15" dirty="0">
                <a:latin typeface="Calibri"/>
                <a:cs typeface="Calibri"/>
              </a:rPr>
              <a:t>be</a:t>
            </a:r>
            <a:r>
              <a:rPr sz="2200" spc="-10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about  </a:t>
            </a:r>
            <a:r>
              <a:rPr sz="2200" spc="-5" dirty="0">
                <a:latin typeface="Calibri"/>
                <a:cs typeface="Calibri"/>
              </a:rPr>
              <a:t>equally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good.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00" dirty="0">
              <a:latin typeface="Calibri"/>
              <a:cs typeface="Calibri"/>
            </a:endParaRPr>
          </a:p>
          <a:p>
            <a:pPr marL="12700" marR="36195">
              <a:lnSpc>
                <a:spcPct val="101600"/>
              </a:lnSpc>
            </a:pPr>
            <a:r>
              <a:rPr sz="2200" dirty="0">
                <a:latin typeface="Calibri"/>
                <a:cs typeface="Calibri"/>
              </a:rPr>
              <a:t>Your “best” model </a:t>
            </a:r>
            <a:r>
              <a:rPr sz="2200" spc="-10" dirty="0">
                <a:latin typeface="Calibri"/>
                <a:cs typeface="Calibri"/>
              </a:rPr>
              <a:t>isn’t  </a:t>
            </a:r>
            <a:r>
              <a:rPr sz="2200" spc="-5" dirty="0">
                <a:latin typeface="Calibri"/>
                <a:cs typeface="Calibri"/>
              </a:rPr>
              <a:t>necessarily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true </a:t>
            </a:r>
            <a:r>
              <a:rPr sz="2200" dirty="0">
                <a:latin typeface="Calibri"/>
                <a:cs typeface="Calibri"/>
              </a:rPr>
              <a:t>model.  </a:t>
            </a:r>
            <a:r>
              <a:rPr sz="2200" spc="-5" dirty="0">
                <a:latin typeface="Calibri"/>
                <a:cs typeface="Calibri"/>
              </a:rPr>
              <a:t>This </a:t>
            </a:r>
            <a:r>
              <a:rPr sz="2200" dirty="0">
                <a:latin typeface="Calibri"/>
                <a:cs typeface="Calibri"/>
              </a:rPr>
              <a:t>is </a:t>
            </a:r>
            <a:r>
              <a:rPr sz="2200" spc="-5" dirty="0">
                <a:latin typeface="Calibri"/>
                <a:cs typeface="Calibri"/>
              </a:rPr>
              <a:t>because AIC balances 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bias-variance trade-off. It  </a:t>
            </a:r>
            <a:r>
              <a:rPr sz="2200" dirty="0">
                <a:latin typeface="Calibri"/>
                <a:cs typeface="Calibri"/>
              </a:rPr>
              <a:t>does a good </a:t>
            </a:r>
            <a:r>
              <a:rPr sz="2200" spc="-5" dirty="0">
                <a:latin typeface="Calibri"/>
                <a:cs typeface="Calibri"/>
              </a:rPr>
              <a:t>job </a:t>
            </a:r>
            <a:r>
              <a:rPr sz="2200" spc="-1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minimize  </a:t>
            </a:r>
            <a:r>
              <a:rPr sz="2200" dirty="0">
                <a:latin typeface="Calibri"/>
                <a:cs typeface="Calibri"/>
              </a:rPr>
              <a:t>information </a:t>
            </a:r>
            <a:r>
              <a:rPr sz="2200" spc="-5" dirty="0">
                <a:latin typeface="Calibri"/>
                <a:cs typeface="Calibri"/>
              </a:rPr>
              <a:t>loss, </a:t>
            </a:r>
            <a:r>
              <a:rPr sz="2200" spc="5" dirty="0">
                <a:latin typeface="Calibri"/>
                <a:cs typeface="Calibri"/>
              </a:rPr>
              <a:t>on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average.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78351" y="1264917"/>
            <a:ext cx="6481419" cy="5695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6581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How </a:t>
            </a:r>
            <a:r>
              <a:rPr spc="-5" dirty="0"/>
              <a:t>AIC </a:t>
            </a:r>
            <a:r>
              <a:rPr dirty="0"/>
              <a:t>differs </a:t>
            </a:r>
            <a:r>
              <a:rPr spc="-5" dirty="0"/>
              <a:t>from classical statistical</a:t>
            </a:r>
            <a:r>
              <a:rPr spc="-20" dirty="0"/>
              <a:t> </a:t>
            </a:r>
            <a:r>
              <a:rPr spc="-5" dirty="0"/>
              <a:t>approaches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1752600"/>
            <a:ext cx="9354185" cy="448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Model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uncertainty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00" dirty="0">
              <a:latin typeface="Calibri"/>
              <a:cs typeface="Calibri"/>
            </a:endParaRPr>
          </a:p>
          <a:p>
            <a:pPr marL="12700" marR="6383655">
              <a:lnSpc>
                <a:spcPct val="101800"/>
              </a:lnSpc>
            </a:pPr>
            <a:r>
              <a:rPr sz="2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AIC difference </a:t>
            </a:r>
            <a:r>
              <a:rPr sz="22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(Δ) support </a:t>
            </a:r>
            <a:r>
              <a:rPr sz="2200" dirty="0">
                <a:latin typeface="Calibri"/>
                <a:cs typeface="Calibri"/>
              </a:rPr>
              <a:t> 0 – 2 </a:t>
            </a:r>
            <a:r>
              <a:rPr sz="2200" spc="-5" dirty="0">
                <a:latin typeface="Calibri"/>
                <a:cs typeface="Calibri"/>
              </a:rPr>
              <a:t>Substantial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support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2200" dirty="0">
                <a:latin typeface="Calibri"/>
                <a:cs typeface="Calibri"/>
              </a:rPr>
              <a:t>4 – 7 </a:t>
            </a:r>
            <a:r>
              <a:rPr sz="2200" spc="-5" dirty="0">
                <a:latin typeface="Calibri"/>
                <a:cs typeface="Calibri"/>
              </a:rPr>
              <a:t>Considerably less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support</a:t>
            </a:r>
            <a:endParaRPr sz="2200" dirty="0">
              <a:latin typeface="Calibri"/>
              <a:cs typeface="Calibri"/>
            </a:endParaRPr>
          </a:p>
          <a:p>
            <a:pPr marL="216535" indent="-204470">
              <a:lnSpc>
                <a:spcPct val="100000"/>
              </a:lnSpc>
              <a:spcBef>
                <a:spcPts val="50"/>
              </a:spcBef>
              <a:buChar char="&gt;"/>
              <a:tabLst>
                <a:tab pos="217170" algn="l"/>
              </a:tabLst>
            </a:pPr>
            <a:r>
              <a:rPr sz="2200" spc="-10" dirty="0">
                <a:latin typeface="Calibri"/>
                <a:cs typeface="Calibri"/>
              </a:rPr>
              <a:t>10 </a:t>
            </a:r>
            <a:r>
              <a:rPr sz="2200" spc="-5" dirty="0">
                <a:latin typeface="Calibri"/>
                <a:cs typeface="Calibri"/>
              </a:rPr>
              <a:t>Essentially </a:t>
            </a:r>
            <a:r>
              <a:rPr sz="2200" spc="-15" dirty="0">
                <a:latin typeface="Calibri"/>
                <a:cs typeface="Calibri"/>
              </a:rPr>
              <a:t>no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support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50" dirty="0">
              <a:latin typeface="Calibri"/>
              <a:cs typeface="Calibri"/>
            </a:endParaRPr>
          </a:p>
          <a:p>
            <a:pPr marL="12700" marR="5080">
              <a:lnSpc>
                <a:spcPct val="101800"/>
              </a:lnSpc>
            </a:pPr>
            <a:r>
              <a:rPr sz="2200" dirty="0">
                <a:latin typeface="Calibri"/>
                <a:cs typeface="Calibri"/>
              </a:rPr>
              <a:t>The reason </a:t>
            </a:r>
            <a:r>
              <a:rPr sz="2200" spc="-5" dirty="0">
                <a:latin typeface="Calibri"/>
                <a:cs typeface="Calibri"/>
              </a:rPr>
              <a:t>for </a:t>
            </a:r>
            <a:r>
              <a:rPr sz="2200" dirty="0">
                <a:latin typeface="Calibri"/>
                <a:cs typeface="Calibri"/>
              </a:rPr>
              <a:t>model </a:t>
            </a:r>
            <a:r>
              <a:rPr sz="2200" spc="-5" dirty="0">
                <a:latin typeface="Calibri"/>
                <a:cs typeface="Calibri"/>
              </a:rPr>
              <a:t>uncertainty </a:t>
            </a:r>
            <a:r>
              <a:rPr sz="2200" dirty="0">
                <a:latin typeface="Calibri"/>
                <a:cs typeface="Calibri"/>
              </a:rPr>
              <a:t>is </a:t>
            </a:r>
            <a:r>
              <a:rPr sz="2200" spc="-5" dirty="0">
                <a:latin typeface="Calibri"/>
                <a:cs typeface="Calibri"/>
              </a:rPr>
              <a:t>sampling error. </a:t>
            </a:r>
            <a:r>
              <a:rPr sz="2200" dirty="0">
                <a:latin typeface="Calibri"/>
                <a:cs typeface="Calibri"/>
              </a:rPr>
              <a:t>Keep in mind </a:t>
            </a:r>
            <a:r>
              <a:rPr sz="2200" spc="-5" dirty="0">
                <a:latin typeface="Calibri"/>
                <a:cs typeface="Calibri"/>
              </a:rPr>
              <a:t>that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data  </a:t>
            </a:r>
            <a:r>
              <a:rPr sz="2200" spc="-5" dirty="0">
                <a:latin typeface="Calibri"/>
                <a:cs typeface="Calibri"/>
              </a:rPr>
              <a:t>being </a:t>
            </a:r>
            <a:r>
              <a:rPr sz="2200" dirty="0">
                <a:latin typeface="Calibri"/>
                <a:cs typeface="Calibri"/>
              </a:rPr>
              <a:t>used </a:t>
            </a:r>
            <a:r>
              <a:rPr sz="2200" spc="-1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select </a:t>
            </a:r>
            <a:r>
              <a:rPr sz="2200" dirty="0">
                <a:latin typeface="Calibri"/>
                <a:cs typeface="Calibri"/>
              </a:rPr>
              <a:t>the “best” </a:t>
            </a:r>
            <a:r>
              <a:rPr sz="2200" spc="5" dirty="0">
                <a:latin typeface="Calibri"/>
                <a:cs typeface="Calibri"/>
              </a:rPr>
              <a:t>model </a:t>
            </a:r>
            <a:r>
              <a:rPr sz="2200" dirty="0">
                <a:latin typeface="Calibri"/>
                <a:cs typeface="Calibri"/>
              </a:rPr>
              <a:t>is </a:t>
            </a:r>
            <a:r>
              <a:rPr sz="2200" spc="-5" dirty="0">
                <a:latin typeface="Calibri"/>
                <a:cs typeface="Calibri"/>
              </a:rPr>
              <a:t>sampled from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population, and would </a:t>
            </a:r>
            <a:r>
              <a:rPr sz="2200" spc="-10" dirty="0">
                <a:latin typeface="Calibri"/>
                <a:cs typeface="Calibri"/>
              </a:rPr>
              <a:t>be  </a:t>
            </a:r>
            <a:r>
              <a:rPr sz="2200" spc="-5" dirty="0">
                <a:latin typeface="Calibri"/>
                <a:cs typeface="Calibri"/>
              </a:rPr>
              <a:t>different if </a:t>
            </a:r>
            <a:r>
              <a:rPr sz="2200" spc="5" dirty="0">
                <a:latin typeface="Calibri"/>
                <a:cs typeface="Calibri"/>
              </a:rPr>
              <a:t>we </a:t>
            </a:r>
            <a:r>
              <a:rPr sz="2200" spc="-5" dirty="0">
                <a:latin typeface="Calibri"/>
                <a:cs typeface="Calibri"/>
              </a:rPr>
              <a:t>returned </a:t>
            </a:r>
            <a:r>
              <a:rPr sz="2200" spc="-1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that </a:t>
            </a:r>
            <a:r>
              <a:rPr sz="2200" dirty="0">
                <a:latin typeface="Calibri"/>
                <a:cs typeface="Calibri"/>
              </a:rPr>
              <a:t>same </a:t>
            </a:r>
            <a:r>
              <a:rPr sz="2200" spc="-5" dirty="0">
                <a:latin typeface="Calibri"/>
                <a:cs typeface="Calibri"/>
              </a:rPr>
              <a:t>population for another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sample.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 dirty="0">
              <a:latin typeface="Calibri"/>
              <a:cs typeface="Calibri"/>
            </a:endParaRPr>
          </a:p>
          <a:p>
            <a:pPr marL="12700" marR="104775">
              <a:lnSpc>
                <a:spcPct val="101800"/>
              </a:lnSpc>
              <a:spcBef>
                <a:spcPts val="5"/>
              </a:spcBef>
            </a:pPr>
            <a:r>
              <a:rPr sz="2200" spc="-5" dirty="0">
                <a:latin typeface="Calibri"/>
                <a:cs typeface="Calibri"/>
              </a:rPr>
              <a:t>Think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all </a:t>
            </a:r>
            <a:r>
              <a:rPr sz="2200" dirty="0">
                <a:latin typeface="Calibri"/>
                <a:cs typeface="Calibri"/>
              </a:rPr>
              <a:t>the models that have </a:t>
            </a:r>
            <a:r>
              <a:rPr sz="2200" spc="-5" dirty="0">
                <a:latin typeface="Calibri"/>
                <a:cs typeface="Calibri"/>
              </a:rPr>
              <a:t>some </a:t>
            </a:r>
            <a:r>
              <a:rPr sz="2200" dirty="0">
                <a:latin typeface="Calibri"/>
                <a:cs typeface="Calibri"/>
              </a:rPr>
              <a:t>support as </a:t>
            </a:r>
            <a:r>
              <a:rPr sz="2200" spc="-5" dirty="0">
                <a:latin typeface="Calibri"/>
                <a:cs typeface="Calibri"/>
              </a:rPr>
              <a:t>constituting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“confidence set” 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models, </a:t>
            </a:r>
            <a:r>
              <a:rPr sz="2200" spc="-5" dirty="0">
                <a:latin typeface="Calibri"/>
                <a:cs typeface="Calibri"/>
              </a:rPr>
              <a:t>analogous </a:t>
            </a:r>
            <a:r>
              <a:rPr sz="2200" spc="-10" dirty="0">
                <a:latin typeface="Calibri"/>
                <a:cs typeface="Calibri"/>
              </a:rPr>
              <a:t>to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confidence interval </a:t>
            </a:r>
            <a:r>
              <a:rPr sz="2200" dirty="0">
                <a:latin typeface="Calibri"/>
                <a:cs typeface="Calibri"/>
              </a:rPr>
              <a:t>when estimating a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parameter.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665" y="649732"/>
            <a:ext cx="658177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How </a:t>
            </a:r>
            <a:r>
              <a:rPr spc="-5" dirty="0"/>
              <a:t>AIC </a:t>
            </a:r>
            <a:r>
              <a:rPr dirty="0"/>
              <a:t>differs </a:t>
            </a:r>
            <a:r>
              <a:rPr spc="-5" dirty="0"/>
              <a:t>from classical statistical</a:t>
            </a:r>
            <a:r>
              <a:rPr spc="-20" dirty="0"/>
              <a:t> </a:t>
            </a:r>
            <a:r>
              <a:rPr spc="-5" dirty="0"/>
              <a:t>approaches</a:t>
            </a: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br>
              <a:rPr lang="en-US" b="0" dirty="0">
                <a:latin typeface="Calibri"/>
                <a:cs typeface="Calibri"/>
              </a:rPr>
            </a:br>
            <a:r>
              <a:rPr b="0" dirty="0">
                <a:latin typeface="Calibri"/>
                <a:cs typeface="Calibri"/>
              </a:rPr>
              <a:t>Going </a:t>
            </a:r>
            <a:r>
              <a:rPr b="0" spc="-5" dirty="0">
                <a:latin typeface="Calibri"/>
                <a:cs typeface="Calibri"/>
              </a:rPr>
              <a:t>further: </a:t>
            </a:r>
            <a:r>
              <a:rPr spc="-5" dirty="0">
                <a:latin typeface="Calibri"/>
                <a:cs typeface="Calibri"/>
              </a:rPr>
              <a:t>Multimodel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Inference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5800" y="1981200"/>
            <a:ext cx="9380855" cy="473646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just">
              <a:lnSpc>
                <a:spcPct val="101800"/>
              </a:lnSpc>
              <a:spcBef>
                <a:spcPts val="60"/>
              </a:spcBef>
            </a:pPr>
            <a:r>
              <a:rPr sz="2200" dirty="0">
                <a:latin typeface="Calibri"/>
                <a:cs typeface="Calibri"/>
              </a:rPr>
              <a:t>Multimodel </a:t>
            </a:r>
            <a:r>
              <a:rPr sz="2200" spc="-5" dirty="0">
                <a:latin typeface="Calibri"/>
                <a:cs typeface="Calibri"/>
              </a:rPr>
              <a:t>Inference allows inferences </a:t>
            </a:r>
            <a:r>
              <a:rPr sz="2200" spc="5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be </a:t>
            </a:r>
            <a:r>
              <a:rPr sz="2200" dirty="0">
                <a:latin typeface="Calibri"/>
                <a:cs typeface="Calibri"/>
              </a:rPr>
              <a:t>made </a:t>
            </a:r>
            <a:r>
              <a:rPr sz="2200" spc="-5" dirty="0">
                <a:latin typeface="Calibri"/>
                <a:cs typeface="Calibri"/>
              </a:rPr>
              <a:t>about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parameter </a:t>
            </a:r>
            <a:r>
              <a:rPr sz="2200" dirty="0">
                <a:latin typeface="Calibri"/>
                <a:cs typeface="Calibri"/>
              </a:rPr>
              <a:t>based </a:t>
            </a:r>
            <a:r>
              <a:rPr sz="2200" spc="5" dirty="0">
                <a:latin typeface="Calibri"/>
                <a:cs typeface="Calibri"/>
              </a:rPr>
              <a:t>on </a:t>
            </a:r>
            <a:r>
              <a:rPr sz="2200" dirty="0">
                <a:latin typeface="Calibri"/>
                <a:cs typeface="Calibri"/>
              </a:rPr>
              <a:t>a  set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models that </a:t>
            </a:r>
            <a:r>
              <a:rPr sz="2200" spc="-10" dirty="0">
                <a:latin typeface="Calibri"/>
                <a:cs typeface="Calibri"/>
              </a:rPr>
              <a:t>are </a:t>
            </a:r>
            <a:r>
              <a:rPr sz="2200" spc="-5" dirty="0">
                <a:latin typeface="Calibri"/>
                <a:cs typeface="Calibri"/>
              </a:rPr>
              <a:t>ranked and </a:t>
            </a:r>
            <a:r>
              <a:rPr sz="2200" dirty="0">
                <a:latin typeface="Calibri"/>
                <a:cs typeface="Calibri"/>
              </a:rPr>
              <a:t>weighted </a:t>
            </a:r>
            <a:r>
              <a:rPr sz="2200" spc="-5" dirty="0">
                <a:latin typeface="Calibri"/>
                <a:cs typeface="Calibri"/>
              </a:rPr>
              <a:t>according </a:t>
            </a:r>
            <a:r>
              <a:rPr sz="2200" spc="5" dirty="0">
                <a:latin typeface="Calibri"/>
                <a:cs typeface="Calibri"/>
              </a:rPr>
              <a:t>to </a:t>
            </a:r>
            <a:r>
              <a:rPr sz="2200" dirty="0">
                <a:latin typeface="Calibri"/>
                <a:cs typeface="Calibri"/>
              </a:rPr>
              <a:t>level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support </a:t>
            </a:r>
            <a:r>
              <a:rPr sz="2200" spc="-10" dirty="0">
                <a:latin typeface="Calibri"/>
                <a:cs typeface="Calibri"/>
              </a:rPr>
              <a:t>from the  </a:t>
            </a:r>
            <a:r>
              <a:rPr sz="2200" spc="-5" dirty="0">
                <a:latin typeface="Calibri"/>
                <a:cs typeface="Calibri"/>
              </a:rPr>
              <a:t>data. It avoids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need </a:t>
            </a:r>
            <a:r>
              <a:rPr sz="2200" spc="-10" dirty="0">
                <a:latin typeface="Calibri"/>
                <a:cs typeface="Calibri"/>
              </a:rPr>
              <a:t>to </a:t>
            </a:r>
            <a:r>
              <a:rPr sz="2200" dirty="0">
                <a:latin typeface="Calibri"/>
                <a:cs typeface="Calibri"/>
              </a:rPr>
              <a:t>base </a:t>
            </a:r>
            <a:r>
              <a:rPr sz="2200" spc="-5" dirty="0">
                <a:latin typeface="Calibri"/>
                <a:cs typeface="Calibri"/>
              </a:rPr>
              <a:t>inference </a:t>
            </a:r>
            <a:r>
              <a:rPr sz="2200" spc="-10" dirty="0">
                <a:latin typeface="Calibri"/>
                <a:cs typeface="Calibri"/>
              </a:rPr>
              <a:t>solely </a:t>
            </a:r>
            <a:r>
              <a:rPr sz="2200" spc="-5" dirty="0">
                <a:latin typeface="Calibri"/>
                <a:cs typeface="Calibri"/>
              </a:rPr>
              <a:t>conditional </a:t>
            </a:r>
            <a:r>
              <a:rPr sz="2200" dirty="0">
                <a:latin typeface="Calibri"/>
                <a:cs typeface="Calibri"/>
              </a:rPr>
              <a:t>upon the </a:t>
            </a:r>
            <a:r>
              <a:rPr sz="2200" spc="-5" dirty="0">
                <a:latin typeface="Calibri"/>
                <a:cs typeface="Calibri"/>
              </a:rPr>
              <a:t>single </a:t>
            </a:r>
            <a:r>
              <a:rPr sz="2200" dirty="0">
                <a:latin typeface="Calibri"/>
                <a:cs typeface="Calibri"/>
              </a:rPr>
              <a:t>“best”  model.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50" dirty="0">
              <a:latin typeface="Calibri"/>
              <a:cs typeface="Calibri"/>
            </a:endParaRPr>
          </a:p>
          <a:p>
            <a:pPr marL="12700" marR="161925">
              <a:lnSpc>
                <a:spcPct val="101800"/>
              </a:lnSpc>
            </a:pPr>
            <a:r>
              <a:rPr sz="2200" dirty="0">
                <a:latin typeface="Calibri"/>
                <a:cs typeface="Calibri"/>
              </a:rPr>
              <a:t>“Model </a:t>
            </a:r>
            <a:r>
              <a:rPr sz="2200" spc="-5" dirty="0">
                <a:latin typeface="Calibri"/>
                <a:cs typeface="Calibri"/>
              </a:rPr>
              <a:t>averaging” </a:t>
            </a:r>
            <a:r>
              <a:rPr sz="2200" dirty="0">
                <a:latin typeface="Calibri"/>
                <a:cs typeface="Calibri"/>
              </a:rPr>
              <a:t>is an </a:t>
            </a:r>
            <a:r>
              <a:rPr sz="2200" spc="-5" dirty="0">
                <a:latin typeface="Calibri"/>
                <a:cs typeface="Calibri"/>
              </a:rPr>
              <a:t>example: </a:t>
            </a:r>
            <a:r>
              <a:rPr sz="2200" dirty="0">
                <a:latin typeface="Calibri"/>
                <a:cs typeface="Calibri"/>
              </a:rPr>
              <a:t>a model-average </a:t>
            </a:r>
            <a:r>
              <a:rPr sz="2200" spc="-5" dirty="0">
                <a:latin typeface="Calibri"/>
                <a:cs typeface="Calibri"/>
              </a:rPr>
              <a:t>estimate takes </a:t>
            </a:r>
            <a:r>
              <a:rPr sz="2200" dirty="0">
                <a:latin typeface="Calibri"/>
                <a:cs typeface="Calibri"/>
              </a:rPr>
              <a:t>a weighted  estimate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parameter estimates from </a:t>
            </a:r>
            <a:r>
              <a:rPr sz="2200" dirty="0">
                <a:latin typeface="Calibri"/>
                <a:cs typeface="Calibri"/>
              </a:rPr>
              <a:t>each model deemed to </a:t>
            </a:r>
            <a:r>
              <a:rPr sz="2200" spc="-5" dirty="0">
                <a:latin typeface="Calibri"/>
                <a:cs typeface="Calibri"/>
              </a:rPr>
              <a:t>have sufficient  </a:t>
            </a:r>
            <a:r>
              <a:rPr sz="2200" dirty="0">
                <a:latin typeface="Calibri"/>
                <a:cs typeface="Calibri"/>
              </a:rPr>
              <a:t>support.</a:t>
            </a:r>
          </a:p>
          <a:p>
            <a:pPr marL="12700" marR="4650105">
              <a:lnSpc>
                <a:spcPct val="203600"/>
              </a:lnSpc>
            </a:pPr>
            <a:r>
              <a:rPr sz="2200" dirty="0">
                <a:latin typeface="Calibri"/>
                <a:cs typeface="Calibri"/>
              </a:rPr>
              <a:t>Implemented in </a:t>
            </a:r>
            <a:r>
              <a:rPr sz="2200" spc="-5" dirty="0">
                <a:latin typeface="Courier New"/>
                <a:cs typeface="Courier New"/>
              </a:rPr>
              <a:t>MuMIn </a:t>
            </a:r>
            <a:r>
              <a:rPr sz="2200" spc="-5" dirty="0">
                <a:latin typeface="Calibri"/>
                <a:cs typeface="Calibri"/>
              </a:rPr>
              <a:t>package </a:t>
            </a:r>
            <a:r>
              <a:rPr sz="2200" dirty="0">
                <a:latin typeface="Calibri"/>
                <a:cs typeface="Calibri"/>
              </a:rPr>
              <a:t>in R.  The </a:t>
            </a:r>
            <a:r>
              <a:rPr sz="2200" spc="-5" dirty="0">
                <a:latin typeface="Calibri"/>
                <a:cs typeface="Calibri"/>
              </a:rPr>
              <a:t>best source </a:t>
            </a:r>
            <a:r>
              <a:rPr sz="2200" dirty="0">
                <a:latin typeface="Calibri"/>
                <a:cs typeface="Calibri"/>
              </a:rPr>
              <a:t>for </a:t>
            </a:r>
            <a:r>
              <a:rPr sz="2200" spc="-5" dirty="0">
                <a:latin typeface="Calibri"/>
                <a:cs typeface="Calibri"/>
              </a:rPr>
              <a:t>further information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</a:p>
          <a:p>
            <a:pPr marL="12700" marR="347345">
              <a:lnSpc>
                <a:spcPct val="101000"/>
              </a:lnSpc>
              <a:spcBef>
                <a:spcPts val="55"/>
              </a:spcBef>
            </a:pPr>
            <a:r>
              <a:rPr sz="2000" spc="-5" dirty="0">
                <a:latin typeface="Calibri"/>
                <a:cs typeface="Calibri"/>
              </a:rPr>
              <a:t>Burnham, </a:t>
            </a:r>
            <a:r>
              <a:rPr sz="2000" spc="-10" dirty="0">
                <a:latin typeface="Calibri"/>
                <a:cs typeface="Calibri"/>
              </a:rPr>
              <a:t>K. </a:t>
            </a:r>
            <a:r>
              <a:rPr sz="2000" spc="-5" dirty="0">
                <a:latin typeface="Calibri"/>
                <a:cs typeface="Calibri"/>
              </a:rPr>
              <a:t>P., and </a:t>
            </a:r>
            <a:r>
              <a:rPr sz="2000" spc="-10" dirty="0">
                <a:latin typeface="Calibri"/>
                <a:cs typeface="Calibri"/>
              </a:rPr>
              <a:t>D. R. </a:t>
            </a:r>
            <a:r>
              <a:rPr sz="2000" spc="-5" dirty="0">
                <a:latin typeface="Calibri"/>
                <a:cs typeface="Calibri"/>
              </a:rPr>
              <a:t>Anderson. </a:t>
            </a:r>
            <a:r>
              <a:rPr sz="2000" spc="-10" dirty="0">
                <a:latin typeface="Calibri"/>
                <a:cs typeface="Calibri"/>
              </a:rPr>
              <a:t>2002. </a:t>
            </a:r>
            <a:r>
              <a:rPr sz="2000" spc="-5" dirty="0">
                <a:latin typeface="Calibri"/>
                <a:cs typeface="Calibri"/>
              </a:rPr>
              <a:t>Model selection and </a:t>
            </a:r>
            <a:r>
              <a:rPr sz="2000" spc="-10" dirty="0">
                <a:latin typeface="Calibri"/>
                <a:cs typeface="Calibri"/>
              </a:rPr>
              <a:t>multimodel </a:t>
            </a:r>
            <a:r>
              <a:rPr sz="2000" spc="-5" dirty="0">
                <a:latin typeface="Calibri"/>
                <a:cs typeface="Calibri"/>
              </a:rPr>
              <a:t>inference: a  practical information-theoretic approach. 2nd. </a:t>
            </a:r>
            <a:r>
              <a:rPr sz="2000" spc="-10" dirty="0">
                <a:latin typeface="Calibri"/>
                <a:cs typeface="Calibri"/>
              </a:rPr>
              <a:t>New </a:t>
            </a:r>
            <a:r>
              <a:rPr sz="2000" spc="-5" dirty="0">
                <a:latin typeface="Calibri"/>
                <a:cs typeface="Calibri"/>
              </a:rPr>
              <a:t>York,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Springer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78613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Avoid </a:t>
            </a:r>
            <a:r>
              <a:rPr spc="-5" dirty="0"/>
              <a:t>data-dredging </a:t>
            </a:r>
            <a:r>
              <a:rPr dirty="0"/>
              <a:t>by formulating a </a:t>
            </a:r>
            <a:r>
              <a:rPr spc="-5" dirty="0"/>
              <a:t>set </a:t>
            </a:r>
            <a:r>
              <a:rPr dirty="0"/>
              <a:t>of </a:t>
            </a:r>
            <a:r>
              <a:rPr spc="-5" dirty="0"/>
              <a:t>candidate</a:t>
            </a:r>
            <a:r>
              <a:rPr spc="-45" dirty="0"/>
              <a:t> </a:t>
            </a:r>
            <a:r>
              <a:rPr spc="-5" dirty="0"/>
              <a:t>models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2209800"/>
            <a:ext cx="9242425" cy="240728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372110">
              <a:lnSpc>
                <a:spcPct val="101800"/>
              </a:lnSpc>
              <a:spcBef>
                <a:spcPts val="60"/>
              </a:spcBef>
            </a:pP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information-theoretic </a:t>
            </a:r>
            <a:r>
              <a:rPr sz="2200" dirty="0">
                <a:latin typeface="Calibri"/>
                <a:cs typeface="Calibri"/>
              </a:rPr>
              <a:t>approach </a:t>
            </a:r>
            <a:r>
              <a:rPr sz="2200" spc="-5" dirty="0">
                <a:latin typeface="Calibri"/>
                <a:cs typeface="Calibri"/>
              </a:rPr>
              <a:t>shows it </a:t>
            </a:r>
            <a:r>
              <a:rPr sz="2200" spc="-10" dirty="0">
                <a:latin typeface="Calibri"/>
                <a:cs typeface="Calibri"/>
              </a:rPr>
              <a:t>true advantage </a:t>
            </a:r>
            <a:r>
              <a:rPr sz="2200" spc="-5" dirty="0">
                <a:latin typeface="Calibri"/>
                <a:cs typeface="Calibri"/>
              </a:rPr>
              <a:t>when comparing  </a:t>
            </a:r>
            <a:r>
              <a:rPr sz="2200" dirty="0">
                <a:latin typeface="Calibri"/>
                <a:cs typeface="Calibri"/>
              </a:rPr>
              <a:t>alternative </a:t>
            </a:r>
            <a:r>
              <a:rPr sz="2200" spc="-5" dirty="0">
                <a:latin typeface="Calibri"/>
                <a:cs typeface="Calibri"/>
              </a:rPr>
              <a:t>conceptual </a:t>
            </a:r>
            <a:r>
              <a:rPr sz="2200" spc="5" dirty="0">
                <a:latin typeface="Calibri"/>
                <a:cs typeface="Calibri"/>
              </a:rPr>
              <a:t>or </a:t>
            </a:r>
            <a:r>
              <a:rPr sz="2200" spc="-5" dirty="0">
                <a:latin typeface="Calibri"/>
                <a:cs typeface="Calibri"/>
              </a:rPr>
              <a:t>mathematical </a:t>
            </a:r>
            <a:r>
              <a:rPr sz="2200" dirty="0">
                <a:latin typeface="Calibri"/>
                <a:cs typeface="Calibri"/>
              </a:rPr>
              <a:t>models </a:t>
            </a:r>
            <a:r>
              <a:rPr sz="2200" spc="5" dirty="0">
                <a:latin typeface="Calibri"/>
                <a:cs typeface="Calibri"/>
              </a:rPr>
              <a:t>to</a:t>
            </a:r>
            <a:r>
              <a:rPr sz="2200" spc="-10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data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b="1" spc="-5" dirty="0">
                <a:latin typeface="Calibri"/>
                <a:cs typeface="Calibri"/>
              </a:rPr>
              <a:t>This </a:t>
            </a:r>
            <a:r>
              <a:rPr sz="2200" b="1" dirty="0">
                <a:latin typeface="Calibri"/>
                <a:cs typeface="Calibri"/>
              </a:rPr>
              <a:t>is </a:t>
            </a:r>
            <a:r>
              <a:rPr sz="2200" b="1" spc="-5" dirty="0">
                <a:latin typeface="Calibri"/>
                <a:cs typeface="Calibri"/>
              </a:rPr>
              <a:t>where </a:t>
            </a:r>
            <a:r>
              <a:rPr sz="2200" b="1" spc="-10" dirty="0">
                <a:latin typeface="Calibri"/>
                <a:cs typeface="Calibri"/>
              </a:rPr>
              <a:t>data </a:t>
            </a:r>
            <a:r>
              <a:rPr sz="2200" b="1" spc="-5" dirty="0">
                <a:latin typeface="Calibri"/>
                <a:cs typeface="Calibri"/>
              </a:rPr>
              <a:t>dredging ends and science</a:t>
            </a:r>
            <a:r>
              <a:rPr sz="2200" b="1" spc="4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begins.</a:t>
            </a:r>
            <a:endParaRPr sz="2200" b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50" dirty="0">
              <a:latin typeface="Calibri"/>
              <a:cs typeface="Calibri"/>
            </a:endParaRPr>
          </a:p>
          <a:p>
            <a:pPr marL="12700" marR="5080">
              <a:lnSpc>
                <a:spcPct val="101800"/>
              </a:lnSpc>
            </a:pPr>
            <a:r>
              <a:rPr sz="2200" spc="-5" dirty="0">
                <a:latin typeface="Calibri"/>
                <a:cs typeface="Calibri"/>
              </a:rPr>
              <a:t>No </a:t>
            </a:r>
            <a:r>
              <a:rPr sz="2200" spc="5" dirty="0">
                <a:latin typeface="Calibri"/>
                <a:cs typeface="Calibri"/>
              </a:rPr>
              <a:t>model </a:t>
            </a:r>
            <a:r>
              <a:rPr sz="2200" dirty="0">
                <a:latin typeface="Calibri"/>
                <a:cs typeface="Calibri"/>
              </a:rPr>
              <a:t>is </a:t>
            </a:r>
            <a:r>
              <a:rPr sz="2200" spc="-5" dirty="0">
                <a:latin typeface="Calibri"/>
                <a:cs typeface="Calibri"/>
              </a:rPr>
              <a:t>considered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“null” </a:t>
            </a:r>
            <a:r>
              <a:rPr sz="2200" dirty="0">
                <a:latin typeface="Calibri"/>
                <a:cs typeface="Calibri"/>
              </a:rPr>
              <a:t>model. Rather, </a:t>
            </a:r>
            <a:r>
              <a:rPr sz="2200" spc="-5" dirty="0">
                <a:latin typeface="Calibri"/>
                <a:cs typeface="Calibri"/>
              </a:rPr>
              <a:t>all </a:t>
            </a:r>
            <a:r>
              <a:rPr sz="2200" dirty="0">
                <a:latin typeface="Calibri"/>
                <a:cs typeface="Calibri"/>
              </a:rPr>
              <a:t>models </a:t>
            </a:r>
            <a:r>
              <a:rPr sz="2200" spc="-10" dirty="0">
                <a:latin typeface="Calibri"/>
                <a:cs typeface="Calibri"/>
              </a:rPr>
              <a:t>are </a:t>
            </a:r>
            <a:r>
              <a:rPr sz="2200" dirty="0">
                <a:latin typeface="Calibri"/>
                <a:cs typeface="Calibri"/>
              </a:rPr>
              <a:t>evaluated </a:t>
            </a:r>
            <a:r>
              <a:rPr sz="2200" spc="5" dirty="0">
                <a:latin typeface="Calibri"/>
                <a:cs typeface="Calibri"/>
              </a:rPr>
              <a:t>on </a:t>
            </a:r>
            <a:r>
              <a:rPr sz="2200" dirty="0">
                <a:latin typeface="Calibri"/>
                <a:cs typeface="Calibri"/>
              </a:rPr>
              <a:t>the  </a:t>
            </a:r>
            <a:r>
              <a:rPr sz="2200" spc="5" dirty="0">
                <a:latin typeface="Calibri"/>
                <a:cs typeface="Calibri"/>
              </a:rPr>
              <a:t>same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footing.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6315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Example 3: </a:t>
            </a:r>
            <a:r>
              <a:rPr spc="-5" dirty="0"/>
              <a:t>Adaptive evolution </a:t>
            </a:r>
            <a:r>
              <a:rPr spc="-10" dirty="0"/>
              <a:t>in </a:t>
            </a:r>
            <a:r>
              <a:rPr spc="-5" dirty="0"/>
              <a:t>the fossil</a:t>
            </a:r>
            <a:r>
              <a:rPr spc="30" dirty="0"/>
              <a:t> </a:t>
            </a:r>
            <a:r>
              <a:rPr spc="-5" dirty="0"/>
              <a:t>record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2271836"/>
            <a:ext cx="4380865" cy="2771528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R="58419"/>
            <a:r>
              <a:rPr sz="2200" spc="-5" dirty="0">
                <a:latin typeface="Calibri"/>
                <a:cs typeface="Calibri"/>
              </a:rPr>
              <a:t>Data: </a:t>
            </a:r>
            <a:r>
              <a:rPr sz="2200" dirty="0">
                <a:latin typeface="Calibri"/>
                <a:cs typeface="Calibri"/>
              </a:rPr>
              <a:t>Armor </a:t>
            </a:r>
            <a:r>
              <a:rPr sz="2200" spc="-5" dirty="0">
                <a:latin typeface="Calibri"/>
                <a:cs typeface="Calibri"/>
              </a:rPr>
              <a:t>measurements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5000  </a:t>
            </a:r>
            <a:r>
              <a:rPr sz="2200" dirty="0">
                <a:latin typeface="Calibri"/>
                <a:cs typeface="Calibri"/>
              </a:rPr>
              <a:t>fossil </a:t>
            </a:r>
            <a:r>
              <a:rPr sz="2200" i="1" spc="-5" dirty="0">
                <a:latin typeface="Calibri"/>
                <a:cs typeface="Calibri"/>
              </a:rPr>
              <a:t>Gasterosteus </a:t>
            </a:r>
            <a:r>
              <a:rPr sz="2200" i="1" spc="-10" dirty="0">
                <a:latin typeface="Calibri"/>
                <a:cs typeface="Calibri"/>
              </a:rPr>
              <a:t>doryssus  </a:t>
            </a:r>
            <a:r>
              <a:rPr sz="2200" dirty="0">
                <a:latin typeface="Calibri"/>
                <a:cs typeface="Calibri"/>
              </a:rPr>
              <a:t>(threespine </a:t>
            </a:r>
            <a:r>
              <a:rPr sz="2200" spc="-5" dirty="0">
                <a:latin typeface="Calibri"/>
                <a:cs typeface="Calibri"/>
              </a:rPr>
              <a:t>stickleback) </a:t>
            </a:r>
            <a:r>
              <a:rPr sz="2200" spc="-10" dirty="0">
                <a:latin typeface="Calibri"/>
                <a:cs typeface="Calibri"/>
              </a:rPr>
              <a:t>from </a:t>
            </a:r>
            <a:r>
              <a:rPr sz="2200" dirty="0">
                <a:latin typeface="Calibri"/>
                <a:cs typeface="Calibri"/>
              </a:rPr>
              <a:t>an </a:t>
            </a:r>
            <a:r>
              <a:rPr sz="2200" spc="5" dirty="0">
                <a:latin typeface="Calibri"/>
                <a:cs typeface="Calibri"/>
              </a:rPr>
              <a:t>open  </a:t>
            </a:r>
            <a:r>
              <a:rPr sz="2200" spc="-5" dirty="0">
                <a:latin typeface="Calibri"/>
                <a:cs typeface="Calibri"/>
              </a:rPr>
              <a:t>pit diatomite </a:t>
            </a:r>
            <a:r>
              <a:rPr sz="2200" dirty="0">
                <a:latin typeface="Calibri"/>
                <a:cs typeface="Calibri"/>
              </a:rPr>
              <a:t>mine in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Nevada.</a:t>
            </a:r>
            <a:endParaRPr sz="2200" dirty="0">
              <a:latin typeface="Calibri"/>
              <a:cs typeface="Calibri"/>
            </a:endParaRPr>
          </a:p>
          <a:p>
            <a:pPr marR="100965"/>
            <a:r>
              <a:rPr sz="2200" dirty="0">
                <a:latin typeface="Calibri"/>
                <a:cs typeface="Calibri"/>
              </a:rPr>
              <a:t>Time=0 </a:t>
            </a:r>
            <a:r>
              <a:rPr sz="2200" spc="-5" dirty="0">
                <a:latin typeface="Calibri"/>
                <a:cs typeface="Calibri"/>
              </a:rPr>
              <a:t>corresponds </a:t>
            </a:r>
            <a:r>
              <a:rPr sz="2200" spc="-10" dirty="0">
                <a:latin typeface="Calibri"/>
                <a:cs typeface="Calibri"/>
              </a:rPr>
              <a:t>to the </a:t>
            </a:r>
            <a:r>
              <a:rPr sz="2200" spc="-5" dirty="0">
                <a:latin typeface="Calibri"/>
                <a:cs typeface="Calibri"/>
              </a:rPr>
              <a:t>first  appearance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a highly-armored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form  </a:t>
            </a:r>
            <a:r>
              <a:rPr sz="2200" dirty="0">
                <a:latin typeface="Calibri"/>
                <a:cs typeface="Calibri"/>
              </a:rPr>
              <a:t>in the </a:t>
            </a:r>
            <a:r>
              <a:rPr sz="2200" spc="-5" dirty="0">
                <a:latin typeface="Calibri"/>
                <a:cs typeface="Calibri"/>
              </a:rPr>
              <a:t>fossil record.</a:t>
            </a:r>
            <a:endParaRPr sz="2200" dirty="0">
              <a:latin typeface="Calibri"/>
              <a:cs typeface="Calibri"/>
            </a:endParaRPr>
          </a:p>
          <a:p>
            <a:endParaRPr sz="215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41621" y="1188083"/>
            <a:ext cx="5462270" cy="6007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0BE742-1A62-4E79-B2ED-D1C15E1E4B7E}"/>
              </a:ext>
            </a:extLst>
          </p:cNvPr>
          <p:cNvSpPr txBox="1"/>
          <p:nvPr/>
        </p:nvSpPr>
        <p:spPr>
          <a:xfrm>
            <a:off x="990600" y="5952466"/>
            <a:ext cx="5486400" cy="659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800" dirty="0">
                <a:latin typeface="Calibri"/>
                <a:cs typeface="Calibri"/>
              </a:rPr>
              <a:t>G. </a:t>
            </a:r>
            <a:r>
              <a:rPr lang="en-GB" sz="1800" spc="-5" dirty="0">
                <a:latin typeface="Calibri"/>
                <a:cs typeface="Calibri"/>
              </a:rPr>
              <a:t>Hunt, </a:t>
            </a:r>
            <a:r>
              <a:rPr lang="en-GB" sz="1800" spc="5" dirty="0">
                <a:latin typeface="Calibri"/>
                <a:cs typeface="Calibri"/>
              </a:rPr>
              <a:t>M. </a:t>
            </a:r>
            <a:r>
              <a:rPr lang="en-GB" sz="1800" spc="-5" dirty="0">
                <a:latin typeface="Calibri"/>
                <a:cs typeface="Calibri"/>
              </a:rPr>
              <a:t>A. </a:t>
            </a:r>
            <a:r>
              <a:rPr lang="en-GB" sz="1800" dirty="0">
                <a:latin typeface="Calibri"/>
                <a:cs typeface="Calibri"/>
              </a:rPr>
              <a:t>Bell </a:t>
            </a:r>
            <a:r>
              <a:rPr lang="en-GB" sz="1800" spc="5" dirty="0">
                <a:latin typeface="Calibri"/>
                <a:cs typeface="Calibri"/>
              </a:rPr>
              <a:t>&amp; M. </a:t>
            </a:r>
            <a:r>
              <a:rPr lang="en-GB" sz="1800" dirty="0">
                <a:latin typeface="Calibri"/>
                <a:cs typeface="Calibri"/>
              </a:rPr>
              <a:t>P Travis</a:t>
            </a:r>
            <a:r>
              <a:rPr lang="en-GB" sz="1800" spc="-150" dirty="0">
                <a:latin typeface="Calibri"/>
                <a:cs typeface="Calibri"/>
              </a:rPr>
              <a:t> </a:t>
            </a:r>
            <a:r>
              <a:rPr lang="en-GB" sz="1800" spc="-5" dirty="0">
                <a:latin typeface="Calibri"/>
                <a:cs typeface="Calibri"/>
              </a:rPr>
              <a:t>2008,</a:t>
            </a:r>
            <a:endParaRPr lang="en-GB"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lang="en-GB" sz="1800" i="1" spc="-5" dirty="0">
                <a:latin typeface="Calibri"/>
                <a:cs typeface="Calibri"/>
              </a:rPr>
              <a:t>Evolution </a:t>
            </a:r>
            <a:r>
              <a:rPr lang="en-GB" sz="1800" spc="-5" dirty="0">
                <a:latin typeface="Calibri"/>
                <a:cs typeface="Calibri"/>
              </a:rPr>
              <a:t>62:</a:t>
            </a:r>
            <a:r>
              <a:rPr lang="en-GB" sz="1800" spc="-15" dirty="0">
                <a:latin typeface="Calibri"/>
                <a:cs typeface="Calibri"/>
              </a:rPr>
              <a:t> </a:t>
            </a:r>
            <a:r>
              <a:rPr lang="en-GB" sz="1800" spc="-5" dirty="0">
                <a:latin typeface="Calibri"/>
                <a:cs typeface="Calibri"/>
              </a:rPr>
              <a:t>700–710.</a:t>
            </a:r>
            <a:endParaRPr lang="en-GB"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16635" y="2668302"/>
            <a:ext cx="4861076" cy="4311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7556" y="2453740"/>
            <a:ext cx="3662044" cy="34136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8783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Example 1: Fit a </a:t>
            </a:r>
            <a:r>
              <a:rPr spc="-5" dirty="0"/>
              <a:t>polynomial regression model </a:t>
            </a:r>
            <a:r>
              <a:rPr dirty="0"/>
              <a:t>– which </a:t>
            </a:r>
            <a:r>
              <a:rPr spc="-5" dirty="0"/>
              <a:t>degree </a:t>
            </a:r>
            <a:r>
              <a:rPr spc="5" dirty="0"/>
              <a:t>is</a:t>
            </a:r>
            <a:r>
              <a:rPr spc="20" dirty="0"/>
              <a:t> </a:t>
            </a:r>
            <a:r>
              <a:rPr spc="-5" dirty="0"/>
              <a:t>best?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18819" y="1599692"/>
            <a:ext cx="9168765" cy="703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5" dirty="0">
                <a:latin typeface="Calibri"/>
                <a:cs typeface="Calibri"/>
              </a:rPr>
              <a:t>Data: Trade-off </a:t>
            </a:r>
            <a:r>
              <a:rPr sz="2200" dirty="0">
                <a:latin typeface="Calibri"/>
                <a:cs typeface="Calibri"/>
              </a:rPr>
              <a:t>between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dirty="0">
                <a:latin typeface="Calibri"/>
                <a:cs typeface="Calibri"/>
              </a:rPr>
              <a:t>sizes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wings and horns </a:t>
            </a:r>
            <a:r>
              <a:rPr sz="2200" spc="-15" dirty="0">
                <a:latin typeface="Calibri"/>
                <a:cs typeface="Calibri"/>
              </a:rPr>
              <a:t>in </a:t>
            </a:r>
            <a:r>
              <a:rPr sz="2200" spc="5" dirty="0">
                <a:latin typeface="Calibri"/>
                <a:cs typeface="Calibri"/>
              </a:rPr>
              <a:t>19 </a:t>
            </a:r>
            <a:r>
              <a:rPr sz="2200" dirty="0">
                <a:latin typeface="Calibri"/>
                <a:cs typeface="Calibri"/>
              </a:rPr>
              <a:t>females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beetle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200" i="1" spc="-5" dirty="0">
                <a:latin typeface="Calibri"/>
                <a:cs typeface="Calibri"/>
              </a:rPr>
              <a:t>Onthophagus </a:t>
            </a:r>
            <a:r>
              <a:rPr sz="2200" i="1" dirty="0">
                <a:latin typeface="Calibri"/>
                <a:cs typeface="Calibri"/>
              </a:rPr>
              <a:t>sagittarius</a:t>
            </a:r>
            <a:r>
              <a:rPr sz="2200" dirty="0">
                <a:latin typeface="Calibri"/>
                <a:cs typeface="Calibri"/>
              </a:rPr>
              <a:t>. Both variables are </a:t>
            </a:r>
            <a:r>
              <a:rPr sz="2200" spc="-5" dirty="0">
                <a:latin typeface="Calibri"/>
                <a:cs typeface="Calibri"/>
              </a:rPr>
              <a:t>size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corrected.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7556" y="5980626"/>
            <a:ext cx="3459479" cy="85788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60"/>
              </a:spcBef>
            </a:pPr>
            <a:r>
              <a:rPr sz="1800" spc="-5" dirty="0">
                <a:latin typeface="Calibri"/>
                <a:cs typeface="Calibri"/>
              </a:rPr>
              <a:t>Emlen, D. </a:t>
            </a:r>
            <a:r>
              <a:rPr sz="1800" dirty="0">
                <a:latin typeface="Calibri"/>
                <a:cs typeface="Calibri"/>
              </a:rPr>
              <a:t>J. </a:t>
            </a:r>
            <a:r>
              <a:rPr sz="1800" spc="-5" dirty="0">
                <a:latin typeface="Calibri"/>
                <a:cs typeface="Calibri"/>
              </a:rPr>
              <a:t>2001. Costs and </a:t>
            </a:r>
            <a:r>
              <a:rPr sz="1800" dirty="0">
                <a:latin typeface="Calibri"/>
                <a:cs typeface="Calibri"/>
              </a:rPr>
              <a:t>the  </a:t>
            </a:r>
            <a:r>
              <a:rPr sz="1800" spc="-5" dirty="0">
                <a:latin typeface="Calibri"/>
                <a:cs typeface="Calibri"/>
              </a:rPr>
              <a:t>diversification </a:t>
            </a:r>
            <a:r>
              <a:rPr sz="1800" spc="5" dirty="0">
                <a:latin typeface="Calibri"/>
                <a:cs typeface="Calibri"/>
              </a:rPr>
              <a:t>of </a:t>
            </a:r>
            <a:r>
              <a:rPr sz="1800" spc="-5" dirty="0">
                <a:latin typeface="Calibri"/>
                <a:cs typeface="Calibri"/>
              </a:rPr>
              <a:t>exaggerated </a:t>
            </a:r>
            <a:r>
              <a:rPr sz="1800" spc="5" dirty="0">
                <a:latin typeface="Calibri"/>
                <a:cs typeface="Calibri"/>
              </a:rPr>
              <a:t>animal  </a:t>
            </a:r>
            <a:r>
              <a:rPr sz="1800" spc="-5" dirty="0">
                <a:latin typeface="Calibri"/>
                <a:cs typeface="Calibri"/>
              </a:rPr>
              <a:t>structures. Science 291: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1534-1536.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6315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Example 3: </a:t>
            </a:r>
            <a:r>
              <a:rPr spc="-5" dirty="0"/>
              <a:t>Adaptive evolution </a:t>
            </a:r>
            <a:r>
              <a:rPr spc="-10" dirty="0"/>
              <a:t>in </a:t>
            </a:r>
            <a:r>
              <a:rPr spc="-5" dirty="0"/>
              <a:t>the fossil</a:t>
            </a:r>
            <a:r>
              <a:rPr spc="30" dirty="0"/>
              <a:t> </a:t>
            </a:r>
            <a:r>
              <a:rPr spc="-5" dirty="0"/>
              <a:t>record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8872" y="3352800"/>
            <a:ext cx="3985895" cy="17246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just">
              <a:lnSpc>
                <a:spcPct val="101800"/>
              </a:lnSpc>
              <a:spcBef>
                <a:spcPts val="60"/>
              </a:spcBef>
            </a:pP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previous analysis </a:t>
            </a:r>
            <a:r>
              <a:rPr sz="2200" dirty="0">
                <a:latin typeface="Calibri"/>
                <a:cs typeface="Calibri"/>
              </a:rPr>
              <a:t>was </a:t>
            </a:r>
            <a:r>
              <a:rPr sz="2200" spc="-5" dirty="0">
                <a:latin typeface="Calibri"/>
                <a:cs typeface="Calibri"/>
              </a:rPr>
              <a:t>not able </a:t>
            </a:r>
            <a:r>
              <a:rPr sz="2200" spc="-10" dirty="0">
                <a:latin typeface="Calibri"/>
                <a:cs typeface="Calibri"/>
              </a:rPr>
              <a:t>to  </a:t>
            </a:r>
            <a:r>
              <a:rPr sz="2200" dirty="0">
                <a:latin typeface="Calibri"/>
                <a:cs typeface="Calibri"/>
              </a:rPr>
              <a:t>reject a </a:t>
            </a:r>
            <a:r>
              <a:rPr sz="2200" spc="-5" dirty="0">
                <a:latin typeface="Calibri"/>
                <a:cs typeface="Calibri"/>
              </a:rPr>
              <a:t>null hypothesis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random  drift </a:t>
            </a:r>
            <a:r>
              <a:rPr sz="2200" dirty="0">
                <a:latin typeface="Calibri"/>
                <a:cs typeface="Calibri"/>
              </a:rPr>
              <a:t>in the trait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means.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200" dirty="0">
                <a:latin typeface="Calibri"/>
                <a:cs typeface="Calibri"/>
              </a:rPr>
              <a:t>1 </a:t>
            </a:r>
            <a:r>
              <a:rPr sz="2200" spc="-5" dirty="0">
                <a:latin typeface="Calibri"/>
                <a:cs typeface="Calibri"/>
              </a:rPr>
              <a:t>generation </a:t>
            </a:r>
            <a:r>
              <a:rPr sz="2200" dirty="0">
                <a:latin typeface="Calibri"/>
                <a:cs typeface="Calibri"/>
              </a:rPr>
              <a:t>= 2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years</a:t>
            </a:r>
          </a:p>
        </p:txBody>
      </p:sp>
      <p:sp>
        <p:nvSpPr>
          <p:cNvPr id="4" name="object 4"/>
          <p:cNvSpPr/>
          <p:nvPr/>
        </p:nvSpPr>
        <p:spPr>
          <a:xfrm>
            <a:off x="5271771" y="1186178"/>
            <a:ext cx="5440678" cy="5989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6315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Example 3: </a:t>
            </a:r>
            <a:r>
              <a:rPr spc="-5" dirty="0"/>
              <a:t>Adaptive evolution </a:t>
            </a:r>
            <a:r>
              <a:rPr spc="-10" dirty="0"/>
              <a:t>in </a:t>
            </a:r>
            <a:r>
              <a:rPr spc="-5" dirty="0"/>
              <a:t>the fossil</a:t>
            </a:r>
            <a:r>
              <a:rPr spc="30" dirty="0"/>
              <a:t> </a:t>
            </a:r>
            <a:r>
              <a:rPr spc="-5" dirty="0"/>
              <a:t>record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1828800"/>
            <a:ext cx="9527540" cy="377317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443865">
              <a:lnSpc>
                <a:spcPct val="101800"/>
              </a:lnSpc>
              <a:spcBef>
                <a:spcPts val="60"/>
              </a:spcBef>
            </a:pPr>
            <a:r>
              <a:rPr sz="2200" spc="-5" dirty="0">
                <a:latin typeface="Calibri"/>
                <a:cs typeface="Calibri"/>
              </a:rPr>
              <a:t>Hunt </a:t>
            </a:r>
            <a:r>
              <a:rPr sz="2200" dirty="0">
                <a:latin typeface="Calibri"/>
                <a:cs typeface="Calibri"/>
              </a:rPr>
              <a:t>et al </a:t>
            </a:r>
            <a:r>
              <a:rPr sz="2200" spc="-5" dirty="0">
                <a:latin typeface="Calibri"/>
                <a:cs typeface="Calibri"/>
              </a:rPr>
              <a:t>used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AIC criterion </a:t>
            </a:r>
            <a:r>
              <a:rPr sz="220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compare </a:t>
            </a:r>
            <a:r>
              <a:rPr sz="2200" dirty="0">
                <a:latin typeface="Calibri"/>
                <a:cs typeface="Calibri"/>
              </a:rPr>
              <a:t>the fits </a:t>
            </a:r>
            <a:r>
              <a:rPr sz="2200" spc="-5" dirty="0">
                <a:latin typeface="Calibri"/>
                <a:cs typeface="Calibri"/>
              </a:rPr>
              <a:t>of two evolutionary </a:t>
            </a:r>
            <a:r>
              <a:rPr sz="2200" dirty="0">
                <a:latin typeface="Calibri"/>
                <a:cs typeface="Calibri"/>
              </a:rPr>
              <a:t>models  fitted </a:t>
            </a:r>
            <a:r>
              <a:rPr sz="2200" spc="-10" dirty="0">
                <a:latin typeface="Calibri"/>
                <a:cs typeface="Calibri"/>
              </a:rPr>
              <a:t>to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data.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 dirty="0">
              <a:latin typeface="Calibri"/>
              <a:cs typeface="Calibri"/>
            </a:endParaRPr>
          </a:p>
          <a:p>
            <a:pPr marL="292735" indent="-280670">
              <a:lnSpc>
                <a:spcPct val="100000"/>
              </a:lnSpc>
              <a:buAutoNum type="arabicPeriod"/>
              <a:tabLst>
                <a:tab pos="293370" algn="l"/>
              </a:tabLst>
            </a:pPr>
            <a:r>
              <a:rPr sz="2200" b="1" spc="-5" dirty="0">
                <a:latin typeface="Calibri"/>
                <a:cs typeface="Calibri"/>
              </a:rPr>
              <a:t>Neutral random </a:t>
            </a:r>
            <a:r>
              <a:rPr sz="2200" b="1" dirty="0">
                <a:latin typeface="Calibri"/>
                <a:cs typeface="Calibri"/>
              </a:rPr>
              <a:t>walk </a:t>
            </a:r>
            <a:r>
              <a:rPr sz="2200" dirty="0">
                <a:latin typeface="Calibri"/>
                <a:cs typeface="Calibri"/>
              </a:rPr>
              <a:t>(like </a:t>
            </a:r>
            <a:r>
              <a:rPr sz="2200" spc="-5" dirty="0">
                <a:latin typeface="Calibri"/>
                <a:cs typeface="Calibri"/>
              </a:rPr>
              <a:t>Brownian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motion)</a:t>
            </a:r>
            <a:endParaRPr sz="2200" dirty="0">
              <a:latin typeface="Calibri"/>
              <a:cs typeface="Calibri"/>
            </a:endParaRPr>
          </a:p>
          <a:p>
            <a:pPr marL="12700" marR="846455">
              <a:lnSpc>
                <a:spcPts val="2690"/>
              </a:lnSpc>
              <a:spcBef>
                <a:spcPts val="70"/>
              </a:spcBef>
            </a:pPr>
            <a:r>
              <a:rPr sz="2200" spc="5" dirty="0">
                <a:latin typeface="Calibri"/>
                <a:cs typeface="Calibri"/>
              </a:rPr>
              <a:t>Two </a:t>
            </a:r>
            <a:r>
              <a:rPr sz="2200" spc="-5" dirty="0">
                <a:latin typeface="Calibri"/>
                <a:cs typeface="Calibri"/>
              </a:rPr>
              <a:t>parameters need </a:t>
            </a:r>
            <a:r>
              <a:rPr sz="2200" spc="-10" dirty="0">
                <a:latin typeface="Calibri"/>
                <a:cs typeface="Calibri"/>
              </a:rPr>
              <a:t>to </a:t>
            </a:r>
            <a:r>
              <a:rPr sz="2200" spc="-15" dirty="0">
                <a:latin typeface="Calibri"/>
                <a:cs typeface="Calibri"/>
              </a:rPr>
              <a:t>be </a:t>
            </a:r>
            <a:r>
              <a:rPr sz="2200" spc="-5" dirty="0">
                <a:latin typeface="Calibri"/>
                <a:cs typeface="Calibri"/>
              </a:rPr>
              <a:t>estimated </a:t>
            </a:r>
            <a:r>
              <a:rPr sz="2200" spc="-10" dirty="0">
                <a:latin typeface="Calibri"/>
                <a:cs typeface="Calibri"/>
              </a:rPr>
              <a:t>from the </a:t>
            </a:r>
            <a:r>
              <a:rPr sz="2200" spc="-5" dirty="0">
                <a:latin typeface="Calibri"/>
                <a:cs typeface="Calibri"/>
              </a:rPr>
              <a:t>data: </a:t>
            </a:r>
            <a:r>
              <a:rPr sz="2200" spc="5" dirty="0">
                <a:latin typeface="Calibri"/>
                <a:cs typeface="Calibri"/>
              </a:rPr>
              <a:t>1) </a:t>
            </a:r>
            <a:r>
              <a:rPr sz="2200" spc="-5" dirty="0">
                <a:latin typeface="Calibri"/>
                <a:cs typeface="Calibri"/>
              </a:rPr>
              <a:t>initial </a:t>
            </a:r>
            <a:r>
              <a:rPr sz="2200" dirty="0">
                <a:latin typeface="Calibri"/>
                <a:cs typeface="Calibri"/>
              </a:rPr>
              <a:t>trait </a:t>
            </a:r>
            <a:r>
              <a:rPr sz="2200" spc="-5" dirty="0">
                <a:latin typeface="Calibri"/>
                <a:cs typeface="Calibri"/>
              </a:rPr>
              <a:t>mean; </a:t>
            </a:r>
            <a:r>
              <a:rPr sz="2200" spc="5" dirty="0">
                <a:latin typeface="Calibri"/>
                <a:cs typeface="Calibri"/>
              </a:rPr>
              <a:t>2)  </a:t>
            </a:r>
            <a:r>
              <a:rPr sz="2200" dirty="0">
                <a:latin typeface="Calibri"/>
                <a:cs typeface="Calibri"/>
              </a:rPr>
              <a:t>variance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random step </a:t>
            </a:r>
            <a:r>
              <a:rPr sz="2200" spc="-5" dirty="0">
                <a:latin typeface="Calibri"/>
                <a:cs typeface="Calibri"/>
              </a:rPr>
              <a:t>size </a:t>
            </a:r>
            <a:r>
              <a:rPr sz="2200" dirty="0">
                <a:latin typeface="Calibri"/>
                <a:cs typeface="Calibri"/>
              </a:rPr>
              <a:t>each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generation.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50" dirty="0">
              <a:latin typeface="Calibri"/>
              <a:cs typeface="Calibri"/>
            </a:endParaRPr>
          </a:p>
          <a:p>
            <a:pPr marL="292735" indent="-280670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293370" algn="l"/>
              </a:tabLst>
            </a:pPr>
            <a:r>
              <a:rPr sz="2200" b="1" spc="-5" dirty="0">
                <a:latin typeface="Calibri"/>
                <a:cs typeface="Calibri"/>
              </a:rPr>
              <a:t>Adaptive peak </a:t>
            </a:r>
            <a:r>
              <a:rPr sz="2200" b="1" dirty="0">
                <a:latin typeface="Calibri"/>
                <a:cs typeface="Calibri"/>
              </a:rPr>
              <a:t>shift </a:t>
            </a:r>
            <a:r>
              <a:rPr sz="2200" spc="-5" dirty="0">
                <a:latin typeface="Calibri"/>
                <a:cs typeface="Calibri"/>
              </a:rPr>
              <a:t>(Orstein–Uhlenbeck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process)</a:t>
            </a:r>
            <a:endParaRPr sz="2200" dirty="0">
              <a:latin typeface="Calibri"/>
              <a:cs typeface="Calibri"/>
            </a:endParaRPr>
          </a:p>
          <a:p>
            <a:pPr marL="12700" marR="5080">
              <a:lnSpc>
                <a:spcPct val="101800"/>
              </a:lnSpc>
            </a:pPr>
            <a:r>
              <a:rPr sz="2200" dirty="0">
                <a:latin typeface="Calibri"/>
                <a:cs typeface="Calibri"/>
              </a:rPr>
              <a:t>Four </a:t>
            </a:r>
            <a:r>
              <a:rPr sz="2200" spc="-5" dirty="0">
                <a:latin typeface="Calibri"/>
                <a:cs typeface="Calibri"/>
              </a:rPr>
              <a:t>parameters </a:t>
            </a:r>
            <a:r>
              <a:rPr sz="2200" spc="-10" dirty="0">
                <a:latin typeface="Calibri"/>
                <a:cs typeface="Calibri"/>
              </a:rPr>
              <a:t>to </a:t>
            </a:r>
            <a:r>
              <a:rPr sz="2200" spc="-15" dirty="0">
                <a:latin typeface="Calibri"/>
                <a:cs typeface="Calibri"/>
              </a:rPr>
              <a:t>be </a:t>
            </a:r>
            <a:r>
              <a:rPr sz="2200" spc="-5" dirty="0">
                <a:latin typeface="Calibri"/>
                <a:cs typeface="Calibri"/>
              </a:rPr>
              <a:t>estimated: </a:t>
            </a:r>
            <a:r>
              <a:rPr sz="2200" spc="5" dirty="0">
                <a:latin typeface="Calibri"/>
                <a:cs typeface="Calibri"/>
              </a:rPr>
              <a:t>1) </a:t>
            </a:r>
            <a:r>
              <a:rPr sz="2200" spc="-5" dirty="0">
                <a:latin typeface="Calibri"/>
                <a:cs typeface="Calibri"/>
              </a:rPr>
              <a:t>initial </a:t>
            </a:r>
            <a:r>
              <a:rPr sz="2200" dirty="0">
                <a:latin typeface="Calibri"/>
                <a:cs typeface="Calibri"/>
              </a:rPr>
              <a:t>trait </a:t>
            </a:r>
            <a:r>
              <a:rPr sz="2200" spc="-10" dirty="0">
                <a:latin typeface="Calibri"/>
                <a:cs typeface="Calibri"/>
              </a:rPr>
              <a:t>mean; 2) </a:t>
            </a:r>
            <a:r>
              <a:rPr sz="2200" spc="-5" dirty="0">
                <a:latin typeface="Calibri"/>
                <a:cs typeface="Calibri"/>
              </a:rPr>
              <a:t>variance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random  </a:t>
            </a:r>
            <a:r>
              <a:rPr sz="2200" dirty="0">
                <a:latin typeface="Calibri"/>
                <a:cs typeface="Calibri"/>
              </a:rPr>
              <a:t>step </a:t>
            </a:r>
            <a:r>
              <a:rPr sz="2200" spc="-5" dirty="0">
                <a:latin typeface="Calibri"/>
                <a:cs typeface="Calibri"/>
              </a:rPr>
              <a:t>size </a:t>
            </a:r>
            <a:r>
              <a:rPr sz="2200" dirty="0">
                <a:latin typeface="Calibri"/>
                <a:cs typeface="Calibri"/>
              </a:rPr>
              <a:t>each </a:t>
            </a:r>
            <a:r>
              <a:rPr sz="2200" spc="-5" dirty="0">
                <a:latin typeface="Calibri"/>
                <a:cs typeface="Calibri"/>
              </a:rPr>
              <a:t>generation; </a:t>
            </a:r>
            <a:r>
              <a:rPr sz="2200" spc="5" dirty="0">
                <a:latin typeface="Calibri"/>
                <a:cs typeface="Calibri"/>
              </a:rPr>
              <a:t>3) </a:t>
            </a:r>
            <a:r>
              <a:rPr sz="2200" spc="-5" dirty="0">
                <a:latin typeface="Calibri"/>
                <a:cs typeface="Calibri"/>
              </a:rPr>
              <a:t>phenotypic </a:t>
            </a:r>
            <a:r>
              <a:rPr sz="2200" dirty="0">
                <a:latin typeface="Calibri"/>
                <a:cs typeface="Calibri"/>
              </a:rPr>
              <a:t>position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single “optimum”; </a:t>
            </a:r>
            <a:r>
              <a:rPr sz="2200" spc="5" dirty="0">
                <a:latin typeface="Calibri"/>
                <a:cs typeface="Calibri"/>
              </a:rPr>
              <a:t>4) </a:t>
            </a:r>
            <a:r>
              <a:rPr sz="2200" spc="-5" dirty="0">
                <a:latin typeface="Calibri"/>
                <a:cs typeface="Calibri"/>
              </a:rPr>
              <a:t>strength 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“pull” toward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optimum.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6315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Example 3: </a:t>
            </a:r>
            <a:r>
              <a:rPr spc="-5" dirty="0"/>
              <a:t>Adaptive evolution </a:t>
            </a:r>
            <a:r>
              <a:rPr spc="-10" dirty="0"/>
              <a:t>in </a:t>
            </a:r>
            <a:r>
              <a:rPr spc="-5" dirty="0"/>
              <a:t>the fossil</a:t>
            </a:r>
            <a:r>
              <a:rPr spc="30" dirty="0"/>
              <a:t> </a:t>
            </a:r>
            <a:r>
              <a:rPr spc="-5" dirty="0"/>
              <a:t>record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1416812"/>
            <a:ext cx="727964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5" dirty="0">
                <a:latin typeface="Calibri"/>
                <a:cs typeface="Calibri"/>
              </a:rPr>
              <a:t>Results: AIC difference </a:t>
            </a:r>
            <a:r>
              <a:rPr sz="2200" dirty="0">
                <a:latin typeface="Calibri"/>
                <a:cs typeface="Calibri"/>
              </a:rPr>
              <a:t>(Δ)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neutral </a:t>
            </a:r>
            <a:r>
              <a:rPr sz="2200" spc="5" dirty="0">
                <a:latin typeface="Calibri"/>
                <a:cs typeface="Calibri"/>
              </a:rPr>
              <a:t>model </a:t>
            </a:r>
            <a:r>
              <a:rPr sz="2200" dirty="0">
                <a:latin typeface="Calibri"/>
                <a:cs typeface="Calibri"/>
              </a:rPr>
              <a:t>is </a:t>
            </a:r>
            <a:r>
              <a:rPr sz="2200" spc="-5" dirty="0">
                <a:latin typeface="Calibri"/>
                <a:cs typeface="Calibri"/>
              </a:rPr>
              <a:t>large </a:t>
            </a:r>
            <a:r>
              <a:rPr sz="2200" spc="-10" dirty="0">
                <a:latin typeface="Calibri"/>
                <a:cs typeface="Calibri"/>
              </a:rPr>
              <a:t>(no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support)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8819" y="3803396"/>
            <a:ext cx="9537065" cy="2068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adaptive </a:t>
            </a:r>
            <a:r>
              <a:rPr sz="2200" dirty="0">
                <a:latin typeface="Calibri"/>
                <a:cs typeface="Calibri"/>
              </a:rPr>
              <a:t>model </a:t>
            </a:r>
            <a:r>
              <a:rPr sz="2200" spc="-5" dirty="0">
                <a:latin typeface="Calibri"/>
                <a:cs typeface="Calibri"/>
              </a:rPr>
              <a:t>beats neutral drift for all three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traits.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00">
              <a:latin typeface="Calibri"/>
              <a:cs typeface="Calibri"/>
            </a:endParaRPr>
          </a:p>
          <a:p>
            <a:pPr marL="12700" marR="5080">
              <a:lnSpc>
                <a:spcPct val="101800"/>
              </a:lnSpc>
            </a:pPr>
            <a:r>
              <a:rPr sz="2200" dirty="0">
                <a:latin typeface="Calibri"/>
                <a:cs typeface="Calibri"/>
              </a:rPr>
              <a:t>Akaike weight is the </a:t>
            </a:r>
            <a:r>
              <a:rPr sz="2200" spc="-5" dirty="0">
                <a:latin typeface="Calibri"/>
                <a:cs typeface="Calibri"/>
              </a:rPr>
              <a:t>weight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evidence </a:t>
            </a:r>
            <a:r>
              <a:rPr sz="2200" dirty="0">
                <a:latin typeface="Calibri"/>
                <a:cs typeface="Calibri"/>
              </a:rPr>
              <a:t>in </a:t>
            </a:r>
            <a:r>
              <a:rPr sz="2200" spc="-5" dirty="0">
                <a:latin typeface="Calibri"/>
                <a:cs typeface="Calibri"/>
              </a:rPr>
              <a:t>favor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a model </a:t>
            </a:r>
            <a:r>
              <a:rPr sz="2200" spc="-5" dirty="0">
                <a:latin typeface="Calibri"/>
                <a:cs typeface="Calibri"/>
              </a:rPr>
              <a:t>being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best </a:t>
            </a:r>
            <a:r>
              <a:rPr sz="2200" dirty="0">
                <a:latin typeface="Calibri"/>
                <a:cs typeface="Calibri"/>
              </a:rPr>
              <a:t>model  among the set </a:t>
            </a:r>
            <a:r>
              <a:rPr sz="2200" spc="-10" dirty="0">
                <a:latin typeface="Calibri"/>
                <a:cs typeface="Calibri"/>
              </a:rPr>
              <a:t>being </a:t>
            </a:r>
            <a:r>
              <a:rPr sz="2200" spc="-5" dirty="0">
                <a:latin typeface="Calibri"/>
                <a:cs typeface="Calibri"/>
              </a:rPr>
              <a:t>considered, and assuming </a:t>
            </a:r>
            <a:r>
              <a:rPr sz="2200" spc="-10" dirty="0">
                <a:latin typeface="Calibri"/>
                <a:cs typeface="Calibri"/>
              </a:rPr>
              <a:t>that </a:t>
            </a:r>
            <a:r>
              <a:rPr sz="2200" spc="-5" dirty="0">
                <a:latin typeface="Calibri"/>
                <a:cs typeface="Calibri"/>
              </a:rPr>
              <a:t>one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the models in the set  </a:t>
            </a:r>
            <a:r>
              <a:rPr sz="2200" spc="-5" dirty="0">
                <a:latin typeface="Calibri"/>
                <a:cs typeface="Calibri"/>
              </a:rPr>
              <a:t>really </a:t>
            </a:r>
            <a:r>
              <a:rPr sz="2200" dirty="0">
                <a:latin typeface="Calibri"/>
                <a:cs typeface="Calibri"/>
              </a:rPr>
              <a:t>is the </a:t>
            </a:r>
            <a:r>
              <a:rPr sz="2200" spc="-5" dirty="0">
                <a:latin typeface="Calibri"/>
                <a:cs typeface="Calibri"/>
              </a:rPr>
              <a:t>best.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5" dirty="0">
                <a:latin typeface="Calibri"/>
                <a:cs typeface="Calibri"/>
              </a:rPr>
              <a:t>95% confidence set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models is </a:t>
            </a:r>
            <a:r>
              <a:rPr sz="2200" spc="-5" dirty="0">
                <a:latin typeface="Calibri"/>
                <a:cs typeface="Calibri"/>
              </a:rPr>
              <a:t>obtained by ranking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models  and </a:t>
            </a:r>
            <a:r>
              <a:rPr sz="2200" dirty="0">
                <a:latin typeface="Calibri"/>
                <a:cs typeface="Calibri"/>
              </a:rPr>
              <a:t>summing the weights </a:t>
            </a:r>
            <a:r>
              <a:rPr sz="2200" spc="-5" dirty="0">
                <a:latin typeface="Calibri"/>
                <a:cs typeface="Calibri"/>
              </a:rPr>
              <a:t>until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cumulative </a:t>
            </a:r>
            <a:r>
              <a:rPr sz="2200" dirty="0">
                <a:latin typeface="Calibri"/>
                <a:cs typeface="Calibri"/>
              </a:rPr>
              <a:t>sum </a:t>
            </a:r>
            <a:r>
              <a:rPr sz="2200" spc="-5" dirty="0">
                <a:latin typeface="Calibri"/>
                <a:cs typeface="Calibri"/>
              </a:rPr>
              <a:t>reaches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0.95.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6561" y="1847213"/>
            <a:ext cx="10233660" cy="1985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6315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Example 3: </a:t>
            </a:r>
            <a:r>
              <a:rPr spc="-5" dirty="0"/>
              <a:t>Adaptive evolution </a:t>
            </a:r>
            <a:r>
              <a:rPr spc="-10" dirty="0"/>
              <a:t>in </a:t>
            </a:r>
            <a:r>
              <a:rPr spc="-5" dirty="0"/>
              <a:t>the fossil</a:t>
            </a:r>
            <a:r>
              <a:rPr spc="30" dirty="0"/>
              <a:t> </a:t>
            </a:r>
            <a:r>
              <a:rPr spc="-5" dirty="0"/>
              <a:t>record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3711955"/>
            <a:ext cx="9413240" cy="240728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70"/>
              </a:spcBef>
            </a:pPr>
            <a:r>
              <a:rPr sz="2200" spc="-5" dirty="0">
                <a:latin typeface="Calibri"/>
                <a:cs typeface="Calibri"/>
              </a:rPr>
              <a:t>Stepping </a:t>
            </a:r>
            <a:r>
              <a:rPr sz="2200" dirty="0">
                <a:latin typeface="Calibri"/>
                <a:cs typeface="Calibri"/>
              </a:rPr>
              <a:t>back </a:t>
            </a:r>
            <a:r>
              <a:rPr sz="2200" spc="-10" dirty="0">
                <a:latin typeface="Calibri"/>
                <a:cs typeface="Calibri"/>
              </a:rPr>
              <a:t>from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model selection approach, </a:t>
            </a:r>
            <a:r>
              <a:rPr sz="2200" dirty="0">
                <a:latin typeface="Calibri"/>
                <a:cs typeface="Calibri"/>
              </a:rPr>
              <a:t>the authors </a:t>
            </a:r>
            <a:r>
              <a:rPr sz="2200" spc="-5" dirty="0">
                <a:latin typeface="Calibri"/>
                <a:cs typeface="Calibri"/>
              </a:rPr>
              <a:t>showed </a:t>
            </a:r>
            <a:r>
              <a:rPr sz="2200" spc="-10" dirty="0">
                <a:latin typeface="Calibri"/>
                <a:cs typeface="Calibri"/>
              </a:rPr>
              <a:t>that the  </a:t>
            </a:r>
            <a:r>
              <a:rPr sz="2200" dirty="0">
                <a:latin typeface="Calibri"/>
                <a:cs typeface="Calibri"/>
              </a:rPr>
              <a:t>adaptive model </a:t>
            </a:r>
            <a:r>
              <a:rPr sz="2200" spc="-5" dirty="0">
                <a:latin typeface="Calibri"/>
                <a:cs typeface="Calibri"/>
              </a:rPr>
              <a:t>rejects neutrality </a:t>
            </a:r>
            <a:r>
              <a:rPr sz="2200" dirty="0">
                <a:latin typeface="Calibri"/>
                <a:cs typeface="Calibri"/>
              </a:rPr>
              <a:t>in a </a:t>
            </a:r>
            <a:r>
              <a:rPr sz="2200" spc="-5" dirty="0">
                <a:latin typeface="Calibri"/>
                <a:cs typeface="Calibri"/>
              </a:rPr>
              <a:t>likelihood ratio test (here </a:t>
            </a:r>
            <a:r>
              <a:rPr sz="2200" dirty="0">
                <a:latin typeface="Calibri"/>
                <a:cs typeface="Calibri"/>
              </a:rPr>
              <a:t>the models </a:t>
            </a:r>
            <a:r>
              <a:rPr sz="2200" spc="-10" dirty="0">
                <a:latin typeface="Calibri"/>
                <a:cs typeface="Calibri"/>
              </a:rPr>
              <a:t>are </a:t>
            </a:r>
            <a:r>
              <a:rPr sz="2200" i="1" spc="-10" dirty="0">
                <a:latin typeface="Calibri"/>
                <a:cs typeface="Calibri"/>
              </a:rPr>
              <a:t>not  </a:t>
            </a:r>
            <a:r>
              <a:rPr sz="2200" spc="5" dirty="0">
                <a:latin typeface="Calibri"/>
                <a:cs typeface="Calibri"/>
              </a:rPr>
              <a:t>on </a:t>
            </a:r>
            <a:r>
              <a:rPr sz="2200" spc="-5" dirty="0">
                <a:latin typeface="Calibri"/>
                <a:cs typeface="Calibri"/>
              </a:rPr>
              <a:t>equal footing </a:t>
            </a:r>
            <a:r>
              <a:rPr sz="2200" dirty="0">
                <a:latin typeface="Calibri"/>
                <a:cs typeface="Calibri"/>
              </a:rPr>
              <a:t>– one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them,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simpler, </a:t>
            </a:r>
            <a:r>
              <a:rPr sz="2200" dirty="0">
                <a:latin typeface="Calibri"/>
                <a:cs typeface="Calibri"/>
              </a:rPr>
              <a:t>is </a:t>
            </a:r>
            <a:r>
              <a:rPr sz="2200" spc="-5" dirty="0">
                <a:latin typeface="Calibri"/>
                <a:cs typeface="Calibri"/>
              </a:rPr>
              <a:t>set </a:t>
            </a:r>
            <a:r>
              <a:rPr sz="2200" spc="-15" dirty="0">
                <a:latin typeface="Calibri"/>
                <a:cs typeface="Calibri"/>
              </a:rPr>
              <a:t>as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null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hypothesis).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 marL="12700" marR="120014">
              <a:lnSpc>
                <a:spcPct val="101800"/>
              </a:lnSpc>
            </a:pPr>
            <a:r>
              <a:rPr sz="2200" spc="-5" dirty="0">
                <a:latin typeface="Calibri"/>
                <a:cs typeface="Calibri"/>
              </a:rPr>
              <a:t>This </a:t>
            </a:r>
            <a:r>
              <a:rPr sz="2200" dirty="0">
                <a:latin typeface="Calibri"/>
                <a:cs typeface="Calibri"/>
              </a:rPr>
              <a:t>suggests </a:t>
            </a:r>
            <a:r>
              <a:rPr sz="2200" spc="-5" dirty="0">
                <a:latin typeface="Calibri"/>
                <a:cs typeface="Calibri"/>
              </a:rPr>
              <a:t>that </a:t>
            </a:r>
            <a:r>
              <a:rPr sz="2200" dirty="0">
                <a:latin typeface="Calibri"/>
                <a:cs typeface="Calibri"/>
              </a:rPr>
              <a:t>even </a:t>
            </a:r>
            <a:r>
              <a:rPr sz="2200" spc="-10" dirty="0">
                <a:latin typeface="Calibri"/>
                <a:cs typeface="Calibri"/>
              </a:rPr>
              <a:t>under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conventional hypothesis testing framework,  </a:t>
            </a:r>
            <a:r>
              <a:rPr sz="2200" dirty="0">
                <a:latin typeface="Calibri"/>
                <a:cs typeface="Calibri"/>
              </a:rPr>
              <a:t>specifying 2 </a:t>
            </a:r>
            <a:r>
              <a:rPr sz="2200" spc="-5" dirty="0">
                <a:latin typeface="Calibri"/>
                <a:cs typeface="Calibri"/>
              </a:rPr>
              <a:t>specific candidate </a:t>
            </a:r>
            <a:r>
              <a:rPr sz="2200" dirty="0">
                <a:latin typeface="Calibri"/>
                <a:cs typeface="Calibri"/>
              </a:rPr>
              <a:t>models is </a:t>
            </a:r>
            <a:r>
              <a:rPr sz="2200" spc="-5" dirty="0">
                <a:latin typeface="Calibri"/>
                <a:cs typeface="Calibri"/>
              </a:rPr>
              <a:t>already superior </a:t>
            </a:r>
            <a:r>
              <a:rPr sz="2200" spc="-10" dirty="0">
                <a:latin typeface="Calibri"/>
                <a:cs typeface="Calibri"/>
              </a:rPr>
              <a:t>to </a:t>
            </a:r>
            <a:r>
              <a:rPr sz="2200" dirty="0">
                <a:latin typeface="Calibri"/>
                <a:cs typeface="Calibri"/>
              </a:rPr>
              <a:t>an approach in which  the </a:t>
            </a:r>
            <a:r>
              <a:rPr sz="2200" spc="-5" dirty="0">
                <a:latin typeface="Calibri"/>
                <a:cs typeface="Calibri"/>
              </a:rPr>
              <a:t>alternative hypothesis </a:t>
            </a:r>
            <a:r>
              <a:rPr sz="2200" spc="-15" dirty="0">
                <a:latin typeface="Calibri"/>
                <a:cs typeface="Calibri"/>
              </a:rPr>
              <a:t>is </a:t>
            </a:r>
            <a:r>
              <a:rPr sz="2200" spc="-5" dirty="0">
                <a:latin typeface="Calibri"/>
                <a:cs typeface="Calibri"/>
              </a:rPr>
              <a:t>merely “everything but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null</a:t>
            </a:r>
            <a:r>
              <a:rPr sz="2200" spc="11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hypothesis.”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2271" y="1379816"/>
            <a:ext cx="10256632" cy="19919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15278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Conclusions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1416812"/>
            <a:ext cx="9450070" cy="479679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60"/>
              </a:spcBef>
            </a:pPr>
            <a:r>
              <a:rPr lang="en-GB" sz="2200" spc="-5" dirty="0">
                <a:latin typeface="Calibri"/>
                <a:cs typeface="Calibri"/>
              </a:rPr>
              <a:t>Stepwise elimination </a:t>
            </a:r>
            <a:r>
              <a:rPr lang="en-GB" sz="2200" spc="5" dirty="0">
                <a:latin typeface="Calibri"/>
                <a:cs typeface="Calibri"/>
              </a:rPr>
              <a:t>of </a:t>
            </a:r>
            <a:r>
              <a:rPr lang="en-GB" sz="2200" spc="-5" dirty="0">
                <a:latin typeface="Calibri"/>
                <a:cs typeface="Calibri"/>
              </a:rPr>
              <a:t>terms and null hypothesis significance testing </a:t>
            </a:r>
            <a:r>
              <a:rPr lang="en-GB" sz="2200" dirty="0">
                <a:latin typeface="Calibri"/>
                <a:cs typeface="Calibri"/>
              </a:rPr>
              <a:t>is not the  ideal approach for model </a:t>
            </a:r>
            <a:r>
              <a:rPr lang="en-GB" sz="2200" spc="-5" dirty="0">
                <a:latin typeface="Calibri"/>
                <a:cs typeface="Calibri"/>
              </a:rPr>
              <a:t>selection. </a:t>
            </a:r>
            <a:r>
              <a:rPr lang="en-GB" sz="2200" b="1" spc="-5" dirty="0">
                <a:latin typeface="Calibri"/>
                <a:cs typeface="Calibri"/>
              </a:rPr>
              <a:t>Information-theoretic approaches have explicit </a:t>
            </a:r>
            <a:r>
              <a:rPr lang="en-GB" sz="2200" b="1" dirty="0">
                <a:latin typeface="Calibri"/>
                <a:cs typeface="Calibri"/>
              </a:rPr>
              <a:t>criteria </a:t>
            </a:r>
            <a:r>
              <a:rPr lang="en-GB" sz="2200" b="1" spc="-5" dirty="0">
                <a:latin typeface="Calibri"/>
                <a:cs typeface="Calibri"/>
              </a:rPr>
              <a:t>and better</a:t>
            </a:r>
            <a:r>
              <a:rPr lang="en-GB" sz="2200" b="1" dirty="0">
                <a:latin typeface="Calibri"/>
                <a:cs typeface="Calibri"/>
              </a:rPr>
              <a:t> </a:t>
            </a:r>
            <a:r>
              <a:rPr lang="en-GB" sz="2200" b="1" spc="-5" dirty="0">
                <a:latin typeface="Calibri"/>
                <a:cs typeface="Calibri"/>
              </a:rPr>
              <a:t>properties.</a:t>
            </a:r>
            <a:endParaRPr lang="en-GB" sz="2200" b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Using </a:t>
            </a:r>
            <a:r>
              <a:rPr sz="2200" dirty="0">
                <a:latin typeface="Calibri"/>
                <a:cs typeface="Calibri"/>
              </a:rPr>
              <a:t>this </a:t>
            </a:r>
            <a:r>
              <a:rPr sz="2200" spc="-5" dirty="0">
                <a:latin typeface="Calibri"/>
                <a:cs typeface="Calibri"/>
              </a:rPr>
              <a:t>approach involves giving up </a:t>
            </a:r>
            <a:r>
              <a:rPr sz="2200" spc="5" dirty="0">
                <a:latin typeface="Calibri"/>
                <a:cs typeface="Calibri"/>
              </a:rPr>
              <a:t>on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P</a:t>
            </a:r>
            <a:r>
              <a:rPr sz="2200" spc="-5" dirty="0">
                <a:latin typeface="Calibri"/>
                <a:cs typeface="Calibri"/>
              </a:rPr>
              <a:t>-values.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 dirty="0">
              <a:latin typeface="Calibri"/>
              <a:cs typeface="Calibri"/>
            </a:endParaRPr>
          </a:p>
          <a:p>
            <a:pPr marL="12700" marR="213995">
              <a:lnSpc>
                <a:spcPct val="101800"/>
              </a:lnSpc>
              <a:spcBef>
                <a:spcPts val="5"/>
              </a:spcBef>
            </a:pPr>
            <a:r>
              <a:rPr sz="2200" dirty="0">
                <a:latin typeface="Calibri"/>
                <a:cs typeface="Calibri"/>
              </a:rPr>
              <a:t>These </a:t>
            </a:r>
            <a:r>
              <a:rPr sz="2200" spc="-15" dirty="0">
                <a:latin typeface="Calibri"/>
                <a:cs typeface="Calibri"/>
              </a:rPr>
              <a:t>IT </a:t>
            </a:r>
            <a:r>
              <a:rPr sz="2200" spc="-5" dirty="0">
                <a:latin typeface="Calibri"/>
                <a:cs typeface="Calibri"/>
              </a:rPr>
              <a:t>approaches </a:t>
            </a:r>
            <a:r>
              <a:rPr sz="2200" dirty="0">
                <a:latin typeface="Calibri"/>
                <a:cs typeface="Calibri"/>
              </a:rPr>
              <a:t>work best </a:t>
            </a:r>
            <a:r>
              <a:rPr sz="2200" spc="-5" dirty="0">
                <a:latin typeface="Calibri"/>
                <a:cs typeface="Calibri"/>
              </a:rPr>
              <a:t>when thoughtful science </a:t>
            </a:r>
            <a:r>
              <a:rPr sz="2200" dirty="0">
                <a:latin typeface="Calibri"/>
                <a:cs typeface="Calibri"/>
              </a:rPr>
              <a:t>is </a:t>
            </a:r>
            <a:r>
              <a:rPr sz="2200" spc="-5" dirty="0">
                <a:latin typeface="Calibri"/>
                <a:cs typeface="Calibri"/>
              </a:rPr>
              <a:t>used </a:t>
            </a:r>
            <a:r>
              <a:rPr sz="2200" spc="-1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specify the  candidate </a:t>
            </a:r>
            <a:r>
              <a:rPr sz="2200" dirty="0">
                <a:latin typeface="Calibri"/>
                <a:cs typeface="Calibri"/>
              </a:rPr>
              <a:t>models </a:t>
            </a:r>
            <a:r>
              <a:rPr sz="2200" spc="-5" dirty="0">
                <a:latin typeface="Calibri"/>
                <a:cs typeface="Calibri"/>
              </a:rPr>
              <a:t>under </a:t>
            </a:r>
            <a:r>
              <a:rPr sz="2200" dirty="0">
                <a:latin typeface="Calibri"/>
                <a:cs typeface="Calibri"/>
              </a:rPr>
              <a:t>consideration </a:t>
            </a:r>
            <a:r>
              <a:rPr sz="2200" spc="-10" dirty="0">
                <a:latin typeface="Calibri"/>
                <a:cs typeface="Calibri"/>
              </a:rPr>
              <a:t>before </a:t>
            </a:r>
            <a:r>
              <a:rPr sz="2200" spc="-5" dirty="0">
                <a:latin typeface="Calibri"/>
                <a:cs typeface="Calibri"/>
              </a:rPr>
              <a:t>testing (minimizing data</a:t>
            </a:r>
            <a:r>
              <a:rPr sz="2200" spc="7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dredging).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 dirty="0">
              <a:latin typeface="Calibri"/>
              <a:cs typeface="Calibri"/>
            </a:endParaRPr>
          </a:p>
          <a:p>
            <a:pPr marL="12700" marR="118745">
              <a:lnSpc>
                <a:spcPct val="101800"/>
              </a:lnSpc>
            </a:pPr>
            <a:r>
              <a:rPr sz="2200" spc="-5" dirty="0">
                <a:latin typeface="Calibri"/>
                <a:cs typeface="Calibri"/>
              </a:rPr>
              <a:t>Working </a:t>
            </a:r>
            <a:r>
              <a:rPr sz="2200" dirty="0">
                <a:latin typeface="Calibri"/>
                <a:cs typeface="Calibri"/>
              </a:rPr>
              <a:t>with a </a:t>
            </a:r>
            <a:r>
              <a:rPr sz="2200" spc="-5" dirty="0">
                <a:latin typeface="Calibri"/>
                <a:cs typeface="Calibri"/>
              </a:rPr>
              <a:t>set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models that </a:t>
            </a:r>
            <a:r>
              <a:rPr sz="2200" spc="-5" dirty="0">
                <a:latin typeface="Calibri"/>
                <a:cs typeface="Calibri"/>
              </a:rPr>
              <a:t>fit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dirty="0">
                <a:latin typeface="Calibri"/>
                <a:cs typeface="Calibri"/>
              </a:rPr>
              <a:t>data about </a:t>
            </a:r>
            <a:r>
              <a:rPr sz="2200" spc="-5" dirty="0">
                <a:latin typeface="Calibri"/>
                <a:cs typeface="Calibri"/>
              </a:rPr>
              <a:t>equally </a:t>
            </a:r>
            <a:r>
              <a:rPr sz="2200" dirty="0">
                <a:latin typeface="Calibri"/>
                <a:cs typeface="Calibri"/>
              </a:rPr>
              <a:t>well, rather than </a:t>
            </a:r>
            <a:r>
              <a:rPr sz="2200" spc="-5" dirty="0">
                <a:latin typeface="Calibri"/>
                <a:cs typeface="Calibri"/>
              </a:rPr>
              <a:t>with 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one single best </a:t>
            </a:r>
            <a:r>
              <a:rPr sz="2200" dirty="0">
                <a:latin typeface="Calibri"/>
                <a:cs typeface="Calibri"/>
              </a:rPr>
              <a:t>model, recognizes </a:t>
            </a:r>
            <a:r>
              <a:rPr sz="2200" spc="-5" dirty="0">
                <a:latin typeface="Calibri"/>
                <a:cs typeface="Calibri"/>
              </a:rPr>
              <a:t>that </a:t>
            </a:r>
            <a:r>
              <a:rPr sz="2200" dirty="0">
                <a:latin typeface="Calibri"/>
                <a:cs typeface="Calibri"/>
              </a:rPr>
              <a:t>there is </a:t>
            </a:r>
            <a:r>
              <a:rPr sz="2200" spc="-5" dirty="0">
                <a:latin typeface="Calibri"/>
                <a:cs typeface="Calibri"/>
              </a:rPr>
              <a:t>model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uncertainty.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00" dirty="0">
              <a:latin typeface="Calibri"/>
              <a:cs typeface="Calibri"/>
            </a:endParaRPr>
          </a:p>
          <a:p>
            <a:pPr marL="12700" marR="264795">
              <a:lnSpc>
                <a:spcPct val="101800"/>
              </a:lnSpc>
            </a:pPr>
            <a:r>
              <a:rPr sz="2200" b="1" spc="-5" dirty="0">
                <a:latin typeface="Calibri"/>
                <a:cs typeface="Calibri"/>
              </a:rPr>
              <a:t>If </a:t>
            </a:r>
            <a:r>
              <a:rPr sz="2200" b="1" spc="5" dirty="0">
                <a:latin typeface="Calibri"/>
                <a:cs typeface="Calibri"/>
              </a:rPr>
              <a:t>you </a:t>
            </a:r>
            <a:r>
              <a:rPr sz="2200" b="1" dirty="0">
                <a:latin typeface="Calibri"/>
                <a:cs typeface="Calibri"/>
              </a:rPr>
              <a:t>want more </a:t>
            </a:r>
            <a:r>
              <a:rPr sz="2200" b="1" spc="-5" dirty="0">
                <a:latin typeface="Calibri"/>
                <a:cs typeface="Calibri"/>
              </a:rPr>
              <a:t>certainty </a:t>
            </a:r>
            <a:r>
              <a:rPr sz="2200" b="1" dirty="0">
                <a:latin typeface="Calibri"/>
                <a:cs typeface="Calibri"/>
              </a:rPr>
              <a:t>about which </a:t>
            </a:r>
            <a:r>
              <a:rPr sz="2200" b="1" spc="-5" dirty="0">
                <a:latin typeface="Calibri"/>
                <a:cs typeface="Calibri"/>
              </a:rPr>
              <a:t>variables </a:t>
            </a: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cause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variation </a:t>
            </a:r>
            <a:r>
              <a:rPr sz="2200" b="1" dirty="0">
                <a:latin typeface="Calibri"/>
                <a:cs typeface="Calibri"/>
              </a:rPr>
              <a:t>in the </a:t>
            </a:r>
            <a:r>
              <a:rPr sz="2200" b="1" spc="-5" dirty="0">
                <a:latin typeface="Calibri"/>
                <a:cs typeface="Calibri"/>
              </a:rPr>
              <a:t>response  </a:t>
            </a:r>
            <a:r>
              <a:rPr sz="2200" b="1" dirty="0">
                <a:latin typeface="Calibri"/>
                <a:cs typeface="Calibri"/>
              </a:rPr>
              <a:t>variable, then </a:t>
            </a:r>
            <a:r>
              <a:rPr sz="2200" b="1" spc="5" dirty="0">
                <a:latin typeface="Calibri"/>
                <a:cs typeface="Calibri"/>
              </a:rPr>
              <a:t>you </a:t>
            </a:r>
            <a:r>
              <a:rPr sz="2200" b="1" dirty="0">
                <a:latin typeface="Calibri"/>
                <a:cs typeface="Calibri"/>
              </a:rPr>
              <a:t>will </a:t>
            </a:r>
            <a:r>
              <a:rPr sz="2200" b="1" spc="-10" dirty="0">
                <a:latin typeface="Calibri"/>
                <a:cs typeface="Calibri"/>
              </a:rPr>
              <a:t>need </a:t>
            </a:r>
            <a:r>
              <a:rPr sz="2200" b="1" dirty="0">
                <a:latin typeface="Calibri"/>
                <a:cs typeface="Calibri"/>
              </a:rPr>
              <a:t>to </a:t>
            </a:r>
            <a:r>
              <a:rPr sz="2200" b="1" spc="-15" dirty="0">
                <a:latin typeface="Calibri"/>
                <a:cs typeface="Calibri"/>
              </a:rPr>
              <a:t>do </a:t>
            </a:r>
            <a:r>
              <a:rPr sz="2200" b="1" dirty="0">
                <a:latin typeface="Calibri"/>
                <a:cs typeface="Calibri"/>
              </a:rPr>
              <a:t>an</a:t>
            </a:r>
            <a:r>
              <a:rPr sz="2200" b="1" spc="-6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experiment.</a:t>
            </a:r>
            <a:endParaRPr sz="2200" b="1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5569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Digression: Exploring </a:t>
            </a:r>
            <a:r>
              <a:rPr spc="-10" dirty="0"/>
              <a:t>your </a:t>
            </a:r>
            <a:r>
              <a:rPr dirty="0"/>
              <a:t>data </a:t>
            </a:r>
            <a:r>
              <a:rPr spc="-5" dirty="0"/>
              <a:t>can </a:t>
            </a:r>
            <a:r>
              <a:rPr dirty="0"/>
              <a:t>be</a:t>
            </a:r>
            <a:r>
              <a:rPr spc="5" dirty="0"/>
              <a:t> </a:t>
            </a:r>
            <a:r>
              <a:rPr dirty="0"/>
              <a:t>good</a:t>
            </a:r>
          </a:p>
        </p:txBody>
      </p:sp>
      <p:sp>
        <p:nvSpPr>
          <p:cNvPr id="3" name="object 3"/>
          <p:cNvSpPr>
            <a:spLocks noChangeAspect="1"/>
          </p:cNvSpPr>
          <p:nvPr/>
        </p:nvSpPr>
        <p:spPr>
          <a:xfrm>
            <a:off x="1066800" y="1752600"/>
            <a:ext cx="8640310" cy="49655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40627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Suggested reading</a:t>
            </a:r>
            <a:endParaRPr spc="-5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1C0EAC-FC08-40D8-9FC5-75B4358FB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467" y="1276139"/>
            <a:ext cx="5621866" cy="152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3058D3-871F-412A-AF2B-CC769FC4A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023" y="2895600"/>
            <a:ext cx="7848600" cy="21127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DCE83B-4CE7-489C-9D88-EEF89AE23920}"/>
              </a:ext>
            </a:extLst>
          </p:cNvPr>
          <p:cNvSpPr txBox="1"/>
          <p:nvPr/>
        </p:nvSpPr>
        <p:spPr>
          <a:xfrm>
            <a:off x="1600200" y="5486400"/>
            <a:ext cx="81534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/>
            <a:r>
              <a:rPr lang="en-GB" dirty="0" err="1">
                <a:effectLst/>
              </a:rPr>
              <a:t>Aho</a:t>
            </a:r>
            <a:r>
              <a:rPr lang="en-GB" dirty="0">
                <a:effectLst/>
              </a:rPr>
              <a:t>, K., </a:t>
            </a:r>
            <a:r>
              <a:rPr lang="en-GB" dirty="0" err="1">
                <a:effectLst/>
              </a:rPr>
              <a:t>Derryberry</a:t>
            </a:r>
            <a:r>
              <a:rPr lang="en-GB" dirty="0">
                <a:effectLst/>
              </a:rPr>
              <a:t>, D., Peterson, T., 2014. Model selection for ecologists: the worldviews of AIC and BIC. Ecology 95, 631–636. </a:t>
            </a:r>
            <a:r>
              <a:rPr lang="en-GB" dirty="0">
                <a:effectLst/>
                <a:hlinkClick r:id="rId4"/>
              </a:rPr>
              <a:t>https://doi.org/10.1890/13-1452.1</a:t>
            </a:r>
            <a:endParaRPr lang="en-GB" dirty="0">
              <a:effectLst/>
            </a:endParaRPr>
          </a:p>
          <a:p>
            <a:pPr marL="457200" indent="-457200"/>
            <a:r>
              <a:rPr lang="en-GB" dirty="0">
                <a:effectLst/>
              </a:rPr>
              <a:t>Cohen, J., 1994. The earth is round (p &lt; .05). 49, 997–1003. </a:t>
            </a:r>
            <a:r>
              <a:rPr lang="en-GB" dirty="0">
                <a:effectLst/>
                <a:hlinkClick r:id="rId5"/>
              </a:rPr>
              <a:t>https://doi.org/doi=10.1037%2F0003-066X.49.12.997</a:t>
            </a:r>
            <a:endParaRPr lang="en-GB" dirty="0"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8783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Example 1: Fit a </a:t>
            </a:r>
            <a:r>
              <a:rPr spc="-5" dirty="0"/>
              <a:t>polynomial regression model </a:t>
            </a:r>
            <a:r>
              <a:rPr dirty="0"/>
              <a:t>– which </a:t>
            </a:r>
            <a:r>
              <a:rPr spc="-5" dirty="0"/>
              <a:t>degree </a:t>
            </a:r>
            <a:r>
              <a:rPr spc="5" dirty="0"/>
              <a:t>is</a:t>
            </a:r>
            <a:r>
              <a:rPr spc="15" dirty="0"/>
              <a:t> </a:t>
            </a:r>
            <a:r>
              <a:rPr spc="-5" dirty="0"/>
              <a:t>best?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3886200"/>
            <a:ext cx="35871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Start </a:t>
            </a:r>
            <a:r>
              <a:rPr sz="2400" spc="-5" dirty="0">
                <a:latin typeface="Calibri"/>
                <a:cs typeface="Calibri"/>
              </a:rPr>
              <a:t>with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linear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regression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BF0EE8-3C97-4D21-B501-BAC61F933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057400"/>
            <a:ext cx="5257800" cy="476167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8783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Example 1: Fit a </a:t>
            </a:r>
            <a:r>
              <a:rPr spc="-5" dirty="0"/>
              <a:t>polynomial regression model </a:t>
            </a:r>
            <a:r>
              <a:rPr dirty="0"/>
              <a:t>– which </a:t>
            </a:r>
            <a:r>
              <a:rPr spc="-5" dirty="0"/>
              <a:t>degree </a:t>
            </a:r>
            <a:r>
              <a:rPr spc="5" dirty="0"/>
              <a:t>is</a:t>
            </a:r>
            <a:r>
              <a:rPr spc="20" dirty="0"/>
              <a:t> </a:t>
            </a:r>
            <a:r>
              <a:rPr spc="-5" dirty="0"/>
              <a:t>best?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3581400"/>
            <a:ext cx="3929381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Why </a:t>
            </a:r>
            <a:r>
              <a:rPr sz="2400" spc="-5" dirty="0">
                <a:latin typeface="Calibri"/>
                <a:cs typeface="Calibri"/>
              </a:rPr>
              <a:t>not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quadratic regression instead </a:t>
            </a:r>
            <a:r>
              <a:rPr sz="2400" spc="-10" dirty="0">
                <a:latin typeface="Calibri"/>
                <a:cs typeface="Calibri"/>
              </a:rPr>
              <a:t>(polynomial </a:t>
            </a:r>
            <a:r>
              <a:rPr sz="2400" spc="-5" dirty="0">
                <a:latin typeface="Calibri"/>
                <a:cs typeface="Calibri"/>
              </a:rPr>
              <a:t>degree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2)</a:t>
            </a:r>
          </a:p>
        </p:txBody>
      </p:sp>
      <p:sp>
        <p:nvSpPr>
          <p:cNvPr id="4" name="object 4"/>
          <p:cNvSpPr/>
          <p:nvPr/>
        </p:nvSpPr>
        <p:spPr>
          <a:xfrm>
            <a:off x="4648200" y="1981200"/>
            <a:ext cx="5128130" cy="50502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8783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Example 1: Fit a </a:t>
            </a:r>
            <a:r>
              <a:rPr spc="-5" dirty="0"/>
              <a:t>polynomial regression model </a:t>
            </a:r>
            <a:r>
              <a:rPr dirty="0"/>
              <a:t>– which </a:t>
            </a:r>
            <a:r>
              <a:rPr spc="-5" dirty="0"/>
              <a:t>degree </a:t>
            </a:r>
            <a:r>
              <a:rPr spc="5" dirty="0"/>
              <a:t>is</a:t>
            </a:r>
            <a:r>
              <a:rPr spc="25" dirty="0"/>
              <a:t> </a:t>
            </a:r>
            <a:r>
              <a:rPr spc="-5" dirty="0"/>
              <a:t>best?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1" y="3462020"/>
            <a:ext cx="42672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How about </a:t>
            </a:r>
            <a:r>
              <a:rPr sz="2400" dirty="0">
                <a:latin typeface="Calibri"/>
                <a:cs typeface="Calibri"/>
              </a:rPr>
              <a:t>a cubic </a:t>
            </a:r>
            <a:r>
              <a:rPr sz="2400" spc="-5" dirty="0">
                <a:latin typeface="Calibri"/>
                <a:cs typeface="Calibri"/>
              </a:rPr>
              <a:t>polynomial regression (degree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3)</a:t>
            </a:r>
          </a:p>
        </p:txBody>
      </p:sp>
      <p:sp>
        <p:nvSpPr>
          <p:cNvPr id="4" name="object 4"/>
          <p:cNvSpPr/>
          <p:nvPr/>
        </p:nvSpPr>
        <p:spPr>
          <a:xfrm>
            <a:off x="5144599" y="1905000"/>
            <a:ext cx="5113742" cy="5036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8783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Example 1: Fit a </a:t>
            </a:r>
            <a:r>
              <a:rPr spc="-5" dirty="0"/>
              <a:t>polynomial regression model </a:t>
            </a:r>
            <a:r>
              <a:rPr dirty="0"/>
              <a:t>– which </a:t>
            </a:r>
            <a:r>
              <a:rPr spc="-5" dirty="0"/>
              <a:t>degree </a:t>
            </a:r>
            <a:r>
              <a:rPr spc="5" dirty="0"/>
              <a:t>is</a:t>
            </a:r>
            <a:r>
              <a:rPr spc="20" dirty="0"/>
              <a:t> </a:t>
            </a:r>
            <a:r>
              <a:rPr spc="-5" dirty="0"/>
              <a:t>best?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3951760"/>
            <a:ext cx="42037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Better still, a </a:t>
            </a:r>
            <a:r>
              <a:rPr sz="2400" spc="-5" dirty="0">
                <a:latin typeface="Calibri"/>
                <a:cs typeface="Calibri"/>
              </a:rPr>
              <a:t>polynomial </a:t>
            </a:r>
            <a:r>
              <a:rPr sz="2400" dirty="0">
                <a:latin typeface="Calibri"/>
                <a:cs typeface="Calibri"/>
              </a:rPr>
              <a:t>degree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5</a:t>
            </a:r>
          </a:p>
        </p:txBody>
      </p:sp>
      <p:sp>
        <p:nvSpPr>
          <p:cNvPr id="4" name="object 4"/>
          <p:cNvSpPr/>
          <p:nvPr/>
        </p:nvSpPr>
        <p:spPr>
          <a:xfrm>
            <a:off x="5257800" y="1905000"/>
            <a:ext cx="5022805" cy="49468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703579"/>
            <a:ext cx="8783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Example 1: Fit a </a:t>
            </a:r>
            <a:r>
              <a:rPr spc="-5" dirty="0"/>
              <a:t>polynomial regression model </a:t>
            </a:r>
            <a:r>
              <a:rPr dirty="0"/>
              <a:t>– which </a:t>
            </a:r>
            <a:r>
              <a:rPr spc="-5" dirty="0"/>
              <a:t>degree </a:t>
            </a:r>
            <a:r>
              <a:rPr spc="5" dirty="0"/>
              <a:t>is</a:t>
            </a:r>
            <a:r>
              <a:rPr dirty="0"/>
              <a:t> best?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6800" y="3810000"/>
            <a:ext cx="3039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polynomial, degree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10</a:t>
            </a:r>
          </a:p>
        </p:txBody>
      </p:sp>
      <p:sp>
        <p:nvSpPr>
          <p:cNvPr id="4" name="object 4"/>
          <p:cNvSpPr/>
          <p:nvPr/>
        </p:nvSpPr>
        <p:spPr>
          <a:xfrm>
            <a:off x="5136578" y="1905000"/>
            <a:ext cx="5064820" cy="49877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</TotalTime>
  <Words>3205</Words>
  <Application>Microsoft Office PowerPoint</Application>
  <PresentationFormat>Custom</PresentationFormat>
  <Paragraphs>338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Cambria Math</vt:lpstr>
      <vt:lpstr>Courier New</vt:lpstr>
      <vt:lpstr>Symbol</vt:lpstr>
      <vt:lpstr>Times New Roman</vt:lpstr>
      <vt:lpstr>Office Theme</vt:lpstr>
      <vt:lpstr>C7041 Experimental Design and Analysis</vt:lpstr>
      <vt:lpstr>2.08: Model selection</vt:lpstr>
      <vt:lpstr>Outline</vt:lpstr>
      <vt:lpstr>Example 1: Fit a polynomial regression model – which degree is best?</vt:lpstr>
      <vt:lpstr>Example 1: Fit a polynomial regression model – which degree is best?</vt:lpstr>
      <vt:lpstr>Example 1: Fit a polynomial regression model – which degree is best?</vt:lpstr>
      <vt:lpstr>Example 1: Fit a polynomial regression model – which degree is best?</vt:lpstr>
      <vt:lpstr>Example 1: Fit a polynomial regression model – which degree is best?</vt:lpstr>
      <vt:lpstr>Example 1: Fit a polynomial regression model – which degree is best?</vt:lpstr>
      <vt:lpstr>The problem of model selection</vt:lpstr>
      <vt:lpstr>The problem of model selection</vt:lpstr>
      <vt:lpstr>The problem of model selection</vt:lpstr>
      <vt:lpstr>The problem of model selection</vt:lpstr>
      <vt:lpstr>Does stepwise elimination of terms actually yield the “best” model?</vt:lpstr>
      <vt:lpstr>Alternative: choose among models using an explicit criterion</vt:lpstr>
      <vt:lpstr>PowerPoint Presentation</vt:lpstr>
      <vt:lpstr>What determines prediction errors?</vt:lpstr>
      <vt:lpstr>What determines prediction errors?</vt:lpstr>
      <vt:lpstr>The problem of model selection</vt:lpstr>
      <vt:lpstr>PowerPoint Presentation</vt:lpstr>
      <vt:lpstr>Goals of model selection</vt:lpstr>
      <vt:lpstr>Goals of model selection</vt:lpstr>
      <vt:lpstr>AIC (Akaike’s Information Criterion)</vt:lpstr>
      <vt:lpstr>AIC (Akaike’s Information Criterion)</vt:lpstr>
      <vt:lpstr>Example 2: Ant species richness</vt:lpstr>
      <vt:lpstr>Example 2: Ant species richness</vt:lpstr>
      <vt:lpstr>Example 2: Ant species richness</vt:lpstr>
      <vt:lpstr>Example 2: Ant species richness</vt:lpstr>
      <vt:lpstr>Example 2: Ant species richness</vt:lpstr>
      <vt:lpstr>Example 2: Ant species richness</vt:lpstr>
      <vt:lpstr>PowerPoint Presentation</vt:lpstr>
      <vt:lpstr>Example 2: Conclusions</vt:lpstr>
      <vt:lpstr>AIC (Akaike’s Information Criterion)</vt:lpstr>
      <vt:lpstr>How AIC differs from classical statistical approaches</vt:lpstr>
      <vt:lpstr>How AIC differs from classical statistical approaches</vt:lpstr>
      <vt:lpstr>How AIC differs from classical statistical approaches</vt:lpstr>
      <vt:lpstr>How AIC differs from classical statistical approaches  Going further: Multimodel Inference</vt:lpstr>
      <vt:lpstr>Avoid data-dredging by formulating a set of candidate models</vt:lpstr>
      <vt:lpstr>Example 3: Adaptive evolution in the fossil record</vt:lpstr>
      <vt:lpstr>Example 3: Adaptive evolution in the fossil record</vt:lpstr>
      <vt:lpstr>Example 3: Adaptive evolution in the fossil record</vt:lpstr>
      <vt:lpstr>Example 3: Adaptive evolution in the fossil record</vt:lpstr>
      <vt:lpstr>Example 3: Adaptive evolution in the fossil record</vt:lpstr>
      <vt:lpstr>Conclusions</vt:lpstr>
      <vt:lpstr>Digression: Exploring your data can be good</vt:lpstr>
      <vt:lpstr>Suggested reading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Outline for today</dc:title>
  <cp:lastModifiedBy>Ed Harris</cp:lastModifiedBy>
  <cp:revision>11</cp:revision>
  <dcterms:created xsi:type="dcterms:W3CDTF">2020-09-20T21:11:58Z</dcterms:created>
  <dcterms:modified xsi:type="dcterms:W3CDTF">2020-11-08T20:34:39Z</dcterms:modified>
</cp:coreProperties>
</file>