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3" r:id="rId2"/>
    <p:sldId id="292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</p:sldIdLst>
  <p:sldSz cx="10972800" cy="7315200"/>
  <p:notesSz cx="109728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068" y="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22960" y="2267712"/>
            <a:ext cx="9326880" cy="1536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45920" y="4096512"/>
            <a:ext cx="768096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48640" y="1682496"/>
            <a:ext cx="4773168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650992" y="1682496"/>
            <a:ext cx="4773168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8819" y="703579"/>
            <a:ext cx="897826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6760" y="1216862"/>
            <a:ext cx="9479279" cy="465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730752" y="6803136"/>
            <a:ext cx="3511296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48640" y="6803136"/>
            <a:ext cx="2523744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900416" y="6803136"/>
            <a:ext cx="2523744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fs.nrcan.gc.ca/subsite/glfc-sugarbush/alsophila-pometaria-images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hyperlink" Target="https://doi.org/10.1890/0012-9658(2007)88%5b56:SACIED%5d2.0.CO;2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16/j.tree.2008.10.008" TargetMode="External"/><Relationship Id="rId5" Type="http://schemas.openxmlformats.org/officeDocument/2006/relationships/hyperlink" Target="https://doi.org/10.1016/j.tree.2019.12.004" TargetMode="Externa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0E64F-2A09-4756-B2DD-41D088248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0" y="633046"/>
            <a:ext cx="8346538" cy="1534266"/>
          </a:xfrm>
        </p:spPr>
        <p:txBody>
          <a:bodyPr/>
          <a:lstStyle/>
          <a:p>
            <a:pPr algn="ctr"/>
            <a:r>
              <a:rPr lang="en-GB" sz="4985" dirty="0"/>
              <a:t>C7041 Experimental Design and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119903-BB99-4D04-AE74-9CB383949716}"/>
              </a:ext>
            </a:extLst>
          </p:cNvPr>
          <p:cNvSpPr txBox="1"/>
          <p:nvPr/>
        </p:nvSpPr>
        <p:spPr>
          <a:xfrm>
            <a:off x="5058779" y="2352299"/>
            <a:ext cx="1220847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15" dirty="0"/>
              <a:t>Ed Harris</a:t>
            </a:r>
          </a:p>
        </p:txBody>
      </p:sp>
      <p:pic>
        <p:nvPicPr>
          <p:cNvPr id="1026" name="Picture 2" descr="Biodiversity can benefit your farm - Farm and Dairy">
            <a:extLst>
              <a:ext uri="{FF2B5EF4-FFF2-40B4-BE49-F238E27FC236}">
                <a16:creationId xmlns:a16="http://schemas.microsoft.com/office/drawing/2014/main" id="{9A8DB3F7-9257-4104-BE9A-B79D2EF49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030" y="4859079"/>
            <a:ext cx="3235568" cy="216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Insect Apocalypse Is Here - The New York Times">
            <a:extLst>
              <a:ext uri="{FF2B5EF4-FFF2-40B4-BE49-F238E27FC236}">
                <a16:creationId xmlns:a16="http://schemas.microsoft.com/office/drawing/2014/main" id="{A18371C3-9DC8-4ED0-973B-1ACD6F9EF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834" y="3657601"/>
            <a:ext cx="2762490" cy="336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arming Systems Trial - Rodale Institute">
            <a:extLst>
              <a:ext uri="{FF2B5EF4-FFF2-40B4-BE49-F238E27FC236}">
                <a16:creationId xmlns:a16="http://schemas.microsoft.com/office/drawing/2014/main" id="{BA9DE0EF-7893-47F8-A4AE-948BDF6BB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831" y="2734490"/>
            <a:ext cx="4045967" cy="209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DNA of rare goat breeds in France reveals secrets of paternity">
            <a:extLst>
              <a:ext uri="{FF2B5EF4-FFF2-40B4-BE49-F238E27FC236}">
                <a16:creationId xmlns:a16="http://schemas.microsoft.com/office/drawing/2014/main" id="{750CC69D-DB06-486D-B6E2-903B479AF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94" y="2420081"/>
            <a:ext cx="3239674" cy="215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inter wheat - New variety types with huge potential">
            <a:extLst>
              <a:ext uri="{FF2B5EF4-FFF2-40B4-BE49-F238E27FC236}">
                <a16:creationId xmlns:a16="http://schemas.microsoft.com/office/drawing/2014/main" id="{5E5D5D30-DE77-4F31-B11F-4EAED03A87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2"/>
          <a:stretch/>
        </p:blipFill>
        <p:spPr bwMode="auto">
          <a:xfrm>
            <a:off x="1125415" y="4645623"/>
            <a:ext cx="2044898" cy="239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318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ChangeAspect="1"/>
          </p:cNvSpPr>
          <p:nvPr/>
        </p:nvSpPr>
        <p:spPr>
          <a:xfrm>
            <a:off x="718819" y="2302677"/>
            <a:ext cx="3243581" cy="22296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8819" y="377586"/>
            <a:ext cx="9408159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dirty="0">
                <a:solidFill>
                  <a:schemeClr val="accent1">
                    <a:lumMod val="75000"/>
                  </a:schemeClr>
                </a:solidFill>
              </a:rPr>
              <a:t>Factorial </a:t>
            </a: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experiment </a:t>
            </a:r>
            <a:r>
              <a:rPr sz="4400" b="0" spc="-15" dirty="0">
                <a:solidFill>
                  <a:schemeClr val="accent1">
                    <a:lumMod val="75000"/>
                  </a:schemeClr>
                </a:solidFill>
              </a:rPr>
              <a:t>when </a:t>
            </a:r>
            <a:r>
              <a:rPr sz="4400" b="0" dirty="0">
                <a:solidFill>
                  <a:schemeClr val="accent1">
                    <a:lumMod val="75000"/>
                  </a:schemeClr>
                </a:solidFill>
              </a:rPr>
              <a:t>one </a:t>
            </a:r>
            <a:r>
              <a:rPr sz="4400" b="0" spc="-10" dirty="0">
                <a:solidFill>
                  <a:schemeClr val="accent1">
                    <a:lumMod val="75000"/>
                  </a:schemeClr>
                </a:solidFill>
              </a:rPr>
              <a:t>of </a:t>
            </a: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the factors </a:t>
            </a:r>
            <a:r>
              <a:rPr sz="4400" b="0" spc="5" dirty="0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sz="4400" b="0" spc="4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random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14800" y="3048000"/>
            <a:ext cx="321945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dirty="0">
                <a:latin typeface="Calibri"/>
                <a:cs typeface="Calibri"/>
              </a:rPr>
              <a:t>Futuyma </a:t>
            </a:r>
            <a:r>
              <a:rPr sz="2200" spc="-5" dirty="0">
                <a:latin typeface="Calibri"/>
                <a:cs typeface="Calibri"/>
              </a:rPr>
              <a:t>and Philippi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(1987)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19600" y="3544823"/>
            <a:ext cx="5386070" cy="7258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latin typeface="Calibri"/>
                <a:cs typeface="Calibri"/>
              </a:rPr>
              <a:t>Fall </a:t>
            </a:r>
            <a:r>
              <a:rPr sz="2000" spc="-5" dirty="0">
                <a:latin typeface="Calibri"/>
                <a:cs typeface="Calibri"/>
              </a:rPr>
              <a:t>cankerworm, </a:t>
            </a:r>
            <a:r>
              <a:rPr sz="2000" i="1" spc="-5" dirty="0">
                <a:latin typeface="Calibri"/>
                <a:cs typeface="Calibri"/>
              </a:rPr>
              <a:t>Alsophila</a:t>
            </a:r>
            <a:r>
              <a:rPr sz="2000" i="1" spc="3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pometaria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1400" i="1" spc="-5" dirty="0">
                <a:latin typeface="Calibri"/>
                <a:cs typeface="Calibri"/>
                <a:hlinkClick r:id="rId3"/>
              </a:rPr>
              <a:t>http://cfs.nrcan.gc.ca/subsite/glfc-sugarbush/alsophila-pometaria-images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8819" y="4718479"/>
            <a:ext cx="9408160" cy="229743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374015" algn="just">
              <a:lnSpc>
                <a:spcPct val="101800"/>
              </a:lnSpc>
              <a:spcBef>
                <a:spcPts val="60"/>
              </a:spcBef>
            </a:pPr>
            <a:r>
              <a:rPr sz="2200" spc="-5" dirty="0">
                <a:latin typeface="Calibri"/>
                <a:cs typeface="Calibri"/>
              </a:rPr>
              <a:t>Caterpillars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fall cankerworm feed </a:t>
            </a:r>
            <a:r>
              <a:rPr sz="2200" spc="5" dirty="0">
                <a:latin typeface="Calibri"/>
                <a:cs typeface="Calibri"/>
              </a:rPr>
              <a:t>on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leaves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hardwood trees. Adult  female </a:t>
            </a:r>
            <a:r>
              <a:rPr sz="2200" dirty="0">
                <a:latin typeface="Calibri"/>
                <a:cs typeface="Calibri"/>
              </a:rPr>
              <a:t>moths </a:t>
            </a:r>
            <a:r>
              <a:rPr sz="2200" spc="-10" dirty="0">
                <a:latin typeface="Calibri"/>
                <a:cs typeface="Calibri"/>
              </a:rPr>
              <a:t>are </a:t>
            </a:r>
            <a:r>
              <a:rPr sz="2200" spc="-5" dirty="0">
                <a:latin typeface="Calibri"/>
                <a:cs typeface="Calibri"/>
              </a:rPr>
              <a:t>wingless. </a:t>
            </a:r>
            <a:r>
              <a:rPr sz="2200" dirty="0">
                <a:latin typeface="Calibri"/>
                <a:cs typeface="Calibri"/>
              </a:rPr>
              <a:t>Many </a:t>
            </a:r>
            <a:r>
              <a:rPr sz="2200" spc="-5" dirty="0">
                <a:latin typeface="Calibri"/>
                <a:cs typeface="Calibri"/>
              </a:rPr>
              <a:t>reproduce clonally, producing </a:t>
            </a:r>
            <a:r>
              <a:rPr sz="2200" dirty="0">
                <a:latin typeface="Calibri"/>
                <a:cs typeface="Calibri"/>
              </a:rPr>
              <a:t>only </a:t>
            </a:r>
            <a:r>
              <a:rPr sz="2200" spc="-5" dirty="0">
                <a:latin typeface="Calibri"/>
                <a:cs typeface="Calibri"/>
              </a:rPr>
              <a:t>daughters  genetically identical </a:t>
            </a:r>
            <a:r>
              <a:rPr sz="2200" spc="-10" dirty="0">
                <a:latin typeface="Calibri"/>
                <a:cs typeface="Calibri"/>
              </a:rPr>
              <a:t>to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themselves.</a:t>
            </a:r>
            <a:endParaRPr sz="2200" dirty="0">
              <a:latin typeface="Calibri"/>
              <a:cs typeface="Calibri"/>
            </a:endParaRPr>
          </a:p>
          <a:p>
            <a:pPr marL="12700" marR="5080">
              <a:lnSpc>
                <a:spcPct val="117300"/>
              </a:lnSpc>
              <a:spcBef>
                <a:spcPts val="575"/>
              </a:spcBef>
            </a:pPr>
            <a:r>
              <a:rPr sz="2200" dirty="0">
                <a:latin typeface="Calibri"/>
                <a:cs typeface="Calibri"/>
              </a:rPr>
              <a:t>Research </a:t>
            </a:r>
            <a:r>
              <a:rPr sz="2200" spc="-5" dirty="0">
                <a:latin typeface="Calibri"/>
                <a:cs typeface="Calibri"/>
              </a:rPr>
              <a:t>question: </a:t>
            </a:r>
            <a:r>
              <a:rPr sz="2200" dirty="0">
                <a:latin typeface="Calibri"/>
                <a:cs typeface="Calibri"/>
              </a:rPr>
              <a:t>What </a:t>
            </a:r>
            <a:r>
              <a:rPr sz="2200" spc="-15" dirty="0">
                <a:latin typeface="Calibri"/>
                <a:cs typeface="Calibri"/>
              </a:rPr>
              <a:t>is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effect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tree species on growth; and how </a:t>
            </a:r>
            <a:r>
              <a:rPr sz="2200" dirty="0">
                <a:latin typeface="Calibri"/>
                <a:cs typeface="Calibri"/>
              </a:rPr>
              <a:t>much </a:t>
            </a:r>
            <a:r>
              <a:rPr sz="2200" spc="-35" dirty="0">
                <a:latin typeface="Calibri"/>
                <a:cs typeface="Calibri"/>
              </a:rPr>
              <a:t>do  </a:t>
            </a:r>
            <a:r>
              <a:rPr sz="2200" dirty="0">
                <a:latin typeface="Calibri"/>
                <a:cs typeface="Calibri"/>
              </a:rPr>
              <a:t>clones </a:t>
            </a:r>
            <a:r>
              <a:rPr sz="2200" spc="-5" dirty="0">
                <a:latin typeface="Calibri"/>
                <a:cs typeface="Calibri"/>
              </a:rPr>
              <a:t>vary </a:t>
            </a:r>
            <a:r>
              <a:rPr sz="2200" dirty="0">
                <a:latin typeface="Calibri"/>
                <a:cs typeface="Calibri"/>
              </a:rPr>
              <a:t>in </a:t>
            </a:r>
            <a:r>
              <a:rPr sz="2200" spc="-5" dirty="0">
                <a:latin typeface="Calibri"/>
                <a:cs typeface="Calibri"/>
              </a:rPr>
              <a:t>growth? This </a:t>
            </a:r>
            <a:r>
              <a:rPr sz="2200" dirty="0">
                <a:latin typeface="Calibri"/>
                <a:cs typeface="Calibri"/>
              </a:rPr>
              <a:t>is a </a:t>
            </a:r>
            <a:r>
              <a:rPr sz="2200" spc="-5" dirty="0">
                <a:latin typeface="Calibri"/>
                <a:cs typeface="Calibri"/>
              </a:rPr>
              <a:t>not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question about </a:t>
            </a:r>
            <a:r>
              <a:rPr lang="en-US" sz="2200" b="1" spc="-5" dirty="0">
                <a:latin typeface="Calibri"/>
                <a:cs typeface="Calibri"/>
              </a:rPr>
              <a:t>individual</a:t>
            </a:r>
            <a:r>
              <a:rPr sz="2200" b="1" spc="-5" dirty="0">
                <a:latin typeface="Calibri"/>
                <a:cs typeface="Calibri"/>
              </a:rPr>
              <a:t> clones </a:t>
            </a:r>
            <a:r>
              <a:rPr sz="2200" spc="-5" dirty="0">
                <a:latin typeface="Calibri"/>
                <a:cs typeface="Calibri"/>
              </a:rPr>
              <a:t>but about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b="1" dirty="0">
                <a:latin typeface="Calibri"/>
                <a:cs typeface="Calibri"/>
              </a:rPr>
              <a:t>population </a:t>
            </a:r>
            <a:r>
              <a:rPr sz="2200" b="1" spc="5" dirty="0">
                <a:latin typeface="Calibri"/>
                <a:cs typeface="Calibri"/>
              </a:rPr>
              <a:t>of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clones</a:t>
            </a:r>
            <a:r>
              <a:rPr sz="2200" spc="-5" dirty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ChangeAspect="1"/>
          </p:cNvSpPr>
          <p:nvPr/>
        </p:nvSpPr>
        <p:spPr>
          <a:xfrm>
            <a:off x="381000" y="3483096"/>
            <a:ext cx="5562600" cy="3543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9608" y="1914983"/>
            <a:ext cx="9466580" cy="1205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sz="2200" dirty="0">
                <a:latin typeface="Calibri"/>
                <a:cs typeface="Calibri"/>
              </a:rPr>
              <a:t>Design: </a:t>
            </a:r>
            <a:r>
              <a:rPr sz="2200" spc="-5" dirty="0">
                <a:latin typeface="Calibri"/>
                <a:cs typeface="Calibri"/>
              </a:rPr>
              <a:t>Sample </a:t>
            </a:r>
            <a:r>
              <a:rPr sz="2200" dirty="0">
                <a:latin typeface="Calibri"/>
                <a:cs typeface="Calibri"/>
              </a:rPr>
              <a:t>9 </a:t>
            </a:r>
            <a:r>
              <a:rPr sz="2200" spc="-5" dirty="0">
                <a:latin typeface="Calibri"/>
                <a:cs typeface="Calibri"/>
              </a:rPr>
              <a:t>female </a:t>
            </a:r>
            <a:r>
              <a:rPr sz="2200" dirty="0">
                <a:latin typeface="Calibri"/>
                <a:cs typeface="Calibri"/>
              </a:rPr>
              <a:t>moths </a:t>
            </a:r>
            <a:r>
              <a:rPr sz="2200" spc="-10" dirty="0">
                <a:latin typeface="Calibri"/>
                <a:cs typeface="Calibri"/>
              </a:rPr>
              <a:t>from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population </a:t>
            </a:r>
            <a:r>
              <a:rPr sz="2200" dirty="0">
                <a:latin typeface="Calibri"/>
                <a:cs typeface="Calibri"/>
              </a:rPr>
              <a:t>in NY. Raise </a:t>
            </a:r>
            <a:r>
              <a:rPr sz="2200" spc="-10" dirty="0">
                <a:latin typeface="Calibri"/>
                <a:cs typeface="Calibri"/>
              </a:rPr>
              <a:t>larvae </a:t>
            </a:r>
            <a:r>
              <a:rPr sz="2200" spc="-5" dirty="0">
                <a:latin typeface="Calibri"/>
                <a:cs typeface="Calibri"/>
              </a:rPr>
              <a:t>from </a:t>
            </a:r>
            <a:r>
              <a:rPr sz="2200" dirty="0">
                <a:latin typeface="Calibri"/>
                <a:cs typeface="Calibri"/>
              </a:rPr>
              <a:t>9 </a:t>
            </a:r>
            <a:r>
              <a:rPr sz="2200" spc="-5" dirty="0">
                <a:latin typeface="Calibri"/>
                <a:cs typeface="Calibri"/>
              </a:rPr>
              <a:t>clones  </a:t>
            </a:r>
            <a:r>
              <a:rPr sz="2200" spc="5" dirty="0">
                <a:latin typeface="Calibri"/>
                <a:cs typeface="Calibri"/>
              </a:rPr>
              <a:t>on </a:t>
            </a:r>
            <a:r>
              <a:rPr sz="2200" spc="-5" dirty="0">
                <a:latin typeface="Calibri"/>
                <a:cs typeface="Calibri"/>
              </a:rPr>
              <a:t>leaves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4 </a:t>
            </a:r>
            <a:r>
              <a:rPr sz="2200" spc="-5" dirty="0">
                <a:latin typeface="Calibri"/>
                <a:cs typeface="Calibri"/>
              </a:rPr>
              <a:t>tree species. Measure growth </a:t>
            </a:r>
            <a:r>
              <a:rPr sz="2200" dirty="0">
                <a:latin typeface="Calibri"/>
                <a:cs typeface="Calibri"/>
              </a:rPr>
              <a:t>after </a:t>
            </a:r>
            <a:r>
              <a:rPr sz="2200" spc="-10" dirty="0">
                <a:latin typeface="Calibri"/>
                <a:cs typeface="Calibri"/>
              </a:rPr>
              <a:t>15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days.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2200" dirty="0">
                <a:latin typeface="Calibri"/>
                <a:cs typeface="Calibri"/>
              </a:rPr>
              <a:t>Two </a:t>
            </a:r>
            <a:r>
              <a:rPr sz="2200" spc="-5" dirty="0">
                <a:latin typeface="Calibri"/>
                <a:cs typeface="Calibri"/>
              </a:rPr>
              <a:t>factors: </a:t>
            </a:r>
            <a:r>
              <a:rPr sz="2200" b="1" spc="5" dirty="0">
                <a:latin typeface="Calibri"/>
                <a:cs typeface="Calibri"/>
              </a:rPr>
              <a:t>Tree </a:t>
            </a:r>
            <a:r>
              <a:rPr sz="2200" b="1" spc="-5" dirty="0">
                <a:latin typeface="Calibri"/>
                <a:cs typeface="Calibri"/>
              </a:rPr>
              <a:t>species </a:t>
            </a:r>
            <a:r>
              <a:rPr sz="2200" spc="-5" dirty="0">
                <a:latin typeface="Calibri"/>
                <a:cs typeface="Calibri"/>
              </a:rPr>
              <a:t>(fixed), </a:t>
            </a:r>
            <a:r>
              <a:rPr sz="2200" b="1" i="1" dirty="0">
                <a:latin typeface="Calibri"/>
                <a:cs typeface="Calibri"/>
              </a:rPr>
              <a:t>Clone</a:t>
            </a:r>
            <a:r>
              <a:rPr sz="2200" b="1" i="1" spc="-7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(random)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12484" y="4495800"/>
            <a:ext cx="4179316" cy="18467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Interaction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plot:</a:t>
            </a:r>
            <a:endParaRPr sz="1800" dirty="0">
              <a:latin typeface="Calibri"/>
              <a:cs typeface="Calibri"/>
            </a:endParaRPr>
          </a:p>
          <a:p>
            <a:pPr marL="12700" marR="5080" algn="just">
              <a:lnSpc>
                <a:spcPct val="117200"/>
              </a:lnSpc>
              <a:spcBef>
                <a:spcPts val="969"/>
              </a:spcBef>
            </a:pPr>
            <a:r>
              <a:rPr sz="1800" spc="-5" dirty="0">
                <a:latin typeface="Calibri"/>
                <a:cs typeface="Calibri"/>
              </a:rPr>
              <a:t>Mean growth </a:t>
            </a:r>
            <a:r>
              <a:rPr sz="1800" spc="5" dirty="0">
                <a:latin typeface="Calibri"/>
                <a:cs typeface="Calibri"/>
              </a:rPr>
              <a:t>of </a:t>
            </a:r>
            <a:r>
              <a:rPr sz="1800" spc="-5" dirty="0">
                <a:latin typeface="Calibri"/>
                <a:cs typeface="Calibri"/>
              </a:rPr>
              <a:t>caterpillars </a:t>
            </a:r>
            <a:r>
              <a:rPr sz="1800" dirty="0">
                <a:latin typeface="Calibri"/>
                <a:cs typeface="Calibri"/>
              </a:rPr>
              <a:t>from 9  </a:t>
            </a:r>
            <a:r>
              <a:rPr sz="1800" spc="-5" dirty="0">
                <a:latin typeface="Calibri"/>
                <a:cs typeface="Calibri"/>
              </a:rPr>
              <a:t>families (clones) raised </a:t>
            </a:r>
            <a:r>
              <a:rPr sz="1800" spc="5" dirty="0">
                <a:latin typeface="Calibri"/>
                <a:cs typeface="Calibri"/>
              </a:rPr>
              <a:t>on </a:t>
            </a:r>
            <a:r>
              <a:rPr sz="1800" dirty="0">
                <a:latin typeface="Calibri"/>
                <a:cs typeface="Calibri"/>
              </a:rPr>
              <a:t>four </a:t>
            </a:r>
            <a:r>
              <a:rPr sz="1800" spc="-5" dirty="0">
                <a:latin typeface="Calibri"/>
                <a:cs typeface="Calibri"/>
              </a:rPr>
              <a:t>tree  species.</a:t>
            </a:r>
            <a:endParaRPr lang="en-US" sz="1800" spc="-5" dirty="0">
              <a:latin typeface="Calibri"/>
              <a:cs typeface="Calibri"/>
            </a:endParaRPr>
          </a:p>
          <a:p>
            <a:pPr marL="12700" marR="5080" algn="just">
              <a:lnSpc>
                <a:spcPct val="117200"/>
              </a:lnSpc>
              <a:spcBef>
                <a:spcPts val="969"/>
              </a:spcBef>
            </a:pPr>
            <a:endParaRPr sz="18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385"/>
              </a:spcBef>
            </a:pPr>
            <a:r>
              <a:rPr sz="1800" i="1" dirty="0">
                <a:latin typeface="Calibri"/>
                <a:cs typeface="Calibri"/>
              </a:rPr>
              <a:t>N </a:t>
            </a:r>
            <a:r>
              <a:rPr sz="1800" dirty="0">
                <a:latin typeface="Calibri"/>
                <a:cs typeface="Calibri"/>
              </a:rPr>
              <a:t>= </a:t>
            </a:r>
            <a:r>
              <a:rPr sz="1800" spc="-5" dirty="0">
                <a:latin typeface="Calibri"/>
                <a:cs typeface="Calibri"/>
              </a:rPr>
              <a:t>326 caterpillars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total.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3952566A-26EF-4079-963A-001DA965A547}"/>
              </a:ext>
            </a:extLst>
          </p:cNvPr>
          <p:cNvSpPr txBox="1">
            <a:spLocks/>
          </p:cNvSpPr>
          <p:nvPr/>
        </p:nvSpPr>
        <p:spPr>
          <a:xfrm>
            <a:off x="718819" y="377586"/>
            <a:ext cx="9408159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GB" sz="4400" b="0" kern="0" dirty="0">
                <a:solidFill>
                  <a:schemeClr val="accent1">
                    <a:lumMod val="75000"/>
                  </a:schemeClr>
                </a:solidFill>
              </a:rPr>
              <a:t>Factorial </a:t>
            </a:r>
            <a:r>
              <a:rPr lang="en-GB" sz="4400" b="0" kern="0" spc="-5" dirty="0">
                <a:solidFill>
                  <a:schemeClr val="accent1">
                    <a:lumMod val="75000"/>
                  </a:schemeClr>
                </a:solidFill>
              </a:rPr>
              <a:t>experiment </a:t>
            </a:r>
            <a:r>
              <a:rPr lang="en-GB" sz="4400" b="0" kern="0" spc="-15" dirty="0">
                <a:solidFill>
                  <a:schemeClr val="accent1">
                    <a:lumMod val="75000"/>
                  </a:schemeClr>
                </a:solidFill>
              </a:rPr>
              <a:t>when </a:t>
            </a:r>
            <a:r>
              <a:rPr lang="en-GB" sz="4400" b="0" kern="0" dirty="0">
                <a:solidFill>
                  <a:schemeClr val="accent1">
                    <a:lumMod val="75000"/>
                  </a:schemeClr>
                </a:solidFill>
              </a:rPr>
              <a:t>one </a:t>
            </a:r>
            <a:r>
              <a:rPr lang="en-GB" sz="4400" b="0" kern="0" spc="-10" dirty="0">
                <a:solidFill>
                  <a:schemeClr val="accent1">
                    <a:lumMod val="75000"/>
                  </a:schemeClr>
                </a:solidFill>
              </a:rPr>
              <a:t>of </a:t>
            </a:r>
            <a:r>
              <a:rPr lang="en-GB" sz="4400" b="0" kern="0" spc="-5" dirty="0">
                <a:solidFill>
                  <a:schemeClr val="accent1">
                    <a:lumMod val="75000"/>
                  </a:schemeClr>
                </a:solidFill>
              </a:rPr>
              <a:t>the factors </a:t>
            </a:r>
            <a:r>
              <a:rPr lang="en-GB" sz="4400" b="0" kern="0" spc="5" dirty="0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en-GB" sz="4400" b="0" kern="0" spc="4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4400" b="0" kern="0" spc="-5" dirty="0">
                <a:solidFill>
                  <a:schemeClr val="accent1">
                    <a:lumMod val="75000"/>
                  </a:schemeClr>
                </a:solidFill>
              </a:rPr>
              <a:t>random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ChangeAspect="1"/>
          </p:cNvSpPr>
          <p:nvPr/>
        </p:nvSpPr>
        <p:spPr>
          <a:xfrm>
            <a:off x="838200" y="4121845"/>
            <a:ext cx="4704920" cy="29970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00279" y="1905000"/>
            <a:ext cx="9885681" cy="19696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 marR="303530">
              <a:lnSpc>
                <a:spcPct val="117000"/>
              </a:lnSpc>
              <a:spcBef>
                <a:spcPts val="105"/>
              </a:spcBef>
            </a:pPr>
            <a:r>
              <a:rPr sz="2200" b="1" spc="-5" dirty="0">
                <a:latin typeface="Calibri"/>
                <a:cs typeface="Calibri"/>
              </a:rPr>
              <a:t>Caterpillars </a:t>
            </a:r>
            <a:r>
              <a:rPr sz="2200" b="1" spc="-10" dirty="0">
                <a:latin typeface="Calibri"/>
                <a:cs typeface="Calibri"/>
              </a:rPr>
              <a:t>from the </a:t>
            </a:r>
            <a:r>
              <a:rPr sz="2200" b="1" spc="-5" dirty="0">
                <a:latin typeface="Calibri"/>
                <a:cs typeface="Calibri"/>
              </a:rPr>
              <a:t>same </a:t>
            </a:r>
            <a:r>
              <a:rPr sz="2200" b="1" dirty="0">
                <a:latin typeface="Calibri"/>
                <a:cs typeface="Calibri"/>
              </a:rPr>
              <a:t>clone are </a:t>
            </a:r>
            <a:r>
              <a:rPr sz="22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not independent</a:t>
            </a:r>
            <a:r>
              <a:rPr sz="2200" spc="-5" dirty="0">
                <a:latin typeface="Calibri"/>
                <a:cs typeface="Calibri"/>
              </a:rPr>
              <a:t>. </a:t>
            </a:r>
            <a:r>
              <a:rPr sz="2200" dirty="0">
                <a:latin typeface="Calibri"/>
                <a:cs typeface="Calibri"/>
              </a:rPr>
              <a:t>There are </a:t>
            </a:r>
            <a:r>
              <a:rPr sz="2200" spc="-5" dirty="0">
                <a:latin typeface="Calibri"/>
                <a:cs typeface="Calibri"/>
              </a:rPr>
              <a:t>326 caterpillars but </a:t>
            </a:r>
            <a:r>
              <a:rPr sz="2200" dirty="0">
                <a:latin typeface="Calibri"/>
                <a:cs typeface="Calibri"/>
              </a:rPr>
              <a:t>only 9 </a:t>
            </a:r>
            <a:r>
              <a:rPr sz="2200" spc="-5" dirty="0">
                <a:latin typeface="Calibri"/>
                <a:cs typeface="Calibri"/>
              </a:rPr>
              <a:t>clones. </a:t>
            </a:r>
            <a:r>
              <a:rPr sz="2200" dirty="0">
                <a:latin typeface="Calibri"/>
                <a:cs typeface="Calibri"/>
              </a:rPr>
              <a:t>In </a:t>
            </a:r>
            <a:r>
              <a:rPr sz="2200" spc="-5" dirty="0">
                <a:latin typeface="Calibri"/>
                <a:cs typeface="Calibri"/>
              </a:rPr>
              <a:t>this </a:t>
            </a:r>
            <a:r>
              <a:rPr sz="2200" spc="-10" dirty="0">
                <a:latin typeface="Calibri"/>
                <a:cs typeface="Calibri"/>
              </a:rPr>
              <a:t>case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residual </a:t>
            </a:r>
            <a:r>
              <a:rPr sz="2200" dirty="0">
                <a:latin typeface="Calibri"/>
                <a:cs typeface="Calibri"/>
              </a:rPr>
              <a:t>mean </a:t>
            </a:r>
            <a:r>
              <a:rPr sz="2200" spc="-10" dirty="0">
                <a:latin typeface="Calibri"/>
                <a:cs typeface="Calibri"/>
              </a:rPr>
              <a:t>square </a:t>
            </a:r>
            <a:r>
              <a:rPr sz="2200" spc="10" dirty="0">
                <a:latin typeface="Calibri"/>
                <a:cs typeface="Calibri"/>
              </a:rPr>
              <a:t>(MS</a:t>
            </a:r>
            <a:r>
              <a:rPr sz="2100" spc="15" baseline="-7936" dirty="0">
                <a:latin typeface="Calibri"/>
                <a:cs typeface="Calibri"/>
              </a:rPr>
              <a:t>residual</a:t>
            </a:r>
            <a:r>
              <a:rPr sz="2200" spc="10" dirty="0">
                <a:latin typeface="Calibri"/>
                <a:cs typeface="Calibri"/>
              </a:rPr>
              <a:t>) </a:t>
            </a:r>
            <a:r>
              <a:rPr sz="2200" spc="-10" dirty="0">
                <a:latin typeface="Calibri"/>
                <a:cs typeface="Calibri"/>
              </a:rPr>
              <a:t>from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linear  </a:t>
            </a:r>
            <a:r>
              <a:rPr sz="2200" dirty="0">
                <a:latin typeface="Calibri"/>
                <a:cs typeface="Calibri"/>
              </a:rPr>
              <a:t>model </a:t>
            </a:r>
            <a:r>
              <a:rPr sz="2200" spc="-5" dirty="0">
                <a:latin typeface="Calibri"/>
                <a:cs typeface="Calibri"/>
              </a:rPr>
              <a:t>fit </a:t>
            </a:r>
            <a:r>
              <a:rPr sz="2200" dirty="0">
                <a:latin typeface="Calibri"/>
                <a:cs typeface="Calibri"/>
              </a:rPr>
              <a:t>is </a:t>
            </a:r>
            <a:r>
              <a:rPr sz="2200" spc="-5" dirty="0">
                <a:latin typeface="Calibri"/>
                <a:cs typeface="Calibri"/>
              </a:rPr>
              <a:t>no </a:t>
            </a:r>
            <a:r>
              <a:rPr sz="2200" dirty="0">
                <a:latin typeface="Calibri"/>
                <a:cs typeface="Calibri"/>
              </a:rPr>
              <a:t>longer the </a:t>
            </a:r>
            <a:r>
              <a:rPr sz="2200" spc="-5" dirty="0">
                <a:latin typeface="Calibri"/>
                <a:cs typeface="Calibri"/>
              </a:rPr>
              <a:t>appropriate quantity </a:t>
            </a:r>
            <a:r>
              <a:rPr sz="2200" spc="5" dirty="0">
                <a:latin typeface="Calibri"/>
                <a:cs typeface="Calibri"/>
              </a:rPr>
              <a:t>to </a:t>
            </a:r>
            <a:r>
              <a:rPr sz="2200" dirty="0">
                <a:latin typeface="Calibri"/>
                <a:cs typeface="Calibri"/>
              </a:rPr>
              <a:t>use as a </a:t>
            </a:r>
            <a:r>
              <a:rPr sz="2200" spc="-5" dirty="0">
                <a:latin typeface="Calibri"/>
                <a:cs typeface="Calibri"/>
              </a:rPr>
              <a:t>reference when </a:t>
            </a:r>
            <a:r>
              <a:rPr sz="2200" dirty="0">
                <a:latin typeface="Calibri"/>
                <a:cs typeface="Calibri"/>
              </a:rPr>
              <a:t>asking  whether </a:t>
            </a:r>
            <a:r>
              <a:rPr sz="2200" spc="-5" dirty="0">
                <a:latin typeface="Calibri"/>
                <a:cs typeface="Calibri"/>
              </a:rPr>
              <a:t>treatment </a:t>
            </a:r>
            <a:r>
              <a:rPr sz="2200" dirty="0">
                <a:latin typeface="Calibri"/>
                <a:cs typeface="Calibri"/>
              </a:rPr>
              <a:t>mean </a:t>
            </a:r>
            <a:r>
              <a:rPr sz="2200" spc="-5" dirty="0">
                <a:latin typeface="Calibri"/>
                <a:cs typeface="Calibri"/>
              </a:rPr>
              <a:t>squares </a:t>
            </a:r>
            <a:r>
              <a:rPr sz="2200" dirty="0">
                <a:latin typeface="Calibri"/>
                <a:cs typeface="Calibri"/>
              </a:rPr>
              <a:t>are </a:t>
            </a:r>
            <a:r>
              <a:rPr sz="2200" spc="-5" dirty="0">
                <a:latin typeface="Calibri"/>
                <a:cs typeface="Calibri"/>
              </a:rPr>
              <a:t>larger </a:t>
            </a:r>
            <a:r>
              <a:rPr sz="2200" dirty="0">
                <a:latin typeface="Calibri"/>
                <a:cs typeface="Calibri"/>
              </a:rPr>
              <a:t>than expected </a:t>
            </a:r>
            <a:r>
              <a:rPr sz="2200" spc="-15" dirty="0">
                <a:latin typeface="Calibri"/>
                <a:cs typeface="Calibri"/>
              </a:rPr>
              <a:t>by </a:t>
            </a:r>
            <a:r>
              <a:rPr sz="2200" spc="-5" dirty="0">
                <a:latin typeface="Calibri"/>
                <a:cs typeface="Calibri"/>
              </a:rPr>
              <a:t>chance. </a:t>
            </a:r>
            <a:r>
              <a:rPr sz="2200" b="1" spc="-10" dirty="0">
                <a:latin typeface="Calibri"/>
                <a:cs typeface="Calibri"/>
              </a:rPr>
              <a:t>To </a:t>
            </a:r>
            <a:r>
              <a:rPr sz="2200" b="1" spc="-15" dirty="0">
                <a:latin typeface="Calibri"/>
                <a:cs typeface="Calibri"/>
              </a:rPr>
              <a:t>do</a:t>
            </a:r>
            <a:r>
              <a:rPr sz="2200" b="1" spc="4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so</a:t>
            </a:r>
            <a:r>
              <a:rPr lang="en-US" sz="2200" b="1" spc="-1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would </a:t>
            </a:r>
            <a:r>
              <a:rPr sz="2200" b="1" spc="-5" dirty="0">
                <a:latin typeface="Calibri"/>
                <a:cs typeface="Calibri"/>
              </a:rPr>
              <a:t>commit </a:t>
            </a:r>
            <a:r>
              <a:rPr sz="2200" b="1" spc="-5" dirty="0" err="1">
                <a:latin typeface="Calibri"/>
                <a:cs typeface="Calibri"/>
              </a:rPr>
              <a:t>pseudoreplication</a:t>
            </a:r>
            <a:r>
              <a:rPr sz="2200" b="1" spc="-5" dirty="0">
                <a:latin typeface="Calibri"/>
                <a:cs typeface="Calibri"/>
              </a:rPr>
              <a:t>.</a:t>
            </a:r>
            <a:endParaRPr sz="2200" b="1" dirty="0">
              <a:latin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D34D33-0490-4B9D-818F-52826D9A1799}"/>
              </a:ext>
            </a:extLst>
          </p:cNvPr>
          <p:cNvSpPr txBox="1"/>
          <p:nvPr/>
        </p:nvSpPr>
        <p:spPr>
          <a:xfrm>
            <a:off x="7086600" y="4495800"/>
            <a:ext cx="3048000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70205">
              <a:spcBef>
                <a:spcPts val="1200"/>
              </a:spcBef>
            </a:pPr>
            <a:r>
              <a:rPr lang="en-GB" sz="1800" dirty="0">
                <a:latin typeface="Calibri"/>
                <a:cs typeface="Calibri"/>
              </a:rPr>
              <a:t>Instead, </a:t>
            </a:r>
            <a:r>
              <a:rPr lang="en-GB" sz="1800" spc="-10" dirty="0">
                <a:latin typeface="Calibri"/>
                <a:cs typeface="Calibri"/>
              </a:rPr>
              <a:t>the </a:t>
            </a:r>
            <a:r>
              <a:rPr lang="en-GB" sz="1800" b="1" spc="-5" dirty="0">
                <a:latin typeface="Calibri"/>
                <a:cs typeface="Calibri"/>
              </a:rPr>
              <a:t>variance </a:t>
            </a:r>
            <a:r>
              <a:rPr lang="en-GB" sz="1800" b="1" spc="-10" dirty="0">
                <a:latin typeface="Calibri"/>
                <a:cs typeface="Calibri"/>
              </a:rPr>
              <a:t>among  </a:t>
            </a:r>
            <a:r>
              <a:rPr lang="en-GB" sz="1800" b="1" dirty="0">
                <a:latin typeface="Calibri"/>
                <a:cs typeface="Calibri"/>
              </a:rPr>
              <a:t>clones is </a:t>
            </a:r>
            <a:r>
              <a:rPr lang="en-GB" sz="1800" b="1" spc="-10" dirty="0">
                <a:latin typeface="Calibri"/>
                <a:cs typeface="Calibri"/>
              </a:rPr>
              <a:t>the </a:t>
            </a:r>
            <a:r>
              <a:rPr lang="en-GB" sz="1800" b="1" spc="-5" dirty="0">
                <a:latin typeface="Calibri"/>
                <a:cs typeface="Calibri"/>
              </a:rPr>
              <a:t>key </a:t>
            </a:r>
            <a:r>
              <a:rPr lang="en-GB" sz="1800" b="1" dirty="0">
                <a:latin typeface="Calibri"/>
                <a:cs typeface="Calibri"/>
              </a:rPr>
              <a:t>to </a:t>
            </a:r>
            <a:r>
              <a:rPr lang="en-GB" sz="1800" b="1" spc="-5" dirty="0">
                <a:latin typeface="Calibri"/>
                <a:cs typeface="Calibri"/>
              </a:rPr>
              <a:t>testing  </a:t>
            </a:r>
            <a:r>
              <a:rPr lang="en-GB" sz="1800" b="1" dirty="0">
                <a:latin typeface="Calibri"/>
                <a:cs typeface="Calibri"/>
              </a:rPr>
              <a:t>treatment</a:t>
            </a:r>
            <a:r>
              <a:rPr lang="en-GB" sz="1800" b="1" spc="-20" dirty="0">
                <a:latin typeface="Calibri"/>
                <a:cs typeface="Calibri"/>
              </a:rPr>
              <a:t> </a:t>
            </a:r>
            <a:r>
              <a:rPr lang="en-GB" sz="1800" b="1" spc="-5" dirty="0">
                <a:latin typeface="Calibri"/>
                <a:cs typeface="Calibri"/>
              </a:rPr>
              <a:t>effects</a:t>
            </a:r>
            <a:endParaRPr lang="en-GB" sz="1800" dirty="0">
              <a:latin typeface="Calibri"/>
              <a:cs typeface="Calibri"/>
            </a:endParaRPr>
          </a:p>
          <a:p>
            <a:pPr marR="17780">
              <a:spcBef>
                <a:spcPts val="1200"/>
              </a:spcBef>
            </a:pPr>
            <a:r>
              <a:rPr lang="en-GB" sz="1800" dirty="0">
                <a:latin typeface="Calibri"/>
                <a:cs typeface="Calibri"/>
              </a:rPr>
              <a:t>(Always </a:t>
            </a:r>
            <a:r>
              <a:rPr lang="en-GB" sz="1800" spc="-5" dirty="0">
                <a:latin typeface="Calibri"/>
                <a:cs typeface="Calibri"/>
              </a:rPr>
              <a:t>report </a:t>
            </a:r>
            <a:r>
              <a:rPr lang="en-GB" sz="1800" i="1" spc="-5" dirty="0">
                <a:latin typeface="Calibri"/>
                <a:cs typeface="Calibri"/>
              </a:rPr>
              <a:t>df </a:t>
            </a:r>
            <a:r>
              <a:rPr lang="en-GB" sz="1800" dirty="0">
                <a:latin typeface="Calibri"/>
                <a:cs typeface="Calibri"/>
              </a:rPr>
              <a:t>with the test statistics </a:t>
            </a:r>
            <a:r>
              <a:rPr lang="en-GB" sz="1800" i="1" dirty="0">
                <a:latin typeface="Calibri"/>
                <a:cs typeface="Calibri"/>
              </a:rPr>
              <a:t>F!)</a:t>
            </a:r>
            <a:endParaRPr lang="en-GB" sz="1800" dirty="0">
              <a:latin typeface="Calibri"/>
              <a:cs typeface="Calibri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3A89D478-805F-4D5E-9DF5-46F3BA9B1770}"/>
              </a:ext>
            </a:extLst>
          </p:cNvPr>
          <p:cNvSpPr txBox="1">
            <a:spLocks/>
          </p:cNvSpPr>
          <p:nvPr/>
        </p:nvSpPr>
        <p:spPr>
          <a:xfrm>
            <a:off x="718819" y="377586"/>
            <a:ext cx="9408159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GB" sz="4400" b="0" kern="0" dirty="0">
                <a:solidFill>
                  <a:schemeClr val="accent1">
                    <a:lumMod val="75000"/>
                  </a:schemeClr>
                </a:solidFill>
              </a:rPr>
              <a:t>Factorial </a:t>
            </a:r>
            <a:r>
              <a:rPr lang="en-GB" sz="4400" b="0" kern="0" spc="-5" dirty="0">
                <a:solidFill>
                  <a:schemeClr val="accent1">
                    <a:lumMod val="75000"/>
                  </a:schemeClr>
                </a:solidFill>
              </a:rPr>
              <a:t>experiment </a:t>
            </a:r>
            <a:r>
              <a:rPr lang="en-GB" sz="4400" b="0" kern="0" spc="-15" dirty="0">
                <a:solidFill>
                  <a:schemeClr val="accent1">
                    <a:lumMod val="75000"/>
                  </a:schemeClr>
                </a:solidFill>
              </a:rPr>
              <a:t>when </a:t>
            </a:r>
            <a:r>
              <a:rPr lang="en-GB" sz="4400" b="0" kern="0" dirty="0">
                <a:solidFill>
                  <a:schemeClr val="accent1">
                    <a:lumMod val="75000"/>
                  </a:schemeClr>
                </a:solidFill>
              </a:rPr>
              <a:t>one </a:t>
            </a:r>
            <a:r>
              <a:rPr lang="en-GB" sz="4400" b="0" kern="0" spc="-10" dirty="0">
                <a:solidFill>
                  <a:schemeClr val="accent1">
                    <a:lumMod val="75000"/>
                  </a:schemeClr>
                </a:solidFill>
              </a:rPr>
              <a:t>of </a:t>
            </a:r>
            <a:r>
              <a:rPr lang="en-GB" sz="4400" b="0" kern="0" spc="-5" dirty="0">
                <a:solidFill>
                  <a:schemeClr val="accent1">
                    <a:lumMod val="75000"/>
                  </a:schemeClr>
                </a:solidFill>
              </a:rPr>
              <a:t>the factors </a:t>
            </a:r>
            <a:r>
              <a:rPr lang="en-GB" sz="4400" b="0" kern="0" spc="5" dirty="0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en-GB" sz="4400" b="0" kern="0" spc="4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4400" b="0" kern="0" spc="-5" dirty="0">
                <a:solidFill>
                  <a:schemeClr val="accent1">
                    <a:lumMod val="75000"/>
                  </a:schemeClr>
                </a:solidFill>
              </a:rPr>
              <a:t>random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18819" y="2514600"/>
            <a:ext cx="9203690" cy="1273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200" b="1" spc="-5" dirty="0">
                <a:latin typeface="Calibri"/>
                <a:cs typeface="Calibri"/>
              </a:rPr>
              <a:t>P</a:t>
            </a:r>
            <a:r>
              <a:rPr sz="2200" b="1" spc="-5" dirty="0">
                <a:latin typeface="Calibri"/>
                <a:cs typeface="Calibri"/>
              </a:rPr>
              <a:t>resence </a:t>
            </a:r>
            <a:r>
              <a:rPr sz="2200" b="1" spc="5" dirty="0">
                <a:latin typeface="Calibri"/>
                <a:cs typeface="Calibri"/>
              </a:rPr>
              <a:t>of </a:t>
            </a:r>
            <a:r>
              <a:rPr sz="2200" b="1" dirty="0">
                <a:latin typeface="Calibri"/>
                <a:cs typeface="Calibri"/>
              </a:rPr>
              <a:t>a </a:t>
            </a:r>
            <a:r>
              <a:rPr sz="2200" b="1" spc="-5" dirty="0">
                <a:latin typeface="Calibri"/>
                <a:cs typeface="Calibri"/>
              </a:rPr>
              <a:t>random </a:t>
            </a:r>
            <a:r>
              <a:rPr sz="2200" b="1" dirty="0">
                <a:latin typeface="Calibri"/>
                <a:cs typeface="Calibri"/>
              </a:rPr>
              <a:t>factor </a:t>
            </a:r>
            <a:r>
              <a:rPr sz="2200" b="1" spc="-5" dirty="0">
                <a:latin typeface="Calibri"/>
                <a:cs typeface="Calibri"/>
              </a:rPr>
              <a:t>represents another source </a:t>
            </a:r>
            <a:r>
              <a:rPr sz="2200" b="1" spc="5" dirty="0">
                <a:latin typeface="Calibri"/>
                <a:cs typeface="Calibri"/>
              </a:rPr>
              <a:t>of </a:t>
            </a:r>
            <a:r>
              <a:rPr sz="2200" b="1" spc="-5" dirty="0">
                <a:latin typeface="Calibri"/>
                <a:cs typeface="Calibri"/>
              </a:rPr>
              <a:t>random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variation</a:t>
            </a:r>
            <a:endParaRPr sz="2200" dirty="0">
              <a:latin typeface="Calibri"/>
              <a:cs typeface="Calibri"/>
            </a:endParaRPr>
          </a:p>
          <a:p>
            <a:pPr marL="12700" marR="102235">
              <a:lnSpc>
                <a:spcPct val="117300"/>
              </a:lnSpc>
              <a:spcBef>
                <a:spcPts val="1175"/>
              </a:spcBef>
            </a:pPr>
            <a:r>
              <a:rPr sz="2200" dirty="0">
                <a:latin typeface="Calibri"/>
                <a:cs typeface="Calibri"/>
              </a:rPr>
              <a:t>The </a:t>
            </a:r>
            <a:r>
              <a:rPr sz="2200" spc="5" dirty="0">
                <a:latin typeface="Calibri"/>
                <a:cs typeface="Calibri"/>
              </a:rPr>
              <a:t>mean </a:t>
            </a:r>
            <a:r>
              <a:rPr sz="2200" spc="-5" dirty="0">
                <a:latin typeface="Calibri"/>
                <a:cs typeface="Calibri"/>
              </a:rPr>
              <a:t>effect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tree </a:t>
            </a:r>
            <a:r>
              <a:rPr sz="2200" dirty="0">
                <a:latin typeface="Calibri"/>
                <a:cs typeface="Calibri"/>
              </a:rPr>
              <a:t>species </a:t>
            </a:r>
            <a:r>
              <a:rPr sz="2200" spc="5" dirty="0">
                <a:latin typeface="Calibri"/>
                <a:cs typeface="Calibri"/>
              </a:rPr>
              <a:t>on </a:t>
            </a:r>
            <a:r>
              <a:rPr sz="2200" spc="-5" dirty="0">
                <a:latin typeface="Calibri"/>
                <a:cs typeface="Calibri"/>
              </a:rPr>
              <a:t>caterpillar growth </a:t>
            </a:r>
            <a:r>
              <a:rPr sz="2200" dirty="0">
                <a:latin typeface="Calibri"/>
                <a:cs typeface="Calibri"/>
              </a:rPr>
              <a:t>is modeled as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5" dirty="0">
                <a:latin typeface="Calibri"/>
                <a:cs typeface="Calibri"/>
              </a:rPr>
              <a:t>mean of  </a:t>
            </a:r>
            <a:r>
              <a:rPr sz="2200" dirty="0">
                <a:latin typeface="Calibri"/>
                <a:cs typeface="Calibri"/>
              </a:rPr>
              <a:t>clone </a:t>
            </a:r>
            <a:r>
              <a:rPr sz="2200" spc="-5" dirty="0">
                <a:latin typeface="Calibri"/>
                <a:cs typeface="Calibri"/>
              </a:rPr>
              <a:t>means </a:t>
            </a:r>
            <a:r>
              <a:rPr sz="2200" dirty="0">
                <a:latin typeface="Calibri"/>
                <a:cs typeface="Calibri"/>
              </a:rPr>
              <a:t>± </a:t>
            </a:r>
            <a:r>
              <a:rPr sz="2200" spc="-5" dirty="0">
                <a:latin typeface="Calibri"/>
                <a:cs typeface="Calibri"/>
              </a:rPr>
              <a:t>variation </a:t>
            </a:r>
            <a:r>
              <a:rPr sz="2200" dirty="0">
                <a:latin typeface="Calibri"/>
                <a:cs typeface="Calibri"/>
              </a:rPr>
              <a:t>among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clones.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FCEEA9D2-6E17-4EBB-92C6-23BBD9CC84BA}"/>
              </a:ext>
            </a:extLst>
          </p:cNvPr>
          <p:cNvSpPr>
            <a:spLocks noChangeAspect="1"/>
          </p:cNvSpPr>
          <p:nvPr/>
        </p:nvSpPr>
        <p:spPr>
          <a:xfrm>
            <a:off x="838200" y="4121845"/>
            <a:ext cx="4704920" cy="29970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BB29A8F6-EDD0-4F90-A770-09182F2937C8}"/>
              </a:ext>
            </a:extLst>
          </p:cNvPr>
          <p:cNvSpPr txBox="1">
            <a:spLocks/>
          </p:cNvSpPr>
          <p:nvPr/>
        </p:nvSpPr>
        <p:spPr>
          <a:xfrm>
            <a:off x="718819" y="377586"/>
            <a:ext cx="9408159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GB" sz="4400" b="0" kern="0" dirty="0">
                <a:solidFill>
                  <a:schemeClr val="accent1">
                    <a:lumMod val="75000"/>
                  </a:schemeClr>
                </a:solidFill>
              </a:rPr>
              <a:t>Factorial </a:t>
            </a:r>
            <a:r>
              <a:rPr lang="en-GB" sz="4400" b="0" kern="0" spc="-5" dirty="0">
                <a:solidFill>
                  <a:schemeClr val="accent1">
                    <a:lumMod val="75000"/>
                  </a:schemeClr>
                </a:solidFill>
              </a:rPr>
              <a:t>experiment </a:t>
            </a:r>
            <a:r>
              <a:rPr lang="en-GB" sz="4400" b="0" kern="0" spc="-15" dirty="0">
                <a:solidFill>
                  <a:schemeClr val="accent1">
                    <a:lumMod val="75000"/>
                  </a:schemeClr>
                </a:solidFill>
              </a:rPr>
              <a:t>when </a:t>
            </a:r>
            <a:r>
              <a:rPr lang="en-GB" sz="4400" b="0" kern="0" dirty="0">
                <a:solidFill>
                  <a:schemeClr val="accent1">
                    <a:lumMod val="75000"/>
                  </a:schemeClr>
                </a:solidFill>
              </a:rPr>
              <a:t>one </a:t>
            </a:r>
            <a:r>
              <a:rPr lang="en-GB" sz="4400" b="0" kern="0" spc="-10" dirty="0">
                <a:solidFill>
                  <a:schemeClr val="accent1">
                    <a:lumMod val="75000"/>
                  </a:schemeClr>
                </a:solidFill>
              </a:rPr>
              <a:t>of </a:t>
            </a:r>
            <a:r>
              <a:rPr lang="en-GB" sz="4400" b="0" kern="0" spc="-5" dirty="0">
                <a:solidFill>
                  <a:schemeClr val="accent1">
                    <a:lumMod val="75000"/>
                  </a:schemeClr>
                </a:solidFill>
              </a:rPr>
              <a:t>the factors </a:t>
            </a:r>
            <a:r>
              <a:rPr lang="en-GB" sz="4400" b="0" kern="0" spc="5" dirty="0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en-GB" sz="4400" b="0" kern="0" spc="4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4400" b="0" kern="0" spc="-5" dirty="0">
                <a:solidFill>
                  <a:schemeClr val="accent1">
                    <a:lumMod val="75000"/>
                  </a:schemeClr>
                </a:solidFill>
              </a:rPr>
              <a:t>random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9568181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dirty="0">
                <a:solidFill>
                  <a:schemeClr val="accent1">
                    <a:lumMod val="75000"/>
                  </a:schemeClr>
                </a:solidFill>
              </a:rPr>
              <a:t>More reasons </a:t>
            </a:r>
            <a:r>
              <a:rPr sz="4400" b="0" spc="5" dirty="0">
                <a:solidFill>
                  <a:schemeClr val="accent1">
                    <a:lumMod val="75000"/>
                  </a:schemeClr>
                </a:solidFill>
              </a:rPr>
              <a:t>why </a:t>
            </a: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analysis </a:t>
            </a:r>
            <a:r>
              <a:rPr sz="4400" b="0" spc="5" dirty="0">
                <a:solidFill>
                  <a:schemeClr val="accent1">
                    <a:lumMod val="75000"/>
                  </a:schemeClr>
                </a:solidFill>
              </a:rPr>
              <a:t>is </a:t>
            </a: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different </a:t>
            </a:r>
            <a:r>
              <a:rPr sz="4400" b="0" dirty="0">
                <a:solidFill>
                  <a:schemeClr val="accent1">
                    <a:lumMod val="75000"/>
                  </a:schemeClr>
                </a:solidFill>
              </a:rPr>
              <a:t>with </a:t>
            </a: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random</a:t>
            </a:r>
            <a:r>
              <a:rPr sz="4400" b="0" spc="-6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effects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2486661"/>
            <a:ext cx="9511665" cy="412496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355"/>
              </a:spcBef>
              <a:buSzPct val="109090"/>
              <a:buAutoNum type="arabicPeriod"/>
              <a:tabLst>
                <a:tab pos="296545" algn="l"/>
              </a:tabLst>
            </a:pPr>
            <a:r>
              <a:rPr sz="2200" spc="-5" dirty="0">
                <a:latin typeface="Calibri"/>
                <a:cs typeface="Calibri"/>
              </a:rPr>
              <a:t>Unlike fixed groups,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means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specific </a:t>
            </a:r>
            <a:r>
              <a:rPr sz="2200" spc="-10" dirty="0">
                <a:latin typeface="Calibri"/>
                <a:cs typeface="Calibri"/>
              </a:rPr>
              <a:t>random </a:t>
            </a:r>
            <a:r>
              <a:rPr sz="2200" spc="-5" dirty="0">
                <a:latin typeface="Calibri"/>
                <a:cs typeface="Calibri"/>
              </a:rPr>
              <a:t>groups </a:t>
            </a:r>
            <a:r>
              <a:rPr sz="2200" dirty="0">
                <a:latin typeface="Calibri"/>
                <a:cs typeface="Calibri"/>
              </a:rPr>
              <a:t>(e.g., </a:t>
            </a:r>
            <a:r>
              <a:rPr sz="2200" spc="-5" dirty="0">
                <a:latin typeface="Calibri"/>
                <a:cs typeface="Calibri"/>
              </a:rPr>
              <a:t>clones)</a:t>
            </a:r>
            <a:r>
              <a:rPr sz="2200" spc="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are</a:t>
            </a:r>
            <a:endParaRPr sz="2200" dirty="0">
              <a:latin typeface="Calibri"/>
              <a:cs typeface="Calibri"/>
            </a:endParaRPr>
          </a:p>
          <a:p>
            <a:pPr marL="295910" marR="200025">
              <a:lnSpc>
                <a:spcPts val="3070"/>
              </a:lnSpc>
              <a:spcBef>
                <a:spcPts val="160"/>
              </a:spcBef>
            </a:pPr>
            <a:r>
              <a:rPr sz="2200" dirty="0">
                <a:latin typeface="Calibri"/>
                <a:cs typeface="Calibri"/>
              </a:rPr>
              <a:t>not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direct interest. Instead, interest </a:t>
            </a:r>
            <a:r>
              <a:rPr sz="2200" dirty="0">
                <a:latin typeface="Calibri"/>
                <a:cs typeface="Calibri"/>
              </a:rPr>
              <a:t>is </a:t>
            </a:r>
            <a:r>
              <a:rPr sz="2200" spc="-5" dirty="0">
                <a:latin typeface="Calibri"/>
                <a:cs typeface="Calibri"/>
              </a:rPr>
              <a:t>focused </a:t>
            </a:r>
            <a:r>
              <a:rPr sz="2200" spc="5" dirty="0">
                <a:latin typeface="Calibri"/>
                <a:cs typeface="Calibri"/>
              </a:rPr>
              <a:t>on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variance among 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random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groups</a:t>
            </a:r>
            <a:r>
              <a:rPr sz="2200" spc="-5" dirty="0">
                <a:latin typeface="Calibri"/>
                <a:cs typeface="Calibri"/>
              </a:rPr>
              <a:t>.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goal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Futuyma and Philippi experiment was </a:t>
            </a:r>
            <a:r>
              <a:rPr sz="2200" spc="-10" dirty="0">
                <a:latin typeface="Calibri"/>
                <a:cs typeface="Calibri"/>
              </a:rPr>
              <a:t>to</a:t>
            </a:r>
            <a:r>
              <a:rPr sz="2200" spc="75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estimate</a:t>
            </a:r>
            <a:endParaRPr sz="2200" dirty="0">
              <a:latin typeface="Calibri"/>
              <a:cs typeface="Calibri"/>
            </a:endParaRPr>
          </a:p>
          <a:p>
            <a:pPr marL="295910">
              <a:lnSpc>
                <a:spcPct val="100000"/>
              </a:lnSpc>
              <a:spcBef>
                <a:spcPts val="280"/>
              </a:spcBef>
            </a:pPr>
            <a:r>
              <a:rPr sz="2200" dirty="0">
                <a:latin typeface="Calibri"/>
                <a:cs typeface="Calibri"/>
              </a:rPr>
              <a:t>these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variances.</a:t>
            </a:r>
            <a:endParaRPr sz="2200" dirty="0">
              <a:latin typeface="Calibri"/>
              <a:cs typeface="Calibri"/>
            </a:endParaRPr>
          </a:p>
          <a:p>
            <a:pPr marL="295910" marR="5080" indent="-283845">
              <a:lnSpc>
                <a:spcPct val="116100"/>
              </a:lnSpc>
              <a:spcBef>
                <a:spcPts val="585"/>
              </a:spcBef>
              <a:buSzPct val="109090"/>
              <a:buAutoNum type="arabicPeriod" startAt="2"/>
              <a:tabLst>
                <a:tab pos="296545" algn="l"/>
              </a:tabLst>
            </a:pPr>
            <a:r>
              <a:rPr sz="2200" dirty="0">
                <a:latin typeface="Calibri"/>
                <a:cs typeface="Calibri"/>
              </a:rPr>
              <a:t>When a </a:t>
            </a:r>
            <a:r>
              <a:rPr sz="2200" spc="-5" dirty="0">
                <a:latin typeface="Calibri"/>
                <a:cs typeface="Calibri"/>
              </a:rPr>
              <a:t>design including </a:t>
            </a:r>
            <a:r>
              <a:rPr sz="2200" dirty="0">
                <a:latin typeface="Calibri"/>
                <a:cs typeface="Calibri"/>
              </a:rPr>
              <a:t>random effects is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unbalanced</a:t>
            </a:r>
            <a:r>
              <a:rPr sz="2200" spc="-5" dirty="0">
                <a:latin typeface="Calibri"/>
                <a:cs typeface="Calibri"/>
              </a:rPr>
              <a:t>,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standard formulas  </a:t>
            </a:r>
            <a:r>
              <a:rPr sz="2200" dirty="0">
                <a:latin typeface="Calibri"/>
                <a:cs typeface="Calibri"/>
              </a:rPr>
              <a:t>for </a:t>
            </a:r>
            <a:r>
              <a:rPr sz="2200" i="1" dirty="0">
                <a:latin typeface="Calibri"/>
                <a:cs typeface="Calibri"/>
              </a:rPr>
              <a:t>F </a:t>
            </a:r>
            <a:r>
              <a:rPr sz="2200" spc="-5" dirty="0">
                <a:latin typeface="Calibri"/>
                <a:cs typeface="Calibri"/>
              </a:rPr>
              <a:t>statistics </a:t>
            </a:r>
            <a:r>
              <a:rPr sz="2200" spc="-10" dirty="0">
                <a:latin typeface="Calibri"/>
                <a:cs typeface="Calibri"/>
              </a:rPr>
              <a:t>(as </a:t>
            </a:r>
            <a:r>
              <a:rPr sz="2200" spc="-5" dirty="0">
                <a:latin typeface="Calibri"/>
                <a:cs typeface="Calibri"/>
              </a:rPr>
              <a:t>calculated </a:t>
            </a:r>
            <a:r>
              <a:rPr sz="2200" dirty="0">
                <a:latin typeface="Calibri"/>
                <a:cs typeface="Calibri"/>
              </a:rPr>
              <a:t>in the </a:t>
            </a:r>
            <a:r>
              <a:rPr sz="2200" spc="-5" dirty="0">
                <a:latin typeface="Calibri"/>
                <a:cs typeface="Calibri"/>
              </a:rPr>
              <a:t>above ANOVA </a:t>
            </a:r>
            <a:r>
              <a:rPr sz="2200" spc="-10" dirty="0">
                <a:latin typeface="Calibri"/>
                <a:cs typeface="Calibri"/>
              </a:rPr>
              <a:t>table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fixed </a:t>
            </a:r>
            <a:r>
              <a:rPr sz="2200" spc="-5" dirty="0">
                <a:latin typeface="Calibri"/>
                <a:cs typeface="Calibri"/>
              </a:rPr>
              <a:t>effects) </a:t>
            </a:r>
            <a:r>
              <a:rPr sz="2200" dirty="0">
                <a:latin typeface="Calibri"/>
                <a:cs typeface="Calibri"/>
              </a:rPr>
              <a:t>are </a:t>
            </a:r>
            <a:r>
              <a:rPr sz="2200" spc="-5" dirty="0">
                <a:latin typeface="Calibri"/>
                <a:cs typeface="Calibri"/>
              </a:rPr>
              <a:t>not </a:t>
            </a:r>
            <a:r>
              <a:rPr sz="2200" i="1" spc="-15" dirty="0">
                <a:latin typeface="Calibri"/>
                <a:cs typeface="Calibri"/>
              </a:rPr>
              <a:t>F</a:t>
            </a:r>
            <a:r>
              <a:rPr sz="2200" spc="-15" dirty="0">
                <a:latin typeface="Calibri"/>
                <a:cs typeface="Calibri"/>
              </a:rPr>
              <a:t>-  </a:t>
            </a:r>
            <a:r>
              <a:rPr sz="2200" spc="-5" dirty="0">
                <a:latin typeface="Calibri"/>
                <a:cs typeface="Calibri"/>
              </a:rPr>
              <a:t>distributed. Standard </a:t>
            </a:r>
            <a:r>
              <a:rPr sz="2200" spc="-10" dirty="0">
                <a:latin typeface="Calibri"/>
                <a:cs typeface="Calibri"/>
              </a:rPr>
              <a:t>ANOVA </a:t>
            </a:r>
            <a:r>
              <a:rPr sz="2200" spc="-5" dirty="0">
                <a:latin typeface="Calibri"/>
                <a:cs typeface="Calibri"/>
              </a:rPr>
              <a:t>table calculations don’t </a:t>
            </a:r>
            <a:r>
              <a:rPr sz="2200" dirty="0">
                <a:latin typeface="Calibri"/>
                <a:cs typeface="Calibri"/>
              </a:rPr>
              <a:t>work </a:t>
            </a:r>
            <a:r>
              <a:rPr sz="2200" spc="-5" dirty="0">
                <a:latin typeface="Calibri"/>
                <a:cs typeface="Calibri"/>
              </a:rPr>
              <a:t>with unequal sample  </a:t>
            </a:r>
            <a:r>
              <a:rPr sz="2200" dirty="0">
                <a:latin typeface="Calibri"/>
                <a:cs typeface="Calibri"/>
              </a:rPr>
              <a:t>sizes.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Sorry!</a:t>
            </a:r>
            <a:endParaRPr sz="2200" dirty="0">
              <a:latin typeface="Calibri"/>
              <a:cs typeface="Calibri"/>
            </a:endParaRPr>
          </a:p>
          <a:p>
            <a:pPr marL="295910" marR="296545" indent="-283845">
              <a:lnSpc>
                <a:spcPct val="117300"/>
              </a:lnSpc>
              <a:spcBef>
                <a:spcPts val="575"/>
              </a:spcBef>
              <a:buAutoNum type="arabicPeriod" startAt="2"/>
              <a:tabLst>
                <a:tab pos="296545" algn="l"/>
              </a:tabLst>
            </a:pPr>
            <a:r>
              <a:rPr sz="2200" dirty="0">
                <a:latin typeface="Calibri"/>
                <a:cs typeface="Calibri"/>
              </a:rPr>
              <a:t>With </a:t>
            </a:r>
            <a:r>
              <a:rPr sz="2200" spc="-5" dirty="0">
                <a:latin typeface="Calibri"/>
                <a:cs typeface="Calibri"/>
              </a:rPr>
              <a:t>unbalanced designs, </a:t>
            </a:r>
            <a:r>
              <a:rPr sz="2200" spc="5" dirty="0">
                <a:latin typeface="Calibri"/>
                <a:cs typeface="Calibri"/>
              </a:rPr>
              <a:t>mixed </a:t>
            </a:r>
            <a:r>
              <a:rPr sz="2200" dirty="0">
                <a:latin typeface="Calibri"/>
                <a:cs typeface="Calibri"/>
              </a:rPr>
              <a:t>models </a:t>
            </a:r>
            <a:r>
              <a:rPr sz="2200" spc="-5" dirty="0">
                <a:latin typeface="Calibri"/>
                <a:cs typeface="Calibri"/>
              </a:rPr>
              <a:t>calculate approximate </a:t>
            </a:r>
            <a:r>
              <a:rPr sz="2200" i="1" spc="-5" dirty="0">
                <a:latin typeface="Calibri"/>
                <a:cs typeface="Calibri"/>
              </a:rPr>
              <a:t>F</a:t>
            </a:r>
            <a:r>
              <a:rPr sz="2200" spc="-5" dirty="0">
                <a:latin typeface="Calibri"/>
                <a:cs typeface="Calibri"/>
              </a:rPr>
              <a:t>-statistics and  </a:t>
            </a:r>
            <a:r>
              <a:rPr sz="2200" dirty="0">
                <a:latin typeface="Calibri"/>
                <a:cs typeface="Calibri"/>
              </a:rPr>
              <a:t>degrees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freedom </a:t>
            </a:r>
            <a:r>
              <a:rPr sz="2200" spc="-5" dirty="0">
                <a:latin typeface="Calibri"/>
                <a:cs typeface="Calibri"/>
              </a:rPr>
              <a:t>for tests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fixed </a:t>
            </a:r>
            <a:r>
              <a:rPr sz="2200" spc="-5" dirty="0">
                <a:latin typeface="Calibri"/>
                <a:cs typeface="Calibri"/>
              </a:rPr>
              <a:t>effects. Results </a:t>
            </a:r>
            <a:r>
              <a:rPr sz="2200" spc="-10" dirty="0">
                <a:latin typeface="Calibri"/>
                <a:cs typeface="Calibri"/>
              </a:rPr>
              <a:t>are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approximate.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7726" y="381000"/>
            <a:ext cx="9872981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dirty="0">
                <a:solidFill>
                  <a:schemeClr val="accent1">
                    <a:lumMod val="75000"/>
                  </a:schemeClr>
                </a:solidFill>
              </a:rPr>
              <a:t>How </a:t>
            </a:r>
            <a:r>
              <a:rPr sz="4400" b="0" spc="-10" dirty="0">
                <a:solidFill>
                  <a:schemeClr val="accent1">
                    <a:lumMod val="75000"/>
                  </a:schemeClr>
                </a:solidFill>
              </a:rPr>
              <a:t>to </a:t>
            </a: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know </a:t>
            </a:r>
            <a:r>
              <a:rPr sz="4400" b="0" dirty="0">
                <a:solidFill>
                  <a:schemeClr val="accent1">
                    <a:lumMod val="75000"/>
                  </a:schemeClr>
                </a:solidFill>
              </a:rPr>
              <a:t>when </a:t>
            </a: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you have </a:t>
            </a:r>
            <a:r>
              <a:rPr sz="4400" b="0" dirty="0">
                <a:solidFill>
                  <a:schemeClr val="accent1">
                    <a:lumMod val="75000"/>
                  </a:schemeClr>
                </a:solidFill>
              </a:rPr>
              <a:t>random </a:t>
            </a: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effects </a:t>
            </a:r>
            <a:r>
              <a:rPr sz="4400" b="0" spc="-10" dirty="0">
                <a:solidFill>
                  <a:schemeClr val="accent1">
                    <a:lumMod val="75000"/>
                  </a:schemeClr>
                </a:solidFill>
              </a:rPr>
              <a:t>in </a:t>
            </a:r>
            <a:r>
              <a:rPr sz="4400" b="0" dirty="0">
                <a:solidFill>
                  <a:schemeClr val="accent1">
                    <a:lumMod val="75000"/>
                  </a:schemeClr>
                </a:solidFill>
              </a:rPr>
              <a:t>your</a:t>
            </a:r>
            <a:r>
              <a:rPr sz="4400" b="0" spc="3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study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2057400"/>
            <a:ext cx="9644381" cy="4840684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2200" spc="5" dirty="0">
                <a:latin typeface="Calibri"/>
                <a:cs typeface="Calibri"/>
              </a:rPr>
              <a:t>You </a:t>
            </a:r>
            <a:r>
              <a:rPr sz="2200" spc="-5" dirty="0">
                <a:latin typeface="Calibri"/>
                <a:cs typeface="Calibri"/>
              </a:rPr>
              <a:t>have </a:t>
            </a:r>
            <a:r>
              <a:rPr sz="2200" spc="-10" dirty="0">
                <a:latin typeface="Calibri"/>
                <a:cs typeface="Calibri"/>
              </a:rPr>
              <a:t>random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effects:</a:t>
            </a:r>
            <a:endParaRPr sz="2200" dirty="0">
              <a:latin typeface="Calibri"/>
              <a:cs typeface="Calibri"/>
            </a:endParaRPr>
          </a:p>
          <a:p>
            <a:pPr marL="584200" indent="-342900">
              <a:lnSpc>
                <a:spcPct val="100000"/>
              </a:lnSpc>
              <a:spcBef>
                <a:spcPts val="1560"/>
              </a:spcBef>
              <a:buFont typeface="Arial" panose="020B0604020202020204" pitchFamily="34" charset="0"/>
              <a:buChar char="•"/>
              <a:tabLst>
                <a:tab pos="469900" algn="l"/>
              </a:tabLst>
            </a:pPr>
            <a:r>
              <a:rPr lang="en-US" sz="2200" b="1" dirty="0">
                <a:latin typeface="Calibri"/>
                <a:cs typeface="Calibri"/>
              </a:rPr>
              <a:t>W</a:t>
            </a:r>
            <a:r>
              <a:rPr sz="2200" b="1" dirty="0">
                <a:latin typeface="Calibri"/>
                <a:cs typeface="Calibri"/>
              </a:rPr>
              <a:t>hen </a:t>
            </a:r>
            <a:r>
              <a:rPr sz="2200" b="1" spc="5" dirty="0">
                <a:latin typeface="Calibri"/>
                <a:cs typeface="Calibri"/>
              </a:rPr>
              <a:t>your </a:t>
            </a:r>
            <a:r>
              <a:rPr sz="2200" b="1" spc="-5" dirty="0">
                <a:latin typeface="Calibri"/>
                <a:cs typeface="Calibri"/>
              </a:rPr>
              <a:t>sampling </a:t>
            </a:r>
            <a:r>
              <a:rPr sz="2200" b="1" dirty="0">
                <a:latin typeface="Calibri"/>
                <a:cs typeface="Calibri"/>
              </a:rPr>
              <a:t>design is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nested</a:t>
            </a:r>
            <a:r>
              <a:rPr sz="2200" spc="-5" dirty="0">
                <a:latin typeface="Calibri"/>
                <a:cs typeface="Calibri"/>
              </a:rPr>
              <a:t>:</a:t>
            </a:r>
            <a:endParaRPr sz="22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459"/>
              </a:spcBef>
            </a:pPr>
            <a:r>
              <a:rPr sz="2200" spc="-5" dirty="0">
                <a:latin typeface="Calibri"/>
                <a:cs typeface="Calibri"/>
              </a:rPr>
              <a:t>quadrats </a:t>
            </a:r>
            <a:r>
              <a:rPr sz="2200" dirty="0">
                <a:latin typeface="Calibri"/>
                <a:cs typeface="Calibri"/>
              </a:rPr>
              <a:t>within </a:t>
            </a:r>
            <a:r>
              <a:rPr sz="2200" spc="-5" dirty="0">
                <a:latin typeface="Calibri"/>
                <a:cs typeface="Calibri"/>
              </a:rPr>
              <a:t>transects; transects within woodlots; </a:t>
            </a:r>
            <a:r>
              <a:rPr sz="2200" dirty="0">
                <a:latin typeface="Calibri"/>
                <a:cs typeface="Calibri"/>
              </a:rPr>
              <a:t>woodlots within </a:t>
            </a:r>
            <a:r>
              <a:rPr sz="2200" spc="-5" dirty="0">
                <a:latin typeface="Calibri"/>
                <a:cs typeface="Calibri"/>
              </a:rPr>
              <a:t>districts.</a:t>
            </a:r>
            <a:endParaRPr sz="2200" dirty="0">
              <a:latin typeface="Calibri"/>
              <a:cs typeface="Calibri"/>
            </a:endParaRPr>
          </a:p>
          <a:p>
            <a:pPr marL="584200" marR="142875" indent="-342900">
              <a:lnSpc>
                <a:spcPct val="117300"/>
              </a:lnSpc>
              <a:spcBef>
                <a:spcPts val="1100"/>
              </a:spcBef>
              <a:buFont typeface="Arial" panose="020B0604020202020204" pitchFamily="34" charset="0"/>
              <a:buChar char="•"/>
              <a:tabLst>
                <a:tab pos="469900" algn="l"/>
              </a:tabLst>
            </a:pPr>
            <a:r>
              <a:rPr lang="en-US" sz="2200" dirty="0">
                <a:latin typeface="Calibri"/>
                <a:cs typeface="Calibri"/>
              </a:rPr>
              <a:t>W</a:t>
            </a:r>
            <a:r>
              <a:rPr sz="2200" b="1" dirty="0">
                <a:latin typeface="Calibri"/>
                <a:cs typeface="Calibri"/>
              </a:rPr>
              <a:t>hen </a:t>
            </a:r>
            <a:r>
              <a:rPr sz="2200" b="1" spc="5" dirty="0">
                <a:latin typeface="Calibri"/>
                <a:cs typeface="Calibri"/>
              </a:rPr>
              <a:t>your </a:t>
            </a:r>
            <a:r>
              <a:rPr sz="2200" b="1" spc="-5" dirty="0">
                <a:latin typeface="Calibri"/>
                <a:cs typeface="Calibri"/>
              </a:rPr>
              <a:t>measurements </a:t>
            </a:r>
            <a:r>
              <a:rPr sz="2200" b="1" spc="-10" dirty="0">
                <a:latin typeface="Calibri"/>
                <a:cs typeface="Calibri"/>
              </a:rPr>
              <a:t>are </a:t>
            </a:r>
            <a:r>
              <a:rPr sz="2200" b="1" spc="-5" dirty="0">
                <a:latin typeface="Calibri"/>
                <a:cs typeface="Calibri"/>
              </a:rPr>
              <a:t>clustered spatially </a:t>
            </a:r>
            <a:r>
              <a:rPr sz="2200" b="1" spc="5" dirty="0">
                <a:latin typeface="Calibri"/>
                <a:cs typeface="Calibri"/>
              </a:rPr>
              <a:t>or </a:t>
            </a:r>
            <a:r>
              <a:rPr sz="2200" b="1" spc="-5" dirty="0">
                <a:latin typeface="Calibri"/>
                <a:cs typeface="Calibri"/>
              </a:rPr>
              <a:t>temporally </a:t>
            </a:r>
            <a:r>
              <a:rPr sz="2200" spc="-5" dirty="0">
                <a:latin typeface="Calibri"/>
                <a:cs typeface="Calibri"/>
              </a:rPr>
              <a:t>within  randomly sampled </a:t>
            </a:r>
            <a:r>
              <a:rPr sz="2200" spc="-10" dirty="0">
                <a:latin typeface="Calibri"/>
                <a:cs typeface="Calibri"/>
              </a:rPr>
              <a:t>units i.e., </a:t>
            </a:r>
            <a:r>
              <a:rPr sz="2200" dirty="0">
                <a:latin typeface="Calibri"/>
                <a:cs typeface="Calibri"/>
              </a:rPr>
              <a:t>in </a:t>
            </a:r>
            <a:r>
              <a:rPr sz="2200" b="1" i="1" spc="-5" dirty="0">
                <a:latin typeface="Calibri"/>
                <a:cs typeface="Calibri"/>
              </a:rPr>
              <a:t>blocks</a:t>
            </a:r>
            <a:r>
              <a:rPr sz="2200" spc="-5" dirty="0">
                <a:latin typeface="Calibri"/>
                <a:cs typeface="Calibri"/>
              </a:rPr>
              <a:t>, </a:t>
            </a:r>
            <a:r>
              <a:rPr sz="2200" dirty="0">
                <a:latin typeface="Calibri"/>
                <a:cs typeface="Calibri"/>
              </a:rPr>
              <a:t>which are </a:t>
            </a:r>
            <a:r>
              <a:rPr sz="2200" spc="-5" dirty="0">
                <a:latin typeface="Calibri"/>
                <a:cs typeface="Calibri"/>
              </a:rPr>
              <a:t>typically analyzed </a:t>
            </a:r>
            <a:r>
              <a:rPr sz="2200" dirty="0">
                <a:latin typeface="Calibri"/>
                <a:cs typeface="Calibri"/>
              </a:rPr>
              <a:t>as </a:t>
            </a:r>
            <a:r>
              <a:rPr sz="2200" spc="-5" dirty="0">
                <a:latin typeface="Calibri"/>
                <a:cs typeface="Calibri"/>
              </a:rPr>
              <a:t>random  effects.</a:t>
            </a:r>
            <a:endParaRPr sz="2200" dirty="0">
              <a:latin typeface="Calibri"/>
              <a:cs typeface="Calibri"/>
            </a:endParaRPr>
          </a:p>
          <a:p>
            <a:pPr marL="584200" marR="883919" indent="-342900">
              <a:lnSpc>
                <a:spcPct val="116399"/>
              </a:lnSpc>
              <a:spcBef>
                <a:spcPts val="1130"/>
              </a:spcBef>
              <a:buFont typeface="Arial" panose="020B0604020202020204" pitchFamily="34" charset="0"/>
              <a:buChar char="•"/>
              <a:tabLst>
                <a:tab pos="469900" algn="l"/>
              </a:tabLst>
            </a:pPr>
            <a:r>
              <a:rPr lang="en-US" sz="2200" b="1" dirty="0">
                <a:latin typeface="Calibri"/>
                <a:cs typeface="Calibri"/>
              </a:rPr>
              <a:t>When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5" dirty="0">
                <a:latin typeface="Calibri"/>
                <a:cs typeface="Calibri"/>
              </a:rPr>
              <a:t>you </a:t>
            </a:r>
            <a:r>
              <a:rPr sz="2200" b="1" spc="-5" dirty="0">
                <a:latin typeface="Calibri"/>
                <a:cs typeface="Calibri"/>
              </a:rPr>
              <a:t>divide up </a:t>
            </a:r>
            <a:r>
              <a:rPr sz="2200" b="1" dirty="0">
                <a:latin typeface="Calibri"/>
                <a:cs typeface="Calibri"/>
              </a:rPr>
              <a:t>plots</a:t>
            </a:r>
            <a:r>
              <a:rPr sz="2200" dirty="0">
                <a:latin typeface="Calibri"/>
                <a:cs typeface="Calibri"/>
              </a:rPr>
              <a:t>, </a:t>
            </a:r>
            <a:r>
              <a:rPr sz="2200" spc="5" dirty="0">
                <a:latin typeface="Calibri"/>
                <a:cs typeface="Calibri"/>
              </a:rPr>
              <a:t>or </a:t>
            </a:r>
            <a:r>
              <a:rPr sz="2200" spc="-5" dirty="0">
                <a:latin typeface="Calibri"/>
                <a:cs typeface="Calibri"/>
              </a:rPr>
              <a:t>families, clones, ponds, </a:t>
            </a:r>
            <a:r>
              <a:rPr sz="2200" dirty="0">
                <a:latin typeface="Calibri"/>
                <a:cs typeface="Calibri"/>
              </a:rPr>
              <a:t>etc, </a:t>
            </a:r>
            <a:r>
              <a:rPr sz="2200" spc="-5" dirty="0">
                <a:latin typeface="Calibri"/>
                <a:cs typeface="Calibri"/>
              </a:rPr>
              <a:t>and apply  </a:t>
            </a:r>
            <a:r>
              <a:rPr sz="2200" dirty="0">
                <a:latin typeface="Calibri"/>
                <a:cs typeface="Calibri"/>
              </a:rPr>
              <a:t>separate fixed </a:t>
            </a:r>
            <a:r>
              <a:rPr sz="2200" spc="-5" dirty="0">
                <a:latin typeface="Calibri"/>
                <a:cs typeface="Calibri"/>
              </a:rPr>
              <a:t>treatments </a:t>
            </a:r>
            <a:r>
              <a:rPr sz="2200" spc="-1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subplots, </a:t>
            </a:r>
            <a:r>
              <a:rPr sz="2200" spc="5" dirty="0">
                <a:latin typeface="Calibri"/>
                <a:cs typeface="Calibri"/>
              </a:rPr>
              <a:t>or </a:t>
            </a:r>
            <a:r>
              <a:rPr sz="2200" spc="-5" dirty="0">
                <a:latin typeface="Calibri"/>
                <a:cs typeface="Calibri"/>
              </a:rPr>
              <a:t>siblings, pond-halves,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etc.</a:t>
            </a:r>
          </a:p>
          <a:p>
            <a:pPr marL="584200" indent="-342900">
              <a:lnSpc>
                <a:spcPct val="100000"/>
              </a:lnSpc>
              <a:spcBef>
                <a:spcPts val="1580"/>
              </a:spcBef>
              <a:buFont typeface="Arial" panose="020B0604020202020204" pitchFamily="34" charset="0"/>
              <a:buChar char="•"/>
              <a:tabLst>
                <a:tab pos="469900" algn="l"/>
              </a:tabLst>
            </a:pPr>
            <a:r>
              <a:rPr lang="en-US" sz="2200" dirty="0">
                <a:latin typeface="Calibri"/>
                <a:cs typeface="Calibri"/>
              </a:rPr>
              <a:t>When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you </a:t>
            </a:r>
            <a:r>
              <a:rPr sz="2200" b="1" spc="-5" dirty="0">
                <a:latin typeface="Calibri"/>
                <a:cs typeface="Calibri"/>
              </a:rPr>
              <a:t>take </a:t>
            </a:r>
            <a:r>
              <a:rPr sz="2200" b="1" dirty="0">
                <a:latin typeface="Calibri"/>
                <a:cs typeface="Calibri"/>
              </a:rPr>
              <a:t>measurements </a:t>
            </a:r>
            <a:r>
              <a:rPr sz="2200" b="1" spc="5" dirty="0">
                <a:latin typeface="Calibri"/>
                <a:cs typeface="Calibri"/>
              </a:rPr>
              <a:t>on </a:t>
            </a:r>
            <a:r>
              <a:rPr sz="2200" b="1" spc="-5" dirty="0">
                <a:latin typeface="Calibri"/>
                <a:cs typeface="Calibri"/>
              </a:rPr>
              <a:t>related</a:t>
            </a:r>
            <a:r>
              <a:rPr sz="2200" b="1" spc="-10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individuals</a:t>
            </a:r>
            <a:r>
              <a:rPr sz="2200" spc="-5" dirty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  <a:p>
            <a:pPr marL="584200" indent="-342900">
              <a:lnSpc>
                <a:spcPct val="100000"/>
              </a:lnSpc>
              <a:spcBef>
                <a:spcPts val="1560"/>
              </a:spcBef>
              <a:buFont typeface="Arial" panose="020B0604020202020204" pitchFamily="34" charset="0"/>
              <a:buChar char="•"/>
              <a:tabLst>
                <a:tab pos="469900" algn="l"/>
              </a:tabLst>
            </a:pPr>
            <a:r>
              <a:rPr lang="en-US" sz="2200" dirty="0">
                <a:latin typeface="Calibri"/>
                <a:cs typeface="Calibri"/>
              </a:rPr>
              <a:t>When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you </a:t>
            </a:r>
            <a:r>
              <a:rPr sz="2200" b="1" spc="-5" dirty="0">
                <a:latin typeface="Calibri"/>
                <a:cs typeface="Calibri"/>
              </a:rPr>
              <a:t>measure subjects </a:t>
            </a:r>
            <a:r>
              <a:rPr sz="2200" b="1" spc="5" dirty="0">
                <a:latin typeface="Calibri"/>
                <a:cs typeface="Calibri"/>
              </a:rPr>
              <a:t>or </a:t>
            </a:r>
            <a:r>
              <a:rPr sz="2200" b="1" dirty="0">
                <a:latin typeface="Calibri"/>
                <a:cs typeface="Calibri"/>
              </a:rPr>
              <a:t>other </a:t>
            </a:r>
            <a:r>
              <a:rPr sz="2200" b="1" spc="-5" dirty="0">
                <a:latin typeface="Calibri"/>
                <a:cs typeface="Calibri"/>
              </a:rPr>
              <a:t>sampling units</a:t>
            </a:r>
            <a:r>
              <a:rPr sz="2200" b="1" spc="-90" dirty="0">
                <a:latin typeface="Calibri"/>
                <a:cs typeface="Calibri"/>
              </a:rPr>
              <a:t> </a:t>
            </a:r>
            <a:r>
              <a:rPr sz="2200" b="1" i="1" spc="-5" dirty="0">
                <a:latin typeface="Calibri"/>
                <a:cs typeface="Calibri"/>
              </a:rPr>
              <a:t>repeatedly</a:t>
            </a:r>
            <a:r>
              <a:rPr sz="2200" spc="-5" dirty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685800"/>
            <a:ext cx="979678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dirty="0">
                <a:solidFill>
                  <a:schemeClr val="accent1">
                    <a:lumMod val="75000"/>
                  </a:schemeClr>
                </a:solidFill>
              </a:rPr>
              <a:t>Caution </a:t>
            </a: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when analyzing </a:t>
            </a:r>
            <a:r>
              <a:rPr sz="4400" b="0" dirty="0">
                <a:solidFill>
                  <a:schemeClr val="accent1">
                    <a:lumMod val="75000"/>
                  </a:schemeClr>
                </a:solidFill>
              </a:rPr>
              <a:t>random</a:t>
            </a:r>
            <a:r>
              <a:rPr sz="4400" b="0" spc="-6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effects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1676400"/>
            <a:ext cx="9478645" cy="5106670"/>
          </a:xfrm>
          <a:prstGeom prst="rect">
            <a:avLst/>
          </a:prstGeom>
        </p:spPr>
        <p:txBody>
          <a:bodyPr vert="horz" wrap="square" lIns="0" tIns="198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2200" dirty="0">
                <a:latin typeface="Calibri"/>
                <a:cs typeface="Calibri"/>
              </a:rPr>
              <a:t>Use </a:t>
            </a:r>
            <a:r>
              <a:rPr sz="2200" spc="-5" dirty="0">
                <a:latin typeface="Calibri"/>
                <a:cs typeface="Calibri"/>
              </a:rPr>
              <a:t>linear </a:t>
            </a:r>
            <a:r>
              <a:rPr sz="2200" dirty="0">
                <a:latin typeface="Calibri"/>
                <a:cs typeface="Calibri"/>
              </a:rPr>
              <a:t>mixed </a:t>
            </a:r>
            <a:r>
              <a:rPr sz="2200" spc="-5" dirty="0">
                <a:latin typeface="Calibri"/>
                <a:cs typeface="Calibri"/>
              </a:rPr>
              <a:t>effects </a:t>
            </a:r>
            <a:r>
              <a:rPr sz="2200" dirty="0">
                <a:latin typeface="Calibri"/>
                <a:cs typeface="Calibri"/>
              </a:rPr>
              <a:t>models </a:t>
            </a:r>
            <a:r>
              <a:rPr sz="2200" spc="5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analyze random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effects.</a:t>
            </a:r>
            <a:endParaRPr sz="2200" dirty="0">
              <a:latin typeface="Calibri"/>
              <a:cs typeface="Calibri"/>
            </a:endParaRPr>
          </a:p>
          <a:p>
            <a:pPr marL="12700" marR="689610">
              <a:lnSpc>
                <a:spcPct val="116399"/>
              </a:lnSpc>
              <a:spcBef>
                <a:spcPts val="1030"/>
              </a:spcBef>
            </a:pPr>
            <a:r>
              <a:rPr sz="2200" dirty="0">
                <a:latin typeface="Calibri"/>
                <a:cs typeface="Calibri"/>
              </a:rPr>
              <a:t>Many </a:t>
            </a:r>
            <a:r>
              <a:rPr sz="2200" spc="-5" dirty="0">
                <a:latin typeface="Calibri"/>
                <a:cs typeface="Calibri"/>
              </a:rPr>
              <a:t>statistical packages assume </a:t>
            </a:r>
            <a:r>
              <a:rPr sz="2200" dirty="0">
                <a:latin typeface="Calibri"/>
                <a:cs typeface="Calibri"/>
              </a:rPr>
              <a:t>that </a:t>
            </a:r>
            <a:r>
              <a:rPr sz="2200" spc="-5" dirty="0">
                <a:latin typeface="Calibri"/>
                <a:cs typeface="Calibri"/>
              </a:rPr>
              <a:t>all factors </a:t>
            </a:r>
            <a:r>
              <a:rPr sz="2200" dirty="0">
                <a:latin typeface="Calibri"/>
                <a:cs typeface="Calibri"/>
              </a:rPr>
              <a:t>are </a:t>
            </a:r>
            <a:r>
              <a:rPr sz="2200" spc="-5" dirty="0">
                <a:latin typeface="Calibri"/>
                <a:cs typeface="Calibri"/>
              </a:rPr>
              <a:t>fixed </a:t>
            </a:r>
            <a:r>
              <a:rPr sz="2200" dirty="0">
                <a:latin typeface="Calibri"/>
                <a:cs typeface="Calibri"/>
              </a:rPr>
              <a:t>unless you </a:t>
            </a:r>
            <a:r>
              <a:rPr sz="2200" spc="-5" dirty="0">
                <a:latin typeface="Calibri"/>
                <a:cs typeface="Calibri"/>
              </a:rPr>
              <a:t>instruct  </a:t>
            </a:r>
            <a:r>
              <a:rPr sz="2200" dirty="0">
                <a:latin typeface="Calibri"/>
                <a:cs typeface="Calibri"/>
              </a:rPr>
              <a:t>otherwise </a:t>
            </a:r>
            <a:r>
              <a:rPr sz="2200" spc="-5" dirty="0">
                <a:latin typeface="Calibri"/>
                <a:cs typeface="Calibri"/>
              </a:rPr>
              <a:t>(e.g.,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lang="en-US" sz="2200" spc="-15" dirty="0" err="1">
                <a:latin typeface="Calibri"/>
                <a:cs typeface="Calibri"/>
              </a:rPr>
              <a:t>Genstat</a:t>
            </a:r>
            <a:r>
              <a:rPr lang="en-US" sz="2200" spc="-15" dirty="0">
                <a:latin typeface="Calibri"/>
                <a:cs typeface="Calibri"/>
              </a:rPr>
              <a:t>, SPSS, </a:t>
            </a:r>
            <a:r>
              <a:rPr sz="2200" spc="-5" dirty="0">
                <a:latin typeface="Calibri"/>
                <a:cs typeface="Calibri"/>
              </a:rPr>
              <a:t>JMP).</a:t>
            </a:r>
            <a:endParaRPr sz="2200" dirty="0">
              <a:latin typeface="Calibri"/>
              <a:cs typeface="Calibri"/>
            </a:endParaRPr>
          </a:p>
          <a:p>
            <a:pPr marL="12700" marR="5080">
              <a:lnSpc>
                <a:spcPct val="154500"/>
              </a:lnSpc>
              <a:spcBef>
                <a:spcPts val="25"/>
              </a:spcBef>
            </a:pPr>
            <a:r>
              <a:rPr sz="2200" spc="-5" dirty="0">
                <a:latin typeface="Calibri"/>
                <a:cs typeface="Calibri"/>
              </a:rPr>
              <a:t>Designating factors </a:t>
            </a:r>
            <a:r>
              <a:rPr sz="2200" dirty="0">
                <a:latin typeface="Calibri"/>
                <a:cs typeface="Calibri"/>
              </a:rPr>
              <a:t>as random </a:t>
            </a:r>
            <a:r>
              <a:rPr sz="2200" spc="-5" dirty="0">
                <a:latin typeface="Calibri"/>
                <a:cs typeface="Calibri"/>
              </a:rPr>
              <a:t>takes </a:t>
            </a:r>
            <a:r>
              <a:rPr sz="2200" dirty="0">
                <a:latin typeface="Calibri"/>
                <a:cs typeface="Calibri"/>
              </a:rPr>
              <a:t>extra work </a:t>
            </a:r>
            <a:r>
              <a:rPr sz="2200" spc="-5" dirty="0">
                <a:latin typeface="Calibri"/>
                <a:cs typeface="Calibri"/>
              </a:rPr>
              <a:t>and probably </a:t>
            </a:r>
            <a:r>
              <a:rPr sz="2200" dirty="0">
                <a:latin typeface="Calibri"/>
                <a:cs typeface="Calibri"/>
              </a:rPr>
              <a:t>a read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manual.  </a:t>
            </a:r>
            <a:r>
              <a:rPr sz="2200" b="1" dirty="0">
                <a:latin typeface="Calibri"/>
                <a:cs typeface="Calibri"/>
              </a:rPr>
              <a:t>In R, </a:t>
            </a:r>
            <a:r>
              <a:rPr sz="2200" b="1" spc="-5" dirty="0">
                <a:latin typeface="Courier New"/>
                <a:cs typeface="Courier New"/>
              </a:rPr>
              <a:t>lm()</a:t>
            </a:r>
            <a:r>
              <a:rPr sz="2200" b="1" spc="-765" dirty="0">
                <a:latin typeface="Courier New"/>
                <a:cs typeface="Courier New"/>
              </a:rPr>
              <a:t> </a:t>
            </a:r>
            <a:r>
              <a:rPr sz="2200" b="1" dirty="0">
                <a:latin typeface="Calibri"/>
                <a:cs typeface="Calibri"/>
              </a:rPr>
              <a:t>is </a:t>
            </a:r>
            <a:r>
              <a:rPr sz="2200" b="1" spc="-5" dirty="0">
                <a:latin typeface="Calibri"/>
                <a:cs typeface="Calibri"/>
              </a:rPr>
              <a:t>for fixed effects only. Do not </a:t>
            </a:r>
            <a:r>
              <a:rPr sz="2200" b="1" dirty="0">
                <a:latin typeface="Calibri"/>
                <a:cs typeface="Calibri"/>
              </a:rPr>
              <a:t>use </a:t>
            </a:r>
            <a:r>
              <a:rPr sz="2200" b="1" spc="-5" dirty="0">
                <a:latin typeface="Calibri"/>
                <a:cs typeface="Calibri"/>
              </a:rPr>
              <a:t>if </a:t>
            </a:r>
            <a:r>
              <a:rPr sz="2200" b="1" dirty="0">
                <a:latin typeface="Calibri"/>
                <a:cs typeface="Calibri"/>
              </a:rPr>
              <a:t>you </a:t>
            </a:r>
            <a:r>
              <a:rPr sz="2200" b="1" spc="-5" dirty="0">
                <a:latin typeface="Calibri"/>
                <a:cs typeface="Calibri"/>
              </a:rPr>
              <a:t>have </a:t>
            </a:r>
            <a:r>
              <a:rPr sz="2200" b="1" spc="-10" dirty="0">
                <a:latin typeface="Calibri"/>
                <a:cs typeface="Calibri"/>
              </a:rPr>
              <a:t>random </a:t>
            </a:r>
            <a:r>
              <a:rPr sz="2200" b="1" spc="-5" dirty="0">
                <a:latin typeface="Calibri"/>
                <a:cs typeface="Calibri"/>
              </a:rPr>
              <a:t>effects</a:t>
            </a:r>
            <a:endParaRPr sz="2200" dirty="0">
              <a:latin typeface="Calibri"/>
              <a:cs typeface="Calibri"/>
            </a:endParaRPr>
          </a:p>
          <a:p>
            <a:pPr marL="12700" marR="146685">
              <a:lnSpc>
                <a:spcPct val="117300"/>
              </a:lnSpc>
              <a:spcBef>
                <a:spcPts val="985"/>
              </a:spcBef>
            </a:pPr>
            <a:r>
              <a:rPr sz="2200" b="1" dirty="0">
                <a:latin typeface="Calibri"/>
                <a:cs typeface="Calibri"/>
              </a:rPr>
              <a:t>In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R,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use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ourier New"/>
                <a:cs typeface="Courier New"/>
              </a:rPr>
              <a:t>lmer()</a:t>
            </a:r>
            <a:r>
              <a:rPr sz="2200" b="1" spc="-850" dirty="0">
                <a:latin typeface="Courier New"/>
                <a:cs typeface="Courier New"/>
              </a:rPr>
              <a:t> </a:t>
            </a:r>
            <a:r>
              <a:rPr sz="2200" b="1" dirty="0">
                <a:latin typeface="Calibri"/>
                <a:cs typeface="Calibri"/>
              </a:rPr>
              <a:t>(in the</a:t>
            </a:r>
            <a:r>
              <a:rPr sz="2200" b="1" spc="-1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ourier New"/>
                <a:cs typeface="Courier New"/>
              </a:rPr>
              <a:t>lme4</a:t>
            </a:r>
            <a:r>
              <a:rPr sz="2200" b="1" spc="-819" dirty="0">
                <a:latin typeface="Courier New"/>
                <a:cs typeface="Courier New"/>
              </a:rPr>
              <a:t> </a:t>
            </a:r>
            <a:r>
              <a:rPr sz="2200" b="1" dirty="0">
                <a:latin typeface="Calibri"/>
                <a:cs typeface="Calibri"/>
              </a:rPr>
              <a:t>/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ourier New"/>
                <a:cs typeface="Courier New"/>
              </a:rPr>
              <a:t>lmerTest</a:t>
            </a:r>
            <a:r>
              <a:rPr sz="2200" b="1" spc="-819" dirty="0">
                <a:latin typeface="Courier New"/>
                <a:cs typeface="Courier New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package)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5" dirty="0">
                <a:latin typeface="Calibri"/>
                <a:cs typeface="Calibri"/>
              </a:rPr>
              <a:t>or </a:t>
            </a:r>
            <a:r>
              <a:rPr sz="2200" b="1" spc="-5" dirty="0">
                <a:latin typeface="Courier New"/>
                <a:cs typeface="Courier New"/>
              </a:rPr>
              <a:t>lme()</a:t>
            </a:r>
            <a:r>
              <a:rPr sz="2200" b="1" spc="-850" dirty="0">
                <a:latin typeface="Courier New"/>
                <a:cs typeface="Courier New"/>
              </a:rPr>
              <a:t> </a:t>
            </a:r>
            <a:r>
              <a:rPr sz="2200" b="1" dirty="0">
                <a:latin typeface="Calibri"/>
                <a:cs typeface="Calibri"/>
              </a:rPr>
              <a:t>(in </a:t>
            </a:r>
            <a:r>
              <a:rPr sz="2200" b="1" spc="-10" dirty="0">
                <a:latin typeface="Calibri"/>
                <a:cs typeface="Calibri"/>
              </a:rPr>
              <a:t>the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ourier New"/>
                <a:cs typeface="Courier New"/>
              </a:rPr>
              <a:t>nlme  </a:t>
            </a:r>
            <a:r>
              <a:rPr sz="2200" b="1" spc="-5" dirty="0">
                <a:latin typeface="Calibri"/>
                <a:cs typeface="Calibri"/>
              </a:rPr>
              <a:t>package) </a:t>
            </a:r>
            <a:r>
              <a:rPr sz="2200" b="1" dirty="0">
                <a:latin typeface="Calibri"/>
                <a:cs typeface="Calibri"/>
              </a:rPr>
              <a:t>to </a:t>
            </a:r>
            <a:r>
              <a:rPr sz="2200" b="1" spc="-5" dirty="0">
                <a:latin typeface="Calibri"/>
                <a:cs typeface="Calibri"/>
              </a:rPr>
              <a:t>analyze models containing random effects</a:t>
            </a:r>
            <a:r>
              <a:rPr sz="2200" spc="-5" dirty="0">
                <a:latin typeface="Calibri"/>
                <a:cs typeface="Calibri"/>
              </a:rPr>
              <a:t>. </a:t>
            </a:r>
            <a:r>
              <a:rPr sz="2200" dirty="0">
                <a:latin typeface="Calibri"/>
                <a:cs typeface="Calibri"/>
              </a:rPr>
              <a:t>These </a:t>
            </a:r>
            <a:r>
              <a:rPr sz="2200" spc="-5" dirty="0">
                <a:latin typeface="Calibri"/>
                <a:cs typeface="Calibri"/>
              </a:rPr>
              <a:t>packages </a:t>
            </a:r>
            <a:r>
              <a:rPr sz="2200" dirty="0">
                <a:latin typeface="Calibri"/>
                <a:cs typeface="Calibri"/>
              </a:rPr>
              <a:t>model </a:t>
            </a:r>
            <a:r>
              <a:rPr sz="2200" spc="-10" dirty="0">
                <a:latin typeface="Calibri"/>
                <a:cs typeface="Calibri"/>
              </a:rPr>
              <a:t>the  </a:t>
            </a:r>
            <a:r>
              <a:rPr sz="2200" dirty="0">
                <a:latin typeface="Calibri"/>
                <a:cs typeface="Calibri"/>
              </a:rPr>
              <a:t>variance </a:t>
            </a:r>
            <a:r>
              <a:rPr sz="2200" spc="-5" dirty="0">
                <a:latin typeface="Calibri"/>
                <a:cs typeface="Calibri"/>
              </a:rPr>
              <a:t>structure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random effects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explicitly.</a:t>
            </a:r>
            <a:endParaRPr sz="2200" dirty="0">
              <a:latin typeface="Calibri"/>
              <a:cs typeface="Calibri"/>
            </a:endParaRPr>
          </a:p>
          <a:p>
            <a:pPr marL="12700" marR="541020">
              <a:lnSpc>
                <a:spcPct val="117300"/>
              </a:lnSpc>
              <a:spcBef>
                <a:spcPts val="985"/>
              </a:spcBef>
            </a:pPr>
            <a:r>
              <a:rPr sz="2200" dirty="0">
                <a:latin typeface="Calibri"/>
                <a:cs typeface="Calibri"/>
              </a:rPr>
              <a:t>Tests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treatment effects using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Kenward-Roger or Satterthwaite  approximations for degrees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freedom </a:t>
            </a:r>
            <a:r>
              <a:rPr sz="2200" dirty="0">
                <a:latin typeface="Calibri"/>
                <a:cs typeface="Calibri"/>
              </a:rPr>
              <a:t>are </a:t>
            </a:r>
            <a:r>
              <a:rPr sz="2200" spc="-5" dirty="0">
                <a:latin typeface="Calibri"/>
                <a:cs typeface="Calibri"/>
              </a:rPr>
              <a:t>most accurate (available </a:t>
            </a:r>
            <a:r>
              <a:rPr sz="2200" dirty="0">
                <a:latin typeface="Calibri"/>
                <a:cs typeface="Calibri"/>
              </a:rPr>
              <a:t>in </a:t>
            </a:r>
            <a:r>
              <a:rPr sz="2200" spc="-5" dirty="0">
                <a:latin typeface="Courier New"/>
                <a:cs typeface="Courier New"/>
              </a:rPr>
              <a:t>lme4</a:t>
            </a:r>
            <a:r>
              <a:rPr sz="2200" spc="-760" dirty="0">
                <a:latin typeface="Courier New"/>
                <a:cs typeface="Courier New"/>
              </a:rPr>
              <a:t> </a:t>
            </a:r>
            <a:r>
              <a:rPr sz="2200" dirty="0">
                <a:latin typeface="Calibri"/>
                <a:cs typeface="Calibri"/>
              </a:rPr>
              <a:t>/  </a:t>
            </a:r>
            <a:r>
              <a:rPr sz="2200" spc="-5" dirty="0">
                <a:latin typeface="Courier New"/>
                <a:cs typeface="Courier New"/>
              </a:rPr>
              <a:t>lmerTest</a:t>
            </a:r>
            <a:r>
              <a:rPr sz="2200" spc="-830" dirty="0">
                <a:latin typeface="Courier New"/>
                <a:cs typeface="Courier New"/>
              </a:rPr>
              <a:t> </a:t>
            </a:r>
            <a:r>
              <a:rPr sz="2200" dirty="0">
                <a:latin typeface="Calibri"/>
                <a:cs typeface="Calibri"/>
              </a:rPr>
              <a:t>package).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8" y="703579"/>
            <a:ext cx="972058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Attributes </a:t>
            </a:r>
            <a:r>
              <a:rPr sz="4400" b="0" spc="-10" dirty="0">
                <a:solidFill>
                  <a:schemeClr val="accent1">
                    <a:lumMod val="75000"/>
                  </a:schemeClr>
                </a:solidFill>
              </a:rPr>
              <a:t>of </a:t>
            </a:r>
            <a:r>
              <a:rPr sz="4400" b="0" dirty="0">
                <a:solidFill>
                  <a:schemeClr val="accent1">
                    <a:lumMod val="75000"/>
                  </a:schemeClr>
                </a:solidFill>
              </a:rPr>
              <a:t>linear </a:t>
            </a: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mixed-effects</a:t>
            </a:r>
            <a:r>
              <a:rPr sz="4400" b="0" spc="1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models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0600" y="1752600"/>
            <a:ext cx="8809990" cy="3479165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65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They </a:t>
            </a:r>
            <a:r>
              <a:rPr sz="2200" spc="-10" dirty="0">
                <a:latin typeface="Calibri"/>
                <a:cs typeface="Calibri"/>
              </a:rPr>
              <a:t>are </a:t>
            </a:r>
            <a:r>
              <a:rPr sz="2200" b="1" spc="-5" dirty="0">
                <a:latin typeface="Calibri"/>
                <a:cs typeface="Calibri"/>
              </a:rPr>
              <a:t>linear </a:t>
            </a:r>
            <a:r>
              <a:rPr sz="2200" b="1" dirty="0">
                <a:latin typeface="Calibri"/>
                <a:cs typeface="Calibri"/>
              </a:rPr>
              <a:t>models that </a:t>
            </a:r>
            <a:r>
              <a:rPr sz="2200" b="1" spc="-5" dirty="0">
                <a:latin typeface="Calibri"/>
                <a:cs typeface="Calibri"/>
              </a:rPr>
              <a:t>include </a:t>
            </a:r>
            <a:r>
              <a:rPr sz="2200" b="1" spc="5" dirty="0">
                <a:latin typeface="Calibri"/>
                <a:cs typeface="Calibri"/>
              </a:rPr>
              <a:t>both </a:t>
            </a:r>
            <a:r>
              <a:rPr sz="2200" b="1" dirty="0">
                <a:latin typeface="Calibri"/>
                <a:cs typeface="Calibri"/>
              </a:rPr>
              <a:t>fixed </a:t>
            </a:r>
            <a:r>
              <a:rPr sz="2200" b="1" spc="-5" dirty="0">
                <a:latin typeface="Calibri"/>
                <a:cs typeface="Calibri"/>
              </a:rPr>
              <a:t>and random</a:t>
            </a:r>
            <a:r>
              <a:rPr sz="2200" b="1" spc="-6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effects</a:t>
            </a:r>
            <a:r>
              <a:rPr sz="2200" dirty="0">
                <a:latin typeface="Calibri"/>
                <a:cs typeface="Calibri"/>
              </a:rPr>
              <a:t>.</a:t>
            </a:r>
          </a:p>
          <a:p>
            <a:pPr marL="355600" indent="-342900">
              <a:lnSpc>
                <a:spcPct val="100000"/>
              </a:lnSpc>
              <a:spcBef>
                <a:spcPts val="156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They </a:t>
            </a:r>
            <a:r>
              <a:rPr sz="2200" b="1" dirty="0">
                <a:latin typeface="Calibri"/>
                <a:cs typeface="Calibri"/>
              </a:rPr>
              <a:t>model </a:t>
            </a:r>
            <a:r>
              <a:rPr sz="2200" b="1" spc="-5" dirty="0">
                <a:latin typeface="Calibri"/>
                <a:cs typeface="Calibri"/>
              </a:rPr>
              <a:t>different error </a:t>
            </a:r>
            <a:r>
              <a:rPr sz="2200" b="1" dirty="0">
                <a:latin typeface="Calibri"/>
                <a:cs typeface="Calibri"/>
              </a:rPr>
              <a:t>variance for each </a:t>
            </a:r>
            <a:r>
              <a:rPr sz="2200" b="1" spc="-5" dirty="0">
                <a:latin typeface="Calibri"/>
                <a:cs typeface="Calibri"/>
              </a:rPr>
              <a:t>level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random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variation.</a:t>
            </a:r>
            <a:endParaRPr sz="22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16399"/>
              </a:lnSpc>
              <a:spcBef>
                <a:spcPts val="115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b="1" dirty="0">
                <a:latin typeface="Calibri"/>
                <a:cs typeface="Calibri"/>
              </a:rPr>
              <a:t>Estimation </a:t>
            </a:r>
            <a:r>
              <a:rPr sz="2200" b="1" spc="-5" dirty="0">
                <a:latin typeface="Calibri"/>
                <a:cs typeface="Calibri"/>
              </a:rPr>
              <a:t>and testing </a:t>
            </a:r>
            <a:r>
              <a:rPr sz="2200" b="1" dirty="0">
                <a:latin typeface="Calibri"/>
                <a:cs typeface="Calibri"/>
              </a:rPr>
              <a:t>are based </a:t>
            </a:r>
            <a:r>
              <a:rPr sz="2200" b="1" spc="5" dirty="0">
                <a:latin typeface="Calibri"/>
                <a:cs typeface="Calibri"/>
              </a:rPr>
              <a:t>on </a:t>
            </a:r>
            <a:r>
              <a:rPr sz="2200" b="1" spc="-5" dirty="0">
                <a:latin typeface="Calibri"/>
                <a:cs typeface="Calibri"/>
              </a:rPr>
              <a:t>restricted maximum likelihood (REML),  </a:t>
            </a:r>
            <a:r>
              <a:rPr sz="2200" b="1" dirty="0">
                <a:latin typeface="Calibri"/>
                <a:cs typeface="Calibri"/>
              </a:rPr>
              <a:t>which can </a:t>
            </a:r>
            <a:r>
              <a:rPr sz="2200" b="1" spc="-5" dirty="0">
                <a:latin typeface="Calibri"/>
                <a:cs typeface="Calibri"/>
              </a:rPr>
              <a:t>handle </a:t>
            </a:r>
            <a:r>
              <a:rPr sz="2200" b="1" spc="-10" dirty="0">
                <a:latin typeface="Calibri"/>
                <a:cs typeface="Calibri"/>
              </a:rPr>
              <a:t>unequal </a:t>
            </a:r>
            <a:r>
              <a:rPr sz="2200" b="1" dirty="0">
                <a:latin typeface="Calibri"/>
                <a:cs typeface="Calibri"/>
              </a:rPr>
              <a:t>sample</a:t>
            </a:r>
            <a:r>
              <a:rPr sz="2200" b="1" spc="-2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size.</a:t>
            </a:r>
          </a:p>
          <a:p>
            <a:pPr marL="355600" marR="886460" indent="-342900">
              <a:lnSpc>
                <a:spcPct val="117300"/>
              </a:lnSpc>
              <a:spcBef>
                <a:spcPts val="1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b="1" i="1" spc="-5" dirty="0">
                <a:latin typeface="Calibri"/>
                <a:cs typeface="Calibri"/>
              </a:rPr>
              <a:t>P</a:t>
            </a:r>
            <a:r>
              <a:rPr sz="2200" b="1" spc="-5" dirty="0">
                <a:latin typeface="Calibri"/>
                <a:cs typeface="Calibri"/>
              </a:rPr>
              <a:t>-values for tests </a:t>
            </a:r>
            <a:r>
              <a:rPr sz="2200" b="1" spc="5" dirty="0">
                <a:latin typeface="Calibri"/>
                <a:cs typeface="Calibri"/>
              </a:rPr>
              <a:t>of </a:t>
            </a:r>
            <a:r>
              <a:rPr sz="2200" b="1" dirty="0">
                <a:latin typeface="Calibri"/>
                <a:cs typeface="Calibri"/>
              </a:rPr>
              <a:t>fixed </a:t>
            </a:r>
            <a:r>
              <a:rPr sz="2200" b="1" spc="-5" dirty="0">
                <a:latin typeface="Calibri"/>
                <a:cs typeface="Calibri"/>
              </a:rPr>
              <a:t>effects </a:t>
            </a:r>
            <a:r>
              <a:rPr sz="2200" b="1" dirty="0">
                <a:latin typeface="Calibri"/>
                <a:cs typeface="Calibri"/>
              </a:rPr>
              <a:t>are </a:t>
            </a:r>
            <a:r>
              <a:rPr sz="2200" b="1" spc="-5" dirty="0">
                <a:latin typeface="Calibri"/>
                <a:cs typeface="Calibri"/>
              </a:rPr>
              <a:t>conservative </a:t>
            </a:r>
            <a:r>
              <a:rPr sz="2200" b="1" spc="-10" dirty="0">
                <a:latin typeface="Calibri"/>
                <a:cs typeface="Calibri"/>
              </a:rPr>
              <a:t>when </a:t>
            </a:r>
            <a:r>
              <a:rPr sz="2200" b="1" spc="-5" dirty="0">
                <a:latin typeface="Calibri"/>
                <a:cs typeface="Calibri"/>
              </a:rPr>
              <a:t>designs </a:t>
            </a:r>
            <a:r>
              <a:rPr sz="2200" b="1" dirty="0">
                <a:latin typeface="Calibri"/>
                <a:cs typeface="Calibri"/>
              </a:rPr>
              <a:t>are </a:t>
            </a:r>
            <a:r>
              <a:rPr sz="2200" b="1" spc="-5" dirty="0">
                <a:latin typeface="Calibri"/>
                <a:cs typeface="Calibri"/>
              </a:rPr>
              <a:t>unbalanced</a:t>
            </a:r>
            <a:r>
              <a:rPr sz="2200" spc="-5" dirty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6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Implemented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ourier New"/>
                <a:cs typeface="Courier New"/>
              </a:rPr>
              <a:t>lme4/lmerTest</a:t>
            </a:r>
            <a:r>
              <a:rPr sz="2200" b="1" spc="-825" dirty="0">
                <a:latin typeface="Courier New"/>
                <a:cs typeface="Courier New"/>
              </a:rPr>
              <a:t> </a:t>
            </a:r>
            <a:r>
              <a:rPr sz="2200" b="1" spc="-5" dirty="0">
                <a:latin typeface="Calibri"/>
                <a:cs typeface="Calibri"/>
              </a:rPr>
              <a:t>and </a:t>
            </a:r>
            <a:r>
              <a:rPr sz="2200" b="1" spc="-5" dirty="0">
                <a:latin typeface="Courier New"/>
                <a:cs typeface="Courier New"/>
              </a:rPr>
              <a:t>nlme</a:t>
            </a:r>
            <a:r>
              <a:rPr sz="2200" b="1" spc="-825" dirty="0">
                <a:latin typeface="Courier New"/>
                <a:cs typeface="Courier New"/>
              </a:rPr>
              <a:t> </a:t>
            </a:r>
            <a:r>
              <a:rPr sz="2200" spc="-5" dirty="0">
                <a:latin typeface="Calibri"/>
                <a:cs typeface="Calibri"/>
              </a:rPr>
              <a:t>packages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ChangeAspect="1"/>
          </p:cNvSpPr>
          <p:nvPr/>
        </p:nvSpPr>
        <p:spPr>
          <a:xfrm>
            <a:off x="816685" y="4106240"/>
            <a:ext cx="4288715" cy="2962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0985" y="393962"/>
            <a:ext cx="982980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dirty="0">
                <a:solidFill>
                  <a:schemeClr val="accent1">
                    <a:lumMod val="75000"/>
                  </a:schemeClr>
                </a:solidFill>
              </a:rPr>
              <a:t>Example 1: Study of </a:t>
            </a:r>
            <a:r>
              <a:rPr sz="4400" b="0" spc="-10" dirty="0">
                <a:solidFill>
                  <a:schemeClr val="accent1">
                    <a:lumMod val="75000"/>
                  </a:schemeClr>
                </a:solidFill>
              </a:rPr>
              <a:t>measurement </a:t>
            </a: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repeatability </a:t>
            </a:r>
            <a:r>
              <a:rPr sz="4400" b="0" dirty="0">
                <a:solidFill>
                  <a:schemeClr val="accent1">
                    <a:lumMod val="75000"/>
                  </a:schemeClr>
                </a:solidFill>
              </a:rPr>
              <a:t>(simple </a:t>
            </a: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nested</a:t>
            </a:r>
            <a:r>
              <a:rPr sz="4400" b="0" dirty="0">
                <a:solidFill>
                  <a:schemeClr val="accent1">
                    <a:lumMod val="75000"/>
                  </a:schemeClr>
                </a:solidFill>
              </a:rPr>
              <a:t> design)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7360" y="2016032"/>
            <a:ext cx="9417050" cy="1988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7000"/>
              </a:lnSpc>
              <a:spcBef>
                <a:spcPts val="105"/>
              </a:spcBef>
            </a:pP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walking stick, </a:t>
            </a:r>
            <a:r>
              <a:rPr sz="2200" i="1" spc="-5" dirty="0">
                <a:latin typeface="Calibri"/>
                <a:cs typeface="Calibri"/>
              </a:rPr>
              <a:t>Timema </a:t>
            </a:r>
            <a:r>
              <a:rPr sz="2200" i="1" dirty="0">
                <a:latin typeface="Calibri"/>
                <a:cs typeface="Calibri"/>
              </a:rPr>
              <a:t>cristinae</a:t>
            </a:r>
            <a:r>
              <a:rPr sz="2200" dirty="0">
                <a:latin typeface="Calibri"/>
                <a:cs typeface="Calibri"/>
              </a:rPr>
              <a:t>, </a:t>
            </a:r>
            <a:r>
              <a:rPr sz="2200" spc="-15" dirty="0">
                <a:latin typeface="Calibri"/>
                <a:cs typeface="Calibri"/>
              </a:rPr>
              <a:t>is </a:t>
            </a:r>
            <a:r>
              <a:rPr sz="2200" dirty="0">
                <a:latin typeface="Calibri"/>
                <a:cs typeface="Calibri"/>
              </a:rPr>
              <a:t>a wingless </a:t>
            </a:r>
            <a:r>
              <a:rPr sz="2200" spc="-5" dirty="0">
                <a:latin typeface="Calibri"/>
                <a:cs typeface="Calibri"/>
              </a:rPr>
              <a:t>herbivorous insect </a:t>
            </a:r>
            <a:r>
              <a:rPr sz="2200" spc="5" dirty="0">
                <a:latin typeface="Calibri"/>
                <a:cs typeface="Calibri"/>
              </a:rPr>
              <a:t>on </a:t>
            </a:r>
            <a:r>
              <a:rPr sz="2200" spc="-5" dirty="0">
                <a:latin typeface="Calibri"/>
                <a:cs typeface="Calibri"/>
              </a:rPr>
              <a:t>plants </a:t>
            </a:r>
            <a:r>
              <a:rPr sz="2200" dirty="0">
                <a:latin typeface="Calibri"/>
                <a:cs typeface="Calibri"/>
              </a:rPr>
              <a:t>in  </a:t>
            </a:r>
            <a:r>
              <a:rPr sz="2200" spc="-5" dirty="0">
                <a:latin typeface="Calibri"/>
                <a:cs typeface="Calibri"/>
              </a:rPr>
              <a:t>chaparral habitats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California. </a:t>
            </a:r>
            <a:r>
              <a:rPr sz="2200" dirty="0">
                <a:latin typeface="Calibri"/>
                <a:cs typeface="Calibri"/>
              </a:rPr>
              <a:t>Nosil </a:t>
            </a:r>
            <a:r>
              <a:rPr sz="2200" spc="-5" dirty="0">
                <a:latin typeface="Calibri"/>
                <a:cs typeface="Calibri"/>
              </a:rPr>
              <a:t>and Crespi </a:t>
            </a:r>
            <a:r>
              <a:rPr sz="2200" spc="-10" dirty="0">
                <a:latin typeface="Calibri"/>
                <a:cs typeface="Calibri"/>
              </a:rPr>
              <a:t>(2006) </a:t>
            </a:r>
            <a:r>
              <a:rPr sz="2200" dirty="0">
                <a:latin typeface="Calibri"/>
                <a:cs typeface="Calibri"/>
              </a:rPr>
              <a:t>measured </a:t>
            </a:r>
            <a:r>
              <a:rPr sz="2200" spc="-5" dirty="0">
                <a:latin typeface="Calibri"/>
                <a:cs typeface="Calibri"/>
              </a:rPr>
              <a:t>individuals </a:t>
            </a:r>
            <a:r>
              <a:rPr sz="2200" spc="-10" dirty="0">
                <a:latin typeface="Calibri"/>
                <a:cs typeface="Calibri"/>
              </a:rPr>
              <a:t>using  </a:t>
            </a:r>
            <a:r>
              <a:rPr sz="2200" spc="-5" dirty="0">
                <a:latin typeface="Calibri"/>
                <a:cs typeface="Calibri"/>
              </a:rPr>
              <a:t>digital photographs. </a:t>
            </a:r>
            <a:r>
              <a:rPr sz="2200" spc="-1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evaluate measurement repeatability they </a:t>
            </a:r>
            <a:r>
              <a:rPr sz="2200" dirty="0">
                <a:latin typeface="Calibri"/>
                <a:cs typeface="Calibri"/>
              </a:rPr>
              <a:t>took </a:t>
            </a:r>
            <a:r>
              <a:rPr sz="2200" spc="-5" dirty="0">
                <a:latin typeface="Calibri"/>
                <a:cs typeface="Calibri"/>
              </a:rPr>
              <a:t>two  </a:t>
            </a:r>
            <a:r>
              <a:rPr sz="2200" dirty="0">
                <a:latin typeface="Calibri"/>
                <a:cs typeface="Calibri"/>
              </a:rPr>
              <a:t>separate </a:t>
            </a:r>
            <a:r>
              <a:rPr sz="2200" spc="-5" dirty="0">
                <a:latin typeface="Calibri"/>
                <a:cs typeface="Calibri"/>
              </a:rPr>
              <a:t>photographs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each </a:t>
            </a:r>
            <a:r>
              <a:rPr sz="2200" dirty="0">
                <a:latin typeface="Calibri"/>
                <a:cs typeface="Calibri"/>
              </a:rPr>
              <a:t>specimen. </a:t>
            </a:r>
            <a:r>
              <a:rPr sz="2200" b="1" spc="-5" dirty="0">
                <a:latin typeface="Calibri"/>
                <a:cs typeface="Calibri"/>
              </a:rPr>
              <a:t>After measuring </a:t>
            </a:r>
            <a:r>
              <a:rPr sz="2200" b="1" dirty="0">
                <a:latin typeface="Calibri"/>
                <a:cs typeface="Calibri"/>
              </a:rPr>
              <a:t>traits </a:t>
            </a:r>
            <a:r>
              <a:rPr sz="2200" b="1" spc="5" dirty="0">
                <a:latin typeface="Calibri"/>
                <a:cs typeface="Calibri"/>
              </a:rPr>
              <a:t>on </a:t>
            </a:r>
            <a:r>
              <a:rPr sz="2200" b="1" dirty="0">
                <a:latin typeface="Calibri"/>
                <a:cs typeface="Calibri"/>
              </a:rPr>
              <a:t>one </a:t>
            </a:r>
            <a:r>
              <a:rPr sz="2200" b="1" spc="-5" dirty="0">
                <a:latin typeface="Calibri"/>
                <a:cs typeface="Calibri"/>
              </a:rPr>
              <a:t>set </a:t>
            </a:r>
            <a:r>
              <a:rPr sz="2200" b="1" spc="5" dirty="0">
                <a:latin typeface="Calibri"/>
                <a:cs typeface="Calibri"/>
              </a:rPr>
              <a:t>of  </a:t>
            </a:r>
            <a:r>
              <a:rPr sz="2200" b="1" dirty="0">
                <a:latin typeface="Calibri"/>
                <a:cs typeface="Calibri"/>
              </a:rPr>
              <a:t>photographs, </a:t>
            </a:r>
            <a:r>
              <a:rPr sz="2200" b="1" spc="-10" dirty="0">
                <a:latin typeface="Calibri"/>
                <a:cs typeface="Calibri"/>
              </a:rPr>
              <a:t>they </a:t>
            </a:r>
            <a:r>
              <a:rPr sz="2200" b="1" spc="-5" dirty="0">
                <a:latin typeface="Calibri"/>
                <a:cs typeface="Calibri"/>
              </a:rPr>
              <a:t>repeated </a:t>
            </a:r>
            <a:r>
              <a:rPr sz="2200" b="1" dirty="0">
                <a:latin typeface="Calibri"/>
                <a:cs typeface="Calibri"/>
              </a:rPr>
              <a:t>the </a:t>
            </a:r>
            <a:r>
              <a:rPr sz="2200" b="1" spc="-5" dirty="0">
                <a:latin typeface="Calibri"/>
                <a:cs typeface="Calibri"/>
              </a:rPr>
              <a:t>measurements </a:t>
            </a:r>
            <a:r>
              <a:rPr sz="2200" b="1" spc="5" dirty="0">
                <a:latin typeface="Calibri"/>
                <a:cs typeface="Calibri"/>
              </a:rPr>
              <a:t>on </a:t>
            </a:r>
            <a:r>
              <a:rPr sz="2200" b="1" dirty="0">
                <a:latin typeface="Calibri"/>
                <a:cs typeface="Calibri"/>
              </a:rPr>
              <a:t>the </a:t>
            </a:r>
            <a:r>
              <a:rPr sz="2200" b="1" spc="-5" dirty="0">
                <a:latin typeface="Calibri"/>
                <a:cs typeface="Calibri"/>
              </a:rPr>
              <a:t>second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set.</a:t>
            </a:r>
            <a:endParaRPr sz="2200" b="1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77142" y="4943401"/>
            <a:ext cx="3097529" cy="14490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Example 1: Study of </a:t>
            </a:r>
            <a:r>
              <a:rPr spc="-10" dirty="0"/>
              <a:t>measurement </a:t>
            </a:r>
            <a:r>
              <a:rPr spc="-5" dirty="0"/>
              <a:t>repeatability </a:t>
            </a:r>
            <a:r>
              <a:rPr dirty="0"/>
              <a:t>(simple </a:t>
            </a:r>
            <a:r>
              <a:rPr spc="-5" dirty="0"/>
              <a:t>nested</a:t>
            </a:r>
            <a:r>
              <a:rPr dirty="0"/>
              <a:t> design)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3419" y="1069267"/>
            <a:ext cx="6577965" cy="2124075"/>
          </a:xfrm>
          <a:prstGeom prst="rect">
            <a:avLst/>
          </a:prstGeom>
        </p:spPr>
        <p:txBody>
          <a:bodyPr vert="horz" wrap="square" lIns="0" tIns="2051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14"/>
              </a:spcBef>
            </a:pPr>
            <a:r>
              <a:rPr sz="2200" spc="-5" dirty="0">
                <a:latin typeface="Calibri"/>
                <a:cs typeface="Calibri"/>
              </a:rPr>
              <a:t>Fit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data </a:t>
            </a:r>
            <a:r>
              <a:rPr sz="2200" spc="-5" dirty="0">
                <a:latin typeface="Calibri"/>
                <a:cs typeface="Calibri"/>
              </a:rPr>
              <a:t>with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linear </a:t>
            </a:r>
            <a:r>
              <a:rPr sz="2200" dirty="0">
                <a:latin typeface="Calibri"/>
                <a:cs typeface="Calibri"/>
              </a:rPr>
              <a:t>mixed model: </a:t>
            </a:r>
            <a:r>
              <a:rPr sz="2200" i="1" spc="5" dirty="0">
                <a:latin typeface="Calibri"/>
                <a:cs typeface="Calibri"/>
              </a:rPr>
              <a:t>Y</a:t>
            </a:r>
            <a:r>
              <a:rPr sz="2100" i="1" spc="7" baseline="-7936" dirty="0">
                <a:latin typeface="Calibri"/>
                <a:cs typeface="Calibri"/>
              </a:rPr>
              <a:t>i </a:t>
            </a:r>
            <a:r>
              <a:rPr sz="2200" dirty="0">
                <a:latin typeface="Calibri"/>
                <a:cs typeface="Calibri"/>
              </a:rPr>
              <a:t>= </a:t>
            </a:r>
            <a:r>
              <a:rPr sz="2300" i="1" spc="-15" dirty="0">
                <a:latin typeface="Symbol"/>
                <a:cs typeface="Symbol"/>
              </a:rPr>
              <a:t></a:t>
            </a:r>
            <a:r>
              <a:rPr sz="2100" spc="-22" baseline="-7936" dirty="0">
                <a:latin typeface="Calibri"/>
                <a:cs typeface="Calibri"/>
              </a:rPr>
              <a:t>0 </a:t>
            </a:r>
            <a:r>
              <a:rPr sz="2200" dirty="0">
                <a:latin typeface="Calibri"/>
                <a:cs typeface="Calibri"/>
              </a:rPr>
              <a:t>+ </a:t>
            </a:r>
            <a:r>
              <a:rPr sz="2200" i="1" dirty="0">
                <a:latin typeface="Calibri"/>
                <a:cs typeface="Calibri"/>
              </a:rPr>
              <a:t>b</a:t>
            </a:r>
            <a:r>
              <a:rPr sz="2100" i="1" baseline="-7936" dirty="0">
                <a:latin typeface="Calibri"/>
                <a:cs typeface="Calibri"/>
              </a:rPr>
              <a:t>i </a:t>
            </a:r>
            <a:r>
              <a:rPr sz="2200" dirty="0">
                <a:latin typeface="Calibri"/>
                <a:cs typeface="Calibri"/>
              </a:rPr>
              <a:t>+</a:t>
            </a:r>
            <a:r>
              <a:rPr sz="2200" spc="-11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error</a:t>
            </a:r>
            <a:endParaRPr sz="2200">
              <a:latin typeface="Calibri"/>
              <a:cs typeface="Calibri"/>
            </a:endParaRPr>
          </a:p>
          <a:p>
            <a:pPr marL="4207510">
              <a:lnSpc>
                <a:spcPct val="100000"/>
              </a:lnSpc>
              <a:spcBef>
                <a:spcPts val="1420"/>
              </a:spcBef>
            </a:pPr>
            <a:r>
              <a:rPr sz="2200" spc="-5" dirty="0">
                <a:latin typeface="Calibri"/>
                <a:cs typeface="Calibri"/>
              </a:rPr>
              <a:t>individual bugs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i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700">
              <a:latin typeface="Calibri"/>
              <a:cs typeface="Calibri"/>
            </a:endParaRPr>
          </a:p>
          <a:p>
            <a:pPr marL="4143375">
              <a:lnSpc>
                <a:spcPct val="100000"/>
              </a:lnSpc>
              <a:spcBef>
                <a:spcPts val="2250"/>
              </a:spcBef>
            </a:pPr>
            <a:r>
              <a:rPr sz="2200" dirty="0">
                <a:latin typeface="Calibri"/>
                <a:cs typeface="Calibri"/>
              </a:rPr>
              <a:t>…..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0719" y="4005783"/>
            <a:ext cx="9227185" cy="2571115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367665">
              <a:lnSpc>
                <a:spcPct val="100000"/>
              </a:lnSpc>
              <a:spcBef>
                <a:spcPts val="1130"/>
              </a:spcBef>
              <a:tabLst>
                <a:tab pos="887730" algn="l"/>
                <a:tab pos="1548765" algn="l"/>
                <a:tab pos="1880870" algn="l"/>
                <a:tab pos="2400300" algn="l"/>
                <a:tab pos="3124835" algn="l"/>
                <a:tab pos="3790315" algn="l"/>
                <a:tab pos="4262755" algn="l"/>
              </a:tabLst>
            </a:pPr>
            <a:r>
              <a:rPr sz="2200" dirty="0">
                <a:latin typeface="Calibri"/>
                <a:cs typeface="Calibri"/>
              </a:rPr>
              <a:t>1	2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3	4	5	6  7	8</a:t>
            </a:r>
            <a:r>
              <a:rPr sz="2200" spc="49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9	</a:t>
            </a:r>
            <a:r>
              <a:rPr sz="2200" spc="-10" dirty="0">
                <a:latin typeface="Calibri"/>
                <a:cs typeface="Calibri"/>
              </a:rPr>
              <a:t>10	</a:t>
            </a:r>
            <a:r>
              <a:rPr sz="2200" spc="-5" dirty="0">
                <a:latin typeface="Calibri"/>
                <a:cs typeface="Calibri"/>
              </a:rPr>
              <a:t>(measurements)</a:t>
            </a:r>
            <a:endParaRPr sz="2200" dirty="0">
              <a:latin typeface="Calibri"/>
              <a:cs typeface="Calibri"/>
            </a:endParaRPr>
          </a:p>
          <a:p>
            <a:pPr marL="50800" marR="623570">
              <a:lnSpc>
                <a:spcPct val="101800"/>
              </a:lnSpc>
              <a:spcBef>
                <a:spcPts val="985"/>
              </a:spcBef>
            </a:pP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individual bugs </a:t>
            </a:r>
            <a:r>
              <a:rPr sz="2200" spc="-10" dirty="0">
                <a:latin typeface="Calibri"/>
                <a:cs typeface="Calibri"/>
              </a:rPr>
              <a:t>are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random groups </a:t>
            </a:r>
            <a:r>
              <a:rPr sz="2200" dirty="0">
                <a:latin typeface="Calibri"/>
                <a:cs typeface="Calibri"/>
              </a:rPr>
              <a:t>in </a:t>
            </a:r>
            <a:r>
              <a:rPr sz="2200" spc="-5" dirty="0">
                <a:latin typeface="Calibri"/>
                <a:cs typeface="Calibri"/>
              </a:rPr>
              <a:t>this study, with two </a:t>
            </a:r>
            <a:r>
              <a:rPr sz="2200" dirty="0">
                <a:latin typeface="Calibri"/>
                <a:cs typeface="Calibri"/>
              </a:rPr>
              <a:t>repeated  measurements </a:t>
            </a:r>
            <a:r>
              <a:rPr sz="2200" spc="-10" dirty="0">
                <a:latin typeface="Calibri"/>
                <a:cs typeface="Calibri"/>
              </a:rPr>
              <a:t>per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group.</a:t>
            </a:r>
            <a:endParaRPr sz="2200" dirty="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1055"/>
              </a:spcBef>
            </a:pPr>
            <a:r>
              <a:rPr sz="2200" dirty="0">
                <a:latin typeface="Calibri"/>
                <a:cs typeface="Calibri"/>
              </a:rPr>
              <a:t>Model </a:t>
            </a:r>
            <a:r>
              <a:rPr sz="2200" spc="-5" dirty="0">
                <a:latin typeface="Calibri"/>
                <a:cs typeface="Calibri"/>
              </a:rPr>
              <a:t>has </a:t>
            </a:r>
            <a:r>
              <a:rPr sz="2200" spc="-15" dirty="0">
                <a:latin typeface="Calibri"/>
                <a:cs typeface="Calibri"/>
              </a:rPr>
              <a:t>two </a:t>
            </a:r>
            <a:r>
              <a:rPr sz="2200" spc="-5" dirty="0">
                <a:latin typeface="Calibri"/>
                <a:cs typeface="Calibri"/>
              </a:rPr>
              <a:t>parts, each </a:t>
            </a:r>
            <a:r>
              <a:rPr sz="2200" dirty="0">
                <a:latin typeface="Calibri"/>
                <a:cs typeface="Calibri"/>
              </a:rPr>
              <a:t>with its own </a:t>
            </a:r>
            <a:r>
              <a:rPr sz="2200" spc="-5" dirty="0">
                <a:latin typeface="Calibri"/>
                <a:cs typeface="Calibri"/>
              </a:rPr>
              <a:t>source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error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variance:</a:t>
            </a:r>
            <a:endParaRPr sz="2200" dirty="0">
              <a:latin typeface="Calibri"/>
              <a:cs typeface="Calibri"/>
            </a:endParaRPr>
          </a:p>
          <a:p>
            <a:pPr marL="342900" indent="-292735">
              <a:lnSpc>
                <a:spcPct val="100000"/>
              </a:lnSpc>
              <a:spcBef>
                <a:spcPts val="430"/>
              </a:spcBef>
              <a:buAutoNum type="arabicParenR"/>
              <a:tabLst>
                <a:tab pos="343535" algn="l"/>
              </a:tabLst>
            </a:pPr>
            <a:r>
              <a:rPr sz="2200" spc="-10" dirty="0">
                <a:latin typeface="Calibri"/>
                <a:cs typeface="Calibri"/>
              </a:rPr>
              <a:t>Random </a:t>
            </a:r>
            <a:r>
              <a:rPr sz="2200" spc="-5" dirty="0">
                <a:latin typeface="Calibri"/>
                <a:cs typeface="Calibri"/>
              </a:rPr>
              <a:t>part: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measurement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individual bug </a:t>
            </a:r>
            <a:r>
              <a:rPr sz="2200" i="1" spc="-15" dirty="0">
                <a:latin typeface="Calibri"/>
                <a:cs typeface="Calibri"/>
              </a:rPr>
              <a:t>i</a:t>
            </a:r>
            <a:r>
              <a:rPr sz="2200" spc="-15" dirty="0">
                <a:latin typeface="Calibri"/>
                <a:cs typeface="Calibri"/>
              </a:rPr>
              <a:t>: </a:t>
            </a:r>
            <a:r>
              <a:rPr sz="2200" i="1" dirty="0">
                <a:latin typeface="Calibri"/>
                <a:cs typeface="Calibri"/>
              </a:rPr>
              <a:t>b</a:t>
            </a:r>
            <a:r>
              <a:rPr sz="2100" i="1" baseline="-7936" dirty="0">
                <a:latin typeface="Calibri"/>
                <a:cs typeface="Calibri"/>
              </a:rPr>
              <a:t>i </a:t>
            </a:r>
            <a:r>
              <a:rPr sz="2200" dirty="0">
                <a:latin typeface="Calibri"/>
                <a:cs typeface="Calibri"/>
              </a:rPr>
              <a:t>± measurement</a:t>
            </a:r>
            <a:r>
              <a:rPr sz="2200" spc="-10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error.</a:t>
            </a:r>
          </a:p>
          <a:p>
            <a:pPr marL="342900" indent="-292735">
              <a:lnSpc>
                <a:spcPct val="100000"/>
              </a:lnSpc>
              <a:spcBef>
                <a:spcPts val="475"/>
              </a:spcBef>
              <a:buAutoNum type="arabicParenR"/>
              <a:tabLst>
                <a:tab pos="343535" algn="l"/>
              </a:tabLst>
            </a:pPr>
            <a:r>
              <a:rPr sz="2200" spc="-5" dirty="0">
                <a:latin typeface="Calibri"/>
                <a:cs typeface="Calibri"/>
              </a:rPr>
              <a:t>Fixed </a:t>
            </a:r>
            <a:r>
              <a:rPr sz="2200" dirty="0">
                <a:latin typeface="Calibri"/>
                <a:cs typeface="Calibri"/>
              </a:rPr>
              <a:t>part: the mean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bug means: </a:t>
            </a:r>
            <a:r>
              <a:rPr sz="2300" i="1" spc="-15" dirty="0">
                <a:latin typeface="Symbol"/>
                <a:cs typeface="Symbol"/>
              </a:rPr>
              <a:t></a:t>
            </a:r>
            <a:r>
              <a:rPr sz="2100" spc="-22" baseline="-7936" dirty="0">
                <a:latin typeface="Calibri"/>
                <a:cs typeface="Calibri"/>
              </a:rPr>
              <a:t>0 </a:t>
            </a:r>
            <a:r>
              <a:rPr sz="2200" dirty="0">
                <a:latin typeface="Calibri"/>
                <a:cs typeface="Calibri"/>
              </a:rPr>
              <a:t>± </a:t>
            </a:r>
            <a:r>
              <a:rPr sz="2200" spc="-5" dirty="0">
                <a:latin typeface="Calibri"/>
                <a:cs typeface="Calibri"/>
              </a:rPr>
              <a:t>bug error </a:t>
            </a:r>
            <a:r>
              <a:rPr sz="2200" spc="-10" dirty="0">
                <a:latin typeface="Calibri"/>
                <a:cs typeface="Calibri"/>
              </a:rPr>
              <a:t>(i.e., </a:t>
            </a:r>
            <a:r>
              <a:rPr sz="2200" spc="-5" dirty="0">
                <a:latin typeface="Calibri"/>
                <a:cs typeface="Calibri"/>
              </a:rPr>
              <a:t>variation among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bugs)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45541" y="1789955"/>
            <a:ext cx="615950" cy="1316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57375" y="1789955"/>
            <a:ext cx="615950" cy="1316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49221" y="1789955"/>
            <a:ext cx="615950" cy="1316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86457" y="1789955"/>
            <a:ext cx="615950" cy="1316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3211" y="1789955"/>
            <a:ext cx="615950" cy="1316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45542" y="3232283"/>
            <a:ext cx="274955" cy="845819"/>
          </a:xfrm>
          <a:custGeom>
            <a:avLst/>
            <a:gdLst/>
            <a:ahLst/>
            <a:cxnLst/>
            <a:rect l="l" t="t" r="r" b="b"/>
            <a:pathLst>
              <a:path w="274955" h="845820">
                <a:moveTo>
                  <a:pt x="274955" y="0"/>
                </a:moveTo>
                <a:lnTo>
                  <a:pt x="0" y="84582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20496" y="3232283"/>
            <a:ext cx="245745" cy="845819"/>
          </a:xfrm>
          <a:custGeom>
            <a:avLst/>
            <a:gdLst/>
            <a:ahLst/>
            <a:cxnLst/>
            <a:rect l="l" t="t" r="r" b="b"/>
            <a:pathLst>
              <a:path w="245744" h="845820">
                <a:moveTo>
                  <a:pt x="0" y="0"/>
                </a:moveTo>
                <a:lnTo>
                  <a:pt x="245745" y="84582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18642" y="3232283"/>
            <a:ext cx="274955" cy="845819"/>
          </a:xfrm>
          <a:custGeom>
            <a:avLst/>
            <a:gdLst/>
            <a:ahLst/>
            <a:cxnLst/>
            <a:rect l="l" t="t" r="r" b="b"/>
            <a:pathLst>
              <a:path w="274955" h="845820">
                <a:moveTo>
                  <a:pt x="274955" y="0"/>
                </a:moveTo>
                <a:lnTo>
                  <a:pt x="0" y="84582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93596" y="3232283"/>
            <a:ext cx="245745" cy="845819"/>
          </a:xfrm>
          <a:custGeom>
            <a:avLst/>
            <a:gdLst/>
            <a:ahLst/>
            <a:cxnLst/>
            <a:rect l="l" t="t" r="r" b="b"/>
            <a:pathLst>
              <a:path w="245744" h="845820">
                <a:moveTo>
                  <a:pt x="0" y="0"/>
                </a:moveTo>
                <a:lnTo>
                  <a:pt x="245745" y="84582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49221" y="3232283"/>
            <a:ext cx="274955" cy="845819"/>
          </a:xfrm>
          <a:custGeom>
            <a:avLst/>
            <a:gdLst/>
            <a:ahLst/>
            <a:cxnLst/>
            <a:rect l="l" t="t" r="r" b="b"/>
            <a:pathLst>
              <a:path w="274955" h="845820">
                <a:moveTo>
                  <a:pt x="274955" y="0"/>
                </a:moveTo>
                <a:lnTo>
                  <a:pt x="0" y="84582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24175" y="3232283"/>
            <a:ext cx="245745" cy="845819"/>
          </a:xfrm>
          <a:custGeom>
            <a:avLst/>
            <a:gdLst/>
            <a:ahLst/>
            <a:cxnLst/>
            <a:rect l="l" t="t" r="r" b="b"/>
            <a:pathLst>
              <a:path w="245744" h="845820">
                <a:moveTo>
                  <a:pt x="0" y="0"/>
                </a:moveTo>
                <a:lnTo>
                  <a:pt x="245745" y="84582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86456" y="3232283"/>
            <a:ext cx="274955" cy="845819"/>
          </a:xfrm>
          <a:custGeom>
            <a:avLst/>
            <a:gdLst/>
            <a:ahLst/>
            <a:cxnLst/>
            <a:rect l="l" t="t" r="r" b="b"/>
            <a:pathLst>
              <a:path w="274954" h="845820">
                <a:moveTo>
                  <a:pt x="274955" y="0"/>
                </a:moveTo>
                <a:lnTo>
                  <a:pt x="0" y="84582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61411" y="3232283"/>
            <a:ext cx="245745" cy="845819"/>
          </a:xfrm>
          <a:custGeom>
            <a:avLst/>
            <a:gdLst/>
            <a:ahLst/>
            <a:cxnLst/>
            <a:rect l="l" t="t" r="r" b="b"/>
            <a:pathLst>
              <a:path w="245745" h="845820">
                <a:moveTo>
                  <a:pt x="0" y="0"/>
                </a:moveTo>
                <a:lnTo>
                  <a:pt x="245745" y="84582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93211" y="3232283"/>
            <a:ext cx="274955" cy="845819"/>
          </a:xfrm>
          <a:custGeom>
            <a:avLst/>
            <a:gdLst/>
            <a:ahLst/>
            <a:cxnLst/>
            <a:rect l="l" t="t" r="r" b="b"/>
            <a:pathLst>
              <a:path w="274954" h="845820">
                <a:moveTo>
                  <a:pt x="274955" y="0"/>
                </a:moveTo>
                <a:lnTo>
                  <a:pt x="0" y="84582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68166" y="3232283"/>
            <a:ext cx="245745" cy="845819"/>
          </a:xfrm>
          <a:custGeom>
            <a:avLst/>
            <a:gdLst/>
            <a:ahLst/>
            <a:cxnLst/>
            <a:rect l="l" t="t" r="r" b="b"/>
            <a:pathLst>
              <a:path w="245745" h="845820">
                <a:moveTo>
                  <a:pt x="0" y="0"/>
                </a:moveTo>
                <a:lnTo>
                  <a:pt x="245745" y="84582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0E64F-2A09-4756-B2DD-41D088248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739987"/>
            <a:ext cx="7039416" cy="677108"/>
          </a:xfrm>
        </p:spPr>
        <p:txBody>
          <a:bodyPr/>
          <a:lstStyle/>
          <a:p>
            <a:r>
              <a:rPr lang="en-GB" sz="4400" b="0">
                <a:solidFill>
                  <a:schemeClr val="accent1">
                    <a:lumMod val="75000"/>
                  </a:schemeClr>
                </a:solidFill>
              </a:rPr>
              <a:t>2.05</a:t>
            </a:r>
            <a:r>
              <a:rPr lang="en-GB" sz="4400" b="0" dirty="0">
                <a:solidFill>
                  <a:schemeClr val="accent1">
                    <a:lumMod val="75000"/>
                  </a:schemeClr>
                </a:solidFill>
              </a:rPr>
              <a:t>: Fixed and random effects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DF4501-C96C-4B71-BE2C-7CCBF196BB6B}"/>
              </a:ext>
            </a:extLst>
          </p:cNvPr>
          <p:cNvSpPr txBox="1"/>
          <p:nvPr/>
        </p:nvSpPr>
        <p:spPr>
          <a:xfrm>
            <a:off x="838200" y="3124200"/>
            <a:ext cx="527370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“Asking students to use mixed effects models without teaching them about them is like handing shotguns to toddlers”</a:t>
            </a:r>
            <a:endParaRPr lang="en-GB" sz="2800" b="1" dirty="0">
              <a:solidFill>
                <a:srgbClr val="2231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BB45A4-29CC-4C58-B223-3FE412570647}"/>
              </a:ext>
            </a:extLst>
          </p:cNvPr>
          <p:cNvSpPr txBox="1"/>
          <p:nvPr/>
        </p:nvSpPr>
        <p:spPr>
          <a:xfrm>
            <a:off x="1524000" y="5334000"/>
            <a:ext cx="4355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GB" dirty="0">
                <a:solidFill>
                  <a:srgbClr val="223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-Norman </a:t>
            </a:r>
            <a:r>
              <a:rPr lang="en-GB" dirty="0" err="1">
                <a:solidFill>
                  <a:srgbClr val="223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Matloff</a:t>
            </a:r>
            <a:r>
              <a:rPr lang="en-GB" dirty="0">
                <a:solidFill>
                  <a:srgbClr val="223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(attributed)</a:t>
            </a:r>
          </a:p>
        </p:txBody>
      </p:sp>
      <p:pic>
        <p:nvPicPr>
          <p:cNvPr id="3" name="Picture 2" descr="A picture containing person, building, person, table&#10;&#10;Description automatically generated">
            <a:extLst>
              <a:ext uri="{FF2B5EF4-FFF2-40B4-BE49-F238E27FC236}">
                <a16:creationId xmlns:a16="http://schemas.microsoft.com/office/drawing/2014/main" id="{ACA3E542-C010-4EB0-93B9-4513903D0C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5" t="17071" r="12582" b="3511"/>
          <a:stretch/>
        </p:blipFill>
        <p:spPr>
          <a:xfrm>
            <a:off x="519201" y="368496"/>
            <a:ext cx="1524000" cy="142009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0EA469C-DE72-4367-8FCA-C89A9C6E1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09800"/>
            <a:ext cx="274320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044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Example 1: Study of </a:t>
            </a:r>
            <a:r>
              <a:rPr spc="-10" dirty="0"/>
              <a:t>measurement </a:t>
            </a:r>
            <a:r>
              <a:rPr spc="-5" dirty="0"/>
              <a:t>repeatability </a:t>
            </a:r>
            <a:r>
              <a:rPr dirty="0"/>
              <a:t>(simple </a:t>
            </a:r>
            <a:r>
              <a:rPr spc="-5" dirty="0"/>
              <a:t>nested</a:t>
            </a:r>
            <a:r>
              <a:rPr dirty="0"/>
              <a:t> design)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1088846"/>
            <a:ext cx="7234555" cy="4030979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sz="2200" spc="-5" dirty="0">
                <a:latin typeface="Courier New"/>
                <a:cs typeface="Courier New"/>
              </a:rPr>
              <a:t>library(lmerTest)</a:t>
            </a:r>
            <a:endParaRPr sz="2200" dirty="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2200" dirty="0">
                <a:latin typeface="Courier New"/>
                <a:cs typeface="Courier New"/>
              </a:rPr>
              <a:t>z &lt;- </a:t>
            </a:r>
            <a:r>
              <a:rPr sz="2200" spc="-5" dirty="0">
                <a:latin typeface="Courier New"/>
                <a:cs typeface="Courier New"/>
              </a:rPr>
              <a:t>lmer(femurlength </a:t>
            </a:r>
            <a:r>
              <a:rPr sz="2200" dirty="0">
                <a:latin typeface="Courier New"/>
                <a:cs typeface="Courier New"/>
              </a:rPr>
              <a:t>~ 1 +</a:t>
            </a:r>
            <a:r>
              <a:rPr sz="2200" spc="-85" dirty="0">
                <a:latin typeface="Courier New"/>
                <a:cs typeface="Courier New"/>
              </a:rPr>
              <a:t> </a:t>
            </a:r>
            <a:r>
              <a:rPr sz="2200" spc="-5" dirty="0">
                <a:latin typeface="Courier New"/>
                <a:cs typeface="Courier New"/>
              </a:rPr>
              <a:t>(1|individual))</a:t>
            </a:r>
            <a:endParaRPr sz="2200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2200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50" dirty="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2200" b="1" spc="-5" dirty="0">
                <a:latin typeface="Calibri"/>
                <a:cs typeface="Calibri"/>
              </a:rPr>
              <a:t>Fixed </a:t>
            </a:r>
            <a:r>
              <a:rPr sz="2200" spc="-5" dirty="0">
                <a:latin typeface="Calibri"/>
                <a:cs typeface="Calibri"/>
              </a:rPr>
              <a:t>part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formula: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2200" spc="-5" dirty="0">
                <a:latin typeface="Courier New"/>
                <a:cs typeface="Courier New"/>
              </a:rPr>
              <a:t>femurlength </a:t>
            </a:r>
            <a:r>
              <a:rPr sz="2200" dirty="0">
                <a:latin typeface="Courier New"/>
                <a:cs typeface="Courier New"/>
              </a:rPr>
              <a:t>~</a:t>
            </a:r>
            <a:r>
              <a:rPr sz="2200" spc="-20" dirty="0">
                <a:latin typeface="Courier New"/>
                <a:cs typeface="Courier New"/>
              </a:rPr>
              <a:t> </a:t>
            </a:r>
            <a:r>
              <a:rPr sz="2200" dirty="0">
                <a:latin typeface="Courier New"/>
                <a:cs typeface="Courier New"/>
              </a:rPr>
              <a:t>1</a:t>
            </a:r>
          </a:p>
          <a:p>
            <a:pPr>
              <a:lnSpc>
                <a:spcPct val="100000"/>
              </a:lnSpc>
            </a:pPr>
            <a:endParaRPr sz="2200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50" dirty="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2200" b="1" i="1" dirty="0">
                <a:latin typeface="Calibri"/>
                <a:cs typeface="Calibri"/>
              </a:rPr>
              <a:t>Random </a:t>
            </a:r>
            <a:r>
              <a:rPr sz="2200" spc="-5" dirty="0">
                <a:latin typeface="Calibri"/>
                <a:cs typeface="Calibri"/>
              </a:rPr>
              <a:t>part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the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formula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2200" dirty="0">
                <a:latin typeface="Courier New"/>
                <a:cs typeface="Courier New"/>
              </a:rPr>
              <a:t>+</a:t>
            </a:r>
            <a:r>
              <a:rPr sz="2200" spc="-15" dirty="0">
                <a:latin typeface="Courier New"/>
                <a:cs typeface="Courier New"/>
              </a:rPr>
              <a:t> </a:t>
            </a:r>
            <a:r>
              <a:rPr sz="2200" spc="-5" dirty="0">
                <a:latin typeface="Courier New"/>
                <a:cs typeface="Courier New"/>
              </a:rPr>
              <a:t>(1|individual)</a:t>
            </a:r>
            <a:endParaRPr sz="2200" dirty="0">
              <a:latin typeface="Courier New"/>
              <a:cs typeface="Courier Ne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57647" y="2587044"/>
            <a:ext cx="5759554" cy="3978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89782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Example 1: Study of </a:t>
            </a:r>
            <a:r>
              <a:rPr spc="-10" dirty="0"/>
              <a:t>measurement </a:t>
            </a:r>
            <a:r>
              <a:rPr spc="-5" dirty="0"/>
              <a:t>repeatability </a:t>
            </a:r>
            <a:r>
              <a:rPr dirty="0"/>
              <a:t>(simple </a:t>
            </a:r>
            <a:r>
              <a:rPr spc="-5" dirty="0"/>
              <a:t>nested</a:t>
            </a:r>
            <a:r>
              <a:rPr dirty="0"/>
              <a:t> design)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1201623"/>
            <a:ext cx="9247505" cy="4786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sz="2200" dirty="0">
                <a:latin typeface="Calibri"/>
                <a:cs typeface="Calibri"/>
              </a:rPr>
              <a:t>The </a:t>
            </a:r>
            <a:r>
              <a:rPr sz="2200" b="1" spc="-5" dirty="0">
                <a:latin typeface="Calibri"/>
                <a:cs typeface="Calibri"/>
              </a:rPr>
              <a:t>fixed </a:t>
            </a:r>
            <a:r>
              <a:rPr sz="2200" spc="-5" dirty="0">
                <a:latin typeface="Calibri"/>
                <a:cs typeface="Calibri"/>
              </a:rPr>
              <a:t>part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formula instructs </a:t>
            </a:r>
            <a:r>
              <a:rPr sz="2200" dirty="0">
                <a:latin typeface="Calibri"/>
                <a:cs typeface="Calibri"/>
              </a:rPr>
              <a:t>R </a:t>
            </a:r>
            <a:r>
              <a:rPr sz="2200" spc="-10" dirty="0">
                <a:latin typeface="Calibri"/>
                <a:cs typeface="Calibri"/>
              </a:rPr>
              <a:t>to fit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constant </a:t>
            </a:r>
            <a:r>
              <a:rPr sz="2200" spc="-5" dirty="0">
                <a:latin typeface="Calibri"/>
                <a:cs typeface="Calibri"/>
              </a:rPr>
              <a:t>(intercept) based </a:t>
            </a:r>
            <a:r>
              <a:rPr sz="2200" spc="5" dirty="0">
                <a:latin typeface="Calibri"/>
                <a:cs typeface="Calibri"/>
              </a:rPr>
              <a:t>on </a:t>
            </a:r>
            <a:r>
              <a:rPr sz="2200" spc="-5" dirty="0">
                <a:latin typeface="Calibri"/>
                <a:cs typeface="Calibri"/>
              </a:rPr>
              <a:t>the  </a:t>
            </a:r>
            <a:r>
              <a:rPr sz="2200" dirty="0">
                <a:latin typeface="Calibri"/>
                <a:cs typeface="Calibri"/>
              </a:rPr>
              <a:t>fitted values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random </a:t>
            </a:r>
            <a:r>
              <a:rPr sz="2200" spc="-5" dirty="0">
                <a:latin typeface="Calibri"/>
                <a:cs typeface="Calibri"/>
              </a:rPr>
              <a:t>groups (individual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bugs)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sz="2200" spc="-5" dirty="0">
                <a:latin typeface="Courier New"/>
                <a:cs typeface="Courier New"/>
              </a:rPr>
              <a:t>femurlength </a:t>
            </a:r>
            <a:r>
              <a:rPr sz="2200" dirty="0">
                <a:latin typeface="Courier New"/>
                <a:cs typeface="Courier New"/>
              </a:rPr>
              <a:t>~</a:t>
            </a:r>
            <a:r>
              <a:rPr sz="2200" spc="-20" dirty="0">
                <a:latin typeface="Courier New"/>
                <a:cs typeface="Courier New"/>
              </a:rPr>
              <a:t> </a:t>
            </a:r>
            <a:r>
              <a:rPr sz="2200" dirty="0">
                <a:latin typeface="Courier New"/>
                <a:cs typeface="Courier New"/>
              </a:rPr>
              <a:t>1</a:t>
            </a:r>
            <a:endParaRPr sz="22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22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Courier New"/>
              <a:cs typeface="Courier New"/>
            </a:endParaRPr>
          </a:p>
          <a:p>
            <a:pPr marL="12700" marR="5261610">
              <a:lnSpc>
                <a:spcPct val="117100"/>
              </a:lnSpc>
            </a:pPr>
            <a:r>
              <a:rPr sz="2200" dirty="0">
                <a:latin typeface="Calibri"/>
                <a:cs typeface="Calibri"/>
              </a:rPr>
              <a:t>The </a:t>
            </a:r>
            <a:r>
              <a:rPr sz="2200" b="1" i="1" spc="-5" dirty="0">
                <a:latin typeface="Calibri"/>
                <a:cs typeface="Calibri"/>
              </a:rPr>
              <a:t>random </a:t>
            </a:r>
            <a:r>
              <a:rPr sz="2200" spc="-5" dirty="0">
                <a:latin typeface="Calibri"/>
                <a:cs typeface="Calibri"/>
              </a:rPr>
              <a:t>part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formula  </a:t>
            </a:r>
            <a:r>
              <a:rPr sz="2200" dirty="0">
                <a:latin typeface="Calibri"/>
                <a:cs typeface="Calibri"/>
              </a:rPr>
              <a:t>instructs R </a:t>
            </a:r>
            <a:r>
              <a:rPr sz="2200" spc="-1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fit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constant </a:t>
            </a:r>
            <a:r>
              <a:rPr sz="2200" dirty="0">
                <a:latin typeface="Calibri"/>
                <a:cs typeface="Calibri"/>
              </a:rPr>
              <a:t>(an  </a:t>
            </a:r>
            <a:r>
              <a:rPr sz="2200" spc="-5" dirty="0">
                <a:latin typeface="Calibri"/>
                <a:cs typeface="Calibri"/>
              </a:rPr>
              <a:t>intercept) </a:t>
            </a:r>
            <a:r>
              <a:rPr sz="2200" spc="-10" dirty="0">
                <a:latin typeface="Calibri"/>
                <a:cs typeface="Calibri"/>
              </a:rPr>
              <a:t>to the </a:t>
            </a:r>
            <a:r>
              <a:rPr sz="2200" spc="-5" dirty="0">
                <a:latin typeface="Calibri"/>
                <a:cs typeface="Calibri"/>
              </a:rPr>
              <a:t>two  </a:t>
            </a:r>
            <a:r>
              <a:rPr sz="2200" dirty="0">
                <a:latin typeface="Calibri"/>
                <a:cs typeface="Calibri"/>
              </a:rPr>
              <a:t>measurements within each  </a:t>
            </a:r>
            <a:r>
              <a:rPr sz="2200" spc="-5" dirty="0">
                <a:latin typeface="Calibri"/>
                <a:cs typeface="Calibri"/>
              </a:rPr>
              <a:t>individual. This yields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fitted </a:t>
            </a:r>
            <a:r>
              <a:rPr sz="2200" dirty="0">
                <a:latin typeface="Calibri"/>
                <a:cs typeface="Calibri"/>
              </a:rPr>
              <a:t>value  for </a:t>
            </a:r>
            <a:r>
              <a:rPr sz="2200" spc="-5" dirty="0">
                <a:latin typeface="Calibri"/>
                <a:cs typeface="Calibri"/>
              </a:rPr>
              <a:t>each individual </a:t>
            </a:r>
            <a:r>
              <a:rPr sz="2200" dirty="0">
                <a:latin typeface="Calibri"/>
                <a:cs typeface="Calibri"/>
              </a:rPr>
              <a:t>walking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stick.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z="2200" dirty="0">
                <a:latin typeface="Courier New"/>
                <a:cs typeface="Courier New"/>
              </a:rPr>
              <a:t>+</a:t>
            </a:r>
            <a:r>
              <a:rPr sz="2200" spc="-15" dirty="0">
                <a:latin typeface="Courier New"/>
                <a:cs typeface="Courier New"/>
              </a:rPr>
              <a:t> </a:t>
            </a:r>
            <a:r>
              <a:rPr sz="2200" spc="-5" dirty="0">
                <a:latin typeface="Courier New"/>
                <a:cs typeface="Courier New"/>
              </a:rPr>
              <a:t>(1|individual)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01205" y="3016250"/>
            <a:ext cx="5790289" cy="4000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Example 1: Study of </a:t>
            </a:r>
            <a:r>
              <a:rPr spc="-10" dirty="0"/>
              <a:t>measurement </a:t>
            </a:r>
            <a:r>
              <a:rPr spc="-5" dirty="0"/>
              <a:t>repeatability </a:t>
            </a:r>
            <a:r>
              <a:rPr dirty="0"/>
              <a:t>(simple </a:t>
            </a:r>
            <a:r>
              <a:rPr spc="-5" dirty="0"/>
              <a:t>nested</a:t>
            </a:r>
            <a:r>
              <a:rPr dirty="0"/>
              <a:t> design)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1219200"/>
            <a:ext cx="7234555" cy="5229252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52700"/>
              </a:lnSpc>
              <a:spcBef>
                <a:spcPts val="50"/>
              </a:spcBef>
            </a:pPr>
            <a:r>
              <a:rPr sz="2200" dirty="0">
                <a:latin typeface="Courier New"/>
                <a:cs typeface="Courier New"/>
              </a:rPr>
              <a:t>z &lt;- </a:t>
            </a:r>
            <a:r>
              <a:rPr sz="2200" spc="-5" dirty="0">
                <a:latin typeface="Courier New"/>
                <a:cs typeface="Courier New"/>
              </a:rPr>
              <a:t>lmer(femurlength </a:t>
            </a:r>
            <a:r>
              <a:rPr sz="2200" dirty="0">
                <a:latin typeface="Courier New"/>
                <a:cs typeface="Courier New"/>
              </a:rPr>
              <a:t>~ 1 + </a:t>
            </a:r>
            <a:r>
              <a:rPr sz="2200" spc="-5" dirty="0">
                <a:latin typeface="Courier New"/>
                <a:cs typeface="Courier New"/>
              </a:rPr>
              <a:t>(1|individual))  fitted(z) </a:t>
            </a:r>
            <a:r>
              <a:rPr sz="2200" dirty="0">
                <a:latin typeface="Calibri"/>
                <a:cs typeface="Calibri"/>
              </a:rPr>
              <a:t># </a:t>
            </a:r>
            <a:r>
              <a:rPr sz="2200" spc="-5" dirty="0">
                <a:latin typeface="Calibri"/>
                <a:cs typeface="Calibri"/>
              </a:rPr>
              <a:t>yields </a:t>
            </a:r>
            <a:r>
              <a:rPr sz="2200" dirty="0">
                <a:latin typeface="Calibri"/>
                <a:cs typeface="Calibri"/>
              </a:rPr>
              <a:t>best </a:t>
            </a:r>
            <a:r>
              <a:rPr sz="2200" spc="-5" dirty="0">
                <a:latin typeface="Calibri"/>
                <a:cs typeface="Calibri"/>
              </a:rPr>
              <a:t>linear unbiased predictors (BLUPs):  </a:t>
            </a:r>
            <a:r>
              <a:rPr sz="2200" dirty="0">
                <a:latin typeface="Calibri"/>
                <a:cs typeface="Calibri"/>
              </a:rPr>
              <a:t>R fits </a:t>
            </a:r>
            <a:r>
              <a:rPr sz="2200" spc="-5" dirty="0">
                <a:latin typeface="Calibri"/>
                <a:cs typeface="Calibri"/>
              </a:rPr>
              <a:t>them all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together,</a:t>
            </a:r>
            <a:endParaRPr sz="2200" dirty="0">
              <a:latin typeface="Calibri"/>
              <a:cs typeface="Calibri"/>
            </a:endParaRPr>
          </a:p>
          <a:p>
            <a:pPr marL="12700" marR="4289425">
              <a:lnSpc>
                <a:spcPct val="116799"/>
              </a:lnSpc>
              <a:spcBef>
                <a:spcPts val="10"/>
              </a:spcBef>
            </a:pPr>
            <a:r>
              <a:rPr sz="2200" dirty="0">
                <a:latin typeface="Calibri"/>
                <a:cs typeface="Calibri"/>
              </a:rPr>
              <a:t>rather than in </a:t>
            </a:r>
            <a:r>
              <a:rPr sz="2200" spc="-5" dirty="0">
                <a:latin typeface="Calibri"/>
                <a:cs typeface="Calibri"/>
              </a:rPr>
              <a:t>two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stages,  yielding variance  components and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BLUPs.</a:t>
            </a:r>
            <a:endParaRPr sz="2200" dirty="0">
              <a:latin typeface="Calibri"/>
              <a:cs typeface="Calibri"/>
            </a:endParaRPr>
          </a:p>
          <a:p>
            <a:pPr marL="12700" marR="4051300">
              <a:lnSpc>
                <a:spcPct val="117000"/>
              </a:lnSpc>
              <a:spcBef>
                <a:spcPts val="1015"/>
              </a:spcBef>
            </a:pPr>
            <a:r>
              <a:rPr lang="en-US" sz="2200" dirty="0">
                <a:latin typeface="Calibri"/>
                <a:cs typeface="Calibri"/>
              </a:rPr>
              <a:t>Note</a:t>
            </a:r>
            <a:r>
              <a:rPr sz="2200" dirty="0">
                <a:latin typeface="Calibri"/>
                <a:cs typeface="Calibri"/>
              </a:rPr>
              <a:t> BLUPs are not </a:t>
            </a:r>
            <a:r>
              <a:rPr sz="2200" spc="-5" dirty="0">
                <a:latin typeface="Calibri"/>
                <a:cs typeface="Calibri"/>
              </a:rPr>
              <a:t>the  </a:t>
            </a:r>
            <a:r>
              <a:rPr sz="2200" dirty="0">
                <a:latin typeface="Calibri"/>
                <a:cs typeface="Calibri"/>
              </a:rPr>
              <a:t>means for each </a:t>
            </a:r>
            <a:r>
              <a:rPr sz="2200" spc="-5" dirty="0">
                <a:latin typeface="Calibri"/>
                <a:cs typeface="Calibri"/>
              </a:rPr>
              <a:t>insect.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They  </a:t>
            </a:r>
            <a:r>
              <a:rPr lang="en-US" sz="2200" dirty="0">
                <a:latin typeface="Calibri"/>
                <a:cs typeface="Calibri"/>
              </a:rPr>
              <a:t>tend to be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“shrunk” towards </a:t>
            </a:r>
            <a:r>
              <a:rPr sz="2200" dirty="0">
                <a:latin typeface="Calibri"/>
                <a:cs typeface="Calibri"/>
              </a:rPr>
              <a:t>the  centre </a:t>
            </a:r>
            <a:r>
              <a:rPr sz="2200" spc="-5" dirty="0">
                <a:latin typeface="Calibri"/>
                <a:cs typeface="Calibri"/>
              </a:rPr>
              <a:t>compared </a:t>
            </a:r>
            <a:r>
              <a:rPr sz="2200" dirty="0">
                <a:latin typeface="Calibri"/>
                <a:cs typeface="Calibri"/>
              </a:rPr>
              <a:t>with the  group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means.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19600" y="2819400"/>
            <a:ext cx="6138546" cy="3893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89782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Example 1: Study of </a:t>
            </a:r>
            <a:r>
              <a:rPr spc="-10" dirty="0"/>
              <a:t>measurement </a:t>
            </a:r>
            <a:r>
              <a:rPr spc="-5" dirty="0"/>
              <a:t>repeatability </a:t>
            </a:r>
            <a:r>
              <a:rPr dirty="0"/>
              <a:t>(simple </a:t>
            </a:r>
            <a:r>
              <a:rPr spc="-5" dirty="0"/>
              <a:t>nested</a:t>
            </a:r>
            <a:r>
              <a:rPr dirty="0"/>
              <a:t> design)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1201623"/>
            <a:ext cx="9288145" cy="812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sz="2200" spc="-5" dirty="0">
                <a:latin typeface="Courier New"/>
                <a:cs typeface="Courier New"/>
              </a:rPr>
              <a:t>VarCorr(z)</a:t>
            </a:r>
            <a:r>
              <a:rPr sz="2200" spc="-805" dirty="0">
                <a:latin typeface="Courier New"/>
                <a:cs typeface="Courier New"/>
              </a:rPr>
              <a:t> </a:t>
            </a:r>
            <a:r>
              <a:rPr sz="2200" dirty="0">
                <a:latin typeface="Calibri"/>
                <a:cs typeface="Calibri"/>
              </a:rPr>
              <a:t>extracts the </a:t>
            </a:r>
            <a:r>
              <a:rPr sz="2200" spc="-5" dirty="0">
                <a:latin typeface="Calibri"/>
                <a:cs typeface="Calibri"/>
              </a:rPr>
              <a:t>variance components (square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standard deviations  </a:t>
            </a:r>
            <a:r>
              <a:rPr sz="2200" dirty="0">
                <a:latin typeface="Calibri"/>
                <a:cs typeface="Calibri"/>
              </a:rPr>
              <a:t>to obtain the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variances)</a:t>
            </a:r>
            <a:endParaRPr sz="22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067579"/>
              </p:ext>
            </p:extLst>
          </p:nvPr>
        </p:nvGraphicFramePr>
        <p:xfrm>
          <a:off x="661416" y="2195786"/>
          <a:ext cx="9671685" cy="13877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5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8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7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3029">
                <a:tc>
                  <a:txBody>
                    <a:bodyPr/>
                    <a:lstStyle/>
                    <a:p>
                      <a:pPr marL="69850">
                        <a:lnSpc>
                          <a:spcPts val="2540"/>
                        </a:lnSpc>
                      </a:pPr>
                      <a:r>
                        <a:rPr sz="2200" dirty="0">
                          <a:latin typeface="Calibri"/>
                          <a:cs typeface="Calibri"/>
                        </a:rPr>
                        <a:t>Groups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ts val="2540"/>
                        </a:lnSpc>
                      </a:pPr>
                      <a:r>
                        <a:rPr sz="2200" dirty="0">
                          <a:latin typeface="Calibri"/>
                          <a:cs typeface="Calibri"/>
                        </a:rPr>
                        <a:t>Name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ts val="2540"/>
                        </a:lnSpc>
                      </a:pPr>
                      <a:r>
                        <a:rPr sz="2200" spc="-5" dirty="0" err="1">
                          <a:latin typeface="Calibri"/>
                          <a:cs typeface="Calibri"/>
                        </a:rPr>
                        <a:t>Std.Dev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lang="en-US" sz="2200" spc="-5" dirty="0">
                          <a:latin typeface="Calibri"/>
                          <a:cs typeface="Calibri"/>
                        </a:rPr>
                        <a:t> (</a:t>
                      </a:r>
                      <a:r>
                        <a:rPr lang="el-GR" sz="2200" dirty="0">
                          <a:latin typeface="+mn-lt"/>
                          <a:cs typeface="Calibri"/>
                        </a:rPr>
                        <a:t>σ</a:t>
                      </a:r>
                      <a:r>
                        <a:rPr lang="en-US" sz="2200" dirty="0">
                          <a:latin typeface="+mn-lt"/>
                          <a:cs typeface="Calibri"/>
                        </a:rPr>
                        <a:t>)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739">
                <a:tc>
                  <a:txBody>
                    <a:bodyPr/>
                    <a:lstStyle/>
                    <a:p>
                      <a:pPr marL="133985">
                        <a:lnSpc>
                          <a:spcPts val="2575"/>
                        </a:lnSpc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individual</a:t>
                      </a:r>
                      <a:endParaRPr sz="2200">
                        <a:latin typeface="Calibri"/>
                        <a:cs typeface="Calibri"/>
                      </a:endParaRPr>
                    </a:p>
                    <a:p>
                      <a:pPr marL="133985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2200" dirty="0">
                          <a:latin typeface="Calibri"/>
                          <a:cs typeface="Calibri"/>
                        </a:rPr>
                        <a:t>Residual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ts val="2575"/>
                        </a:lnSpc>
                      </a:pPr>
                      <a:r>
                        <a:rPr sz="2200" dirty="0">
                          <a:latin typeface="Calibri"/>
                          <a:cs typeface="Calibri"/>
                        </a:rPr>
                        <a:t>(Intercept)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ts val="2575"/>
                        </a:lnSpc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0.032464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=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varia</a:t>
                      </a:r>
                      <a:r>
                        <a:rPr lang="en-US" sz="2200" spc="-5" dirty="0">
                          <a:latin typeface="Calibri"/>
                          <a:cs typeface="Calibri"/>
                        </a:rPr>
                        <a:t>tion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 among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random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groups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(individuals)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  <a:p>
                      <a:pPr marL="133985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0.018868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=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varia</a:t>
                      </a:r>
                      <a:r>
                        <a:rPr lang="en-US" sz="2200" spc="-5" dirty="0">
                          <a:latin typeface="Calibri"/>
                          <a:cs typeface="Calibri"/>
                        </a:rPr>
                        <a:t>tion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 within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random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groups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652272" y="3764279"/>
            <a:ext cx="1393190" cy="0"/>
          </a:xfrm>
          <a:custGeom>
            <a:avLst/>
            <a:gdLst/>
            <a:ahLst/>
            <a:cxnLst/>
            <a:rect l="l" t="t" r="r" b="b"/>
            <a:pathLst>
              <a:path w="1393189">
                <a:moveTo>
                  <a:pt x="0" y="0"/>
                </a:moveTo>
                <a:lnTo>
                  <a:pt x="139293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36064" y="3761232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096" y="0"/>
                </a:lnTo>
                <a:lnTo>
                  <a:pt x="6096" y="6095"/>
                </a:lnTo>
                <a:lnTo>
                  <a:pt x="0" y="609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42160" y="3764279"/>
            <a:ext cx="1490980" cy="0"/>
          </a:xfrm>
          <a:custGeom>
            <a:avLst/>
            <a:gdLst/>
            <a:ahLst/>
            <a:cxnLst/>
            <a:rect l="l" t="t" r="r" b="b"/>
            <a:pathLst>
              <a:path w="1490979">
                <a:moveTo>
                  <a:pt x="0" y="0"/>
                </a:moveTo>
                <a:lnTo>
                  <a:pt x="1490472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23488" y="3761232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096" y="0"/>
                </a:lnTo>
                <a:lnTo>
                  <a:pt x="6096" y="6095"/>
                </a:lnTo>
                <a:lnTo>
                  <a:pt x="0" y="609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29584" y="3764279"/>
            <a:ext cx="6803390" cy="0"/>
          </a:xfrm>
          <a:custGeom>
            <a:avLst/>
            <a:gdLst/>
            <a:ahLst/>
            <a:cxnLst/>
            <a:rect l="l" t="t" r="r" b="b"/>
            <a:pathLst>
              <a:path w="6803390">
                <a:moveTo>
                  <a:pt x="0" y="0"/>
                </a:moveTo>
                <a:lnTo>
                  <a:pt x="680313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93419" y="4206950"/>
            <a:ext cx="9029700" cy="2363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>
              <a:lnSpc>
                <a:spcPct val="116399"/>
              </a:lnSpc>
              <a:spcBef>
                <a:spcPts val="95"/>
              </a:spcBef>
            </a:pPr>
            <a:r>
              <a:rPr sz="2200" spc="5" dirty="0">
                <a:latin typeface="Calibri"/>
                <a:cs typeface="Calibri"/>
              </a:rPr>
              <a:t>We </a:t>
            </a:r>
            <a:r>
              <a:rPr sz="2200" dirty="0">
                <a:latin typeface="Calibri"/>
                <a:cs typeface="Calibri"/>
              </a:rPr>
              <a:t>can </a:t>
            </a:r>
            <a:r>
              <a:rPr sz="2200" spc="-5" dirty="0">
                <a:latin typeface="Calibri"/>
                <a:cs typeface="Calibri"/>
              </a:rPr>
              <a:t>use </a:t>
            </a:r>
            <a:r>
              <a:rPr sz="2200" dirty="0">
                <a:latin typeface="Calibri"/>
                <a:cs typeface="Calibri"/>
              </a:rPr>
              <a:t>these </a:t>
            </a:r>
            <a:r>
              <a:rPr sz="2200" spc="-5" dirty="0">
                <a:latin typeface="Calibri"/>
                <a:cs typeface="Calibri"/>
              </a:rPr>
              <a:t>quantities </a:t>
            </a:r>
            <a:r>
              <a:rPr sz="2200" spc="5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calculate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fraction of variation </a:t>
            </a:r>
            <a:r>
              <a:rPr sz="2200" spc="-10" dirty="0">
                <a:latin typeface="Calibri"/>
                <a:cs typeface="Calibri"/>
              </a:rPr>
              <a:t>that </a:t>
            </a:r>
            <a:r>
              <a:rPr sz="2200" dirty="0">
                <a:latin typeface="Calibri"/>
                <a:cs typeface="Calibri"/>
              </a:rPr>
              <a:t>is among  </a:t>
            </a:r>
            <a:r>
              <a:rPr sz="2200" spc="-5" dirty="0">
                <a:latin typeface="Calibri"/>
                <a:cs typeface="Calibri"/>
              </a:rPr>
              <a:t>individuals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(repeatability):</a:t>
            </a:r>
            <a:endParaRPr sz="2200" dirty="0">
              <a:latin typeface="Calibri"/>
              <a:cs typeface="Calibri"/>
            </a:endParaRPr>
          </a:p>
          <a:p>
            <a:pPr marL="495300">
              <a:lnSpc>
                <a:spcPts val="1814"/>
              </a:lnSpc>
              <a:spcBef>
                <a:spcPts val="1465"/>
              </a:spcBef>
              <a:tabLst>
                <a:tab pos="3024505" algn="l"/>
                <a:tab pos="4100829" algn="l"/>
                <a:tab pos="5018405" algn="l"/>
              </a:tabLst>
            </a:pPr>
            <a:r>
              <a:rPr sz="2200" spc="-5" dirty="0">
                <a:latin typeface="Calibri"/>
                <a:cs typeface="Calibri"/>
              </a:rPr>
              <a:t>repeatability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=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10" dirty="0">
                <a:latin typeface="Calibri"/>
                <a:cs typeface="Calibri"/>
              </a:rPr>
              <a:t>σ</a:t>
            </a:r>
            <a:r>
              <a:rPr sz="2100" spc="15" baseline="29761" dirty="0">
                <a:latin typeface="Calibri"/>
                <a:cs typeface="Calibri"/>
              </a:rPr>
              <a:t>2	</a:t>
            </a:r>
            <a:r>
              <a:rPr sz="2200" dirty="0">
                <a:latin typeface="Calibri"/>
                <a:cs typeface="Calibri"/>
              </a:rPr>
              <a:t>/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(σ</a:t>
            </a:r>
            <a:r>
              <a:rPr sz="2100" baseline="29761" dirty="0">
                <a:latin typeface="Calibri"/>
                <a:cs typeface="Calibri"/>
              </a:rPr>
              <a:t>2	</a:t>
            </a:r>
            <a:r>
              <a:rPr sz="2200" dirty="0">
                <a:latin typeface="Calibri"/>
                <a:cs typeface="Calibri"/>
              </a:rPr>
              <a:t>+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10" dirty="0">
                <a:latin typeface="Calibri"/>
                <a:cs typeface="Calibri"/>
              </a:rPr>
              <a:t>σ</a:t>
            </a:r>
            <a:r>
              <a:rPr sz="2100" spc="15" baseline="29761" dirty="0">
                <a:latin typeface="Calibri"/>
                <a:cs typeface="Calibri"/>
              </a:rPr>
              <a:t>2	</a:t>
            </a:r>
            <a:r>
              <a:rPr sz="2200" dirty="0">
                <a:latin typeface="Calibri"/>
                <a:cs typeface="Calibri"/>
              </a:rPr>
              <a:t>)</a:t>
            </a:r>
          </a:p>
          <a:p>
            <a:pPr marL="2446020">
              <a:lnSpc>
                <a:spcPts val="855"/>
              </a:lnSpc>
              <a:tabLst>
                <a:tab pos="3521710" algn="l"/>
                <a:tab pos="4545965" algn="l"/>
              </a:tabLst>
            </a:pPr>
            <a:r>
              <a:rPr sz="1400" spc="25" dirty="0">
                <a:latin typeface="Calibri"/>
                <a:cs typeface="Calibri"/>
              </a:rPr>
              <a:t>among	among	</a:t>
            </a:r>
            <a:r>
              <a:rPr sz="1400" spc="15" dirty="0">
                <a:latin typeface="Calibri"/>
                <a:cs typeface="Calibri"/>
              </a:rPr>
              <a:t>within</a:t>
            </a:r>
            <a:endParaRPr sz="1400" dirty="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410"/>
              </a:spcBef>
            </a:pPr>
            <a:r>
              <a:rPr sz="2200" dirty="0">
                <a:latin typeface="Calibri"/>
                <a:cs typeface="Calibri"/>
              </a:rPr>
              <a:t>estimate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repeatability </a:t>
            </a:r>
            <a:r>
              <a:rPr sz="2200" dirty="0">
                <a:latin typeface="Calibri"/>
                <a:cs typeface="Calibri"/>
              </a:rPr>
              <a:t>= 0.032464</a:t>
            </a:r>
            <a:r>
              <a:rPr sz="2100" baseline="29761" dirty="0">
                <a:latin typeface="Calibri"/>
                <a:cs typeface="Calibri"/>
              </a:rPr>
              <a:t>2 </a:t>
            </a:r>
            <a:r>
              <a:rPr sz="2200" dirty="0">
                <a:latin typeface="Calibri"/>
                <a:cs typeface="Calibri"/>
              </a:rPr>
              <a:t>/ (0.032464</a:t>
            </a:r>
            <a:r>
              <a:rPr sz="2100" baseline="29761" dirty="0">
                <a:latin typeface="Calibri"/>
                <a:cs typeface="Calibri"/>
              </a:rPr>
              <a:t>2 </a:t>
            </a:r>
            <a:r>
              <a:rPr sz="2200" dirty="0">
                <a:latin typeface="Calibri"/>
                <a:cs typeface="Calibri"/>
              </a:rPr>
              <a:t>+</a:t>
            </a:r>
            <a:r>
              <a:rPr sz="2200" spc="-1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0.018868</a:t>
            </a:r>
            <a:r>
              <a:rPr sz="2100" spc="-7" baseline="29761" dirty="0">
                <a:latin typeface="Calibri"/>
                <a:cs typeface="Calibri"/>
              </a:rPr>
              <a:t>2</a:t>
            </a:r>
            <a:r>
              <a:rPr sz="2200" spc="-5" dirty="0">
                <a:latin typeface="Calibri"/>
                <a:cs typeface="Calibri"/>
              </a:rPr>
              <a:t>)</a:t>
            </a:r>
            <a:endParaRPr sz="2200" dirty="0">
              <a:latin typeface="Calibri"/>
              <a:cs typeface="Calibri"/>
            </a:endParaRPr>
          </a:p>
          <a:p>
            <a:pPr marL="2881630">
              <a:lnSpc>
                <a:spcPct val="100000"/>
              </a:lnSpc>
              <a:spcBef>
                <a:spcPts val="1440"/>
              </a:spcBef>
            </a:pPr>
            <a:r>
              <a:rPr sz="2200" dirty="0">
                <a:latin typeface="Calibri"/>
                <a:cs typeface="Calibri"/>
              </a:rPr>
              <a:t>=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0.75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636" y="2103121"/>
            <a:ext cx="5379085" cy="3817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7946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Example 2: </a:t>
            </a:r>
            <a:r>
              <a:rPr spc="-5" dirty="0"/>
              <a:t>“Subjects </a:t>
            </a:r>
            <a:r>
              <a:rPr dirty="0"/>
              <a:t>by </a:t>
            </a:r>
            <a:r>
              <a:rPr spc="-5" dirty="0"/>
              <a:t>treatment” repeated measures</a:t>
            </a:r>
            <a:r>
              <a:rPr spc="30" dirty="0"/>
              <a:t> </a:t>
            </a:r>
            <a:r>
              <a:rPr spc="-5" dirty="0"/>
              <a:t>design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18819" y="1201623"/>
            <a:ext cx="9529445" cy="3545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9050">
              <a:lnSpc>
                <a:spcPct val="117300"/>
              </a:lnSpc>
              <a:spcBef>
                <a:spcPts val="95"/>
              </a:spcBef>
            </a:pPr>
            <a:r>
              <a:rPr sz="2200" dirty="0">
                <a:latin typeface="Calibri"/>
                <a:cs typeface="Calibri"/>
              </a:rPr>
              <a:t>Cronly-Dillon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dirty="0">
                <a:latin typeface="Calibri"/>
                <a:cs typeface="Calibri"/>
              </a:rPr>
              <a:t>Muntz </a:t>
            </a:r>
            <a:r>
              <a:rPr sz="2200" spc="-10" dirty="0">
                <a:latin typeface="Calibri"/>
                <a:cs typeface="Calibri"/>
              </a:rPr>
              <a:t>(1965) </a:t>
            </a:r>
            <a:r>
              <a:rPr sz="2200" spc="-5" dirty="0">
                <a:latin typeface="Calibri"/>
                <a:cs typeface="Calibri"/>
              </a:rPr>
              <a:t>used </a:t>
            </a:r>
            <a:r>
              <a:rPr sz="2200" dirty="0">
                <a:latin typeface="Calibri"/>
                <a:cs typeface="Calibri"/>
              </a:rPr>
              <a:t>the optomotor </a:t>
            </a:r>
            <a:r>
              <a:rPr sz="2200" spc="-5" dirty="0">
                <a:latin typeface="Calibri"/>
                <a:cs typeface="Calibri"/>
              </a:rPr>
              <a:t>response </a:t>
            </a:r>
            <a:r>
              <a:rPr sz="2200" spc="-1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measure color  </a:t>
            </a:r>
            <a:r>
              <a:rPr sz="2200" dirty="0">
                <a:latin typeface="Calibri"/>
                <a:cs typeface="Calibri"/>
              </a:rPr>
              <a:t>vision in </a:t>
            </a:r>
            <a:r>
              <a:rPr sz="2200" spc="-5" dirty="0">
                <a:latin typeface="Calibri"/>
                <a:cs typeface="Calibri"/>
              </a:rPr>
              <a:t>goldfish. </a:t>
            </a:r>
            <a:r>
              <a:rPr sz="2200" dirty="0">
                <a:latin typeface="Calibri"/>
                <a:cs typeface="Calibri"/>
              </a:rPr>
              <a:t>Each fish was tested at </a:t>
            </a:r>
            <a:r>
              <a:rPr sz="2200" spc="-5" dirty="0">
                <a:latin typeface="Calibri"/>
                <a:cs typeface="Calibri"/>
              </a:rPr>
              <a:t>different </a:t>
            </a:r>
            <a:r>
              <a:rPr sz="2200" dirty="0">
                <a:latin typeface="Calibri"/>
                <a:cs typeface="Calibri"/>
              </a:rPr>
              <a:t>wavelength in </a:t>
            </a:r>
            <a:r>
              <a:rPr sz="22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random</a:t>
            </a:r>
            <a:r>
              <a:rPr sz="2200" b="1" spc="-1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order</a:t>
            </a:r>
            <a:r>
              <a:rPr sz="2200" spc="-5" dirty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  <a:p>
            <a:pPr marL="5135880" marR="248920">
              <a:lnSpc>
                <a:spcPts val="3100"/>
              </a:lnSpc>
              <a:spcBef>
                <a:spcPts val="155"/>
              </a:spcBef>
            </a:pP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large </a:t>
            </a:r>
            <a:r>
              <a:rPr sz="2200" dirty="0">
                <a:latin typeface="Calibri"/>
                <a:cs typeface="Calibri"/>
              </a:rPr>
              <a:t>value </a:t>
            </a:r>
            <a:r>
              <a:rPr sz="2200" spc="-5" dirty="0">
                <a:latin typeface="Calibri"/>
                <a:cs typeface="Calibri"/>
              </a:rPr>
              <a:t>indicates </a:t>
            </a:r>
            <a:r>
              <a:rPr sz="2200" spc="-10" dirty="0">
                <a:latin typeface="Calibri"/>
                <a:cs typeface="Calibri"/>
              </a:rPr>
              <a:t>that </a:t>
            </a:r>
            <a:r>
              <a:rPr sz="2200" dirty="0">
                <a:latin typeface="Calibri"/>
                <a:cs typeface="Calibri"/>
              </a:rPr>
              <a:t>the fish  </a:t>
            </a:r>
            <a:r>
              <a:rPr sz="2200" spc="-5" dirty="0">
                <a:latin typeface="Calibri"/>
                <a:cs typeface="Calibri"/>
              </a:rPr>
              <a:t>has high sensitivity --- it </a:t>
            </a:r>
            <a:r>
              <a:rPr sz="2200" spc="-10" dirty="0">
                <a:latin typeface="Calibri"/>
                <a:cs typeface="Calibri"/>
              </a:rPr>
              <a:t>can </a:t>
            </a:r>
            <a:r>
              <a:rPr sz="2200" spc="-5" dirty="0">
                <a:latin typeface="Calibri"/>
                <a:cs typeface="Calibri"/>
              </a:rPr>
              <a:t>detect </a:t>
            </a:r>
            <a:r>
              <a:rPr sz="2200" dirty="0">
                <a:latin typeface="Calibri"/>
                <a:cs typeface="Calibri"/>
              </a:rPr>
              <a:t>a  </a:t>
            </a:r>
            <a:r>
              <a:rPr sz="2200" spc="5" dirty="0">
                <a:latin typeface="Calibri"/>
                <a:cs typeface="Calibri"/>
              </a:rPr>
              <a:t>low </a:t>
            </a:r>
            <a:r>
              <a:rPr sz="2200" spc="-5" dirty="0">
                <a:latin typeface="Calibri"/>
                <a:cs typeface="Calibri"/>
              </a:rPr>
              <a:t>light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intensity.</a:t>
            </a:r>
            <a:endParaRPr sz="2200" dirty="0">
              <a:latin typeface="Calibri"/>
              <a:cs typeface="Calibri"/>
            </a:endParaRPr>
          </a:p>
          <a:p>
            <a:pPr marL="5135880">
              <a:lnSpc>
                <a:spcPct val="100000"/>
              </a:lnSpc>
              <a:spcBef>
                <a:spcPts val="1250"/>
              </a:spcBef>
            </a:pPr>
            <a:r>
              <a:rPr sz="2200" b="1" spc="-5" dirty="0">
                <a:latin typeface="Calibri"/>
                <a:cs typeface="Calibri"/>
              </a:rPr>
              <a:t>Factors</a:t>
            </a:r>
            <a:r>
              <a:rPr sz="2200" spc="-5" dirty="0">
                <a:latin typeface="Calibri"/>
                <a:cs typeface="Calibri"/>
              </a:rPr>
              <a:t>:</a:t>
            </a:r>
            <a:endParaRPr sz="2200" dirty="0">
              <a:latin typeface="Calibri"/>
              <a:cs typeface="Calibri"/>
            </a:endParaRPr>
          </a:p>
          <a:p>
            <a:pPr marL="5135880" marR="5080">
              <a:lnSpc>
                <a:spcPts val="4100"/>
              </a:lnSpc>
              <a:spcBef>
                <a:spcPts val="360"/>
              </a:spcBef>
            </a:pPr>
            <a:r>
              <a:rPr sz="2200" dirty="0">
                <a:latin typeface="Calibri"/>
                <a:cs typeface="Calibri"/>
              </a:rPr>
              <a:t>Wavelength </a:t>
            </a:r>
            <a:r>
              <a:rPr sz="2200" spc="-5" dirty="0">
                <a:latin typeface="Calibri"/>
                <a:cs typeface="Calibri"/>
              </a:rPr>
              <a:t>(fixed, </a:t>
            </a:r>
            <a:r>
              <a:rPr sz="2200" spc="-10" dirty="0">
                <a:latin typeface="Calibri"/>
                <a:cs typeface="Calibri"/>
              </a:rPr>
              <a:t>repeated </a:t>
            </a:r>
            <a:r>
              <a:rPr sz="2200" dirty="0">
                <a:latin typeface="Calibri"/>
                <a:cs typeface="Calibri"/>
              </a:rPr>
              <a:t>measure)  </a:t>
            </a:r>
            <a:r>
              <a:rPr sz="2200" spc="-5" dirty="0">
                <a:latin typeface="Calibri"/>
                <a:cs typeface="Calibri"/>
              </a:rPr>
              <a:t>Fish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(random)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8819" y="6080252"/>
            <a:ext cx="687705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5" dirty="0">
                <a:latin typeface="Calibri"/>
                <a:cs typeface="Calibri"/>
              </a:rPr>
              <a:t>Light sensitivity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5 </a:t>
            </a:r>
            <a:r>
              <a:rPr sz="2200" spc="-5" dirty="0">
                <a:latin typeface="Calibri"/>
                <a:cs typeface="Calibri"/>
              </a:rPr>
              <a:t>goldfish </a:t>
            </a:r>
            <a:r>
              <a:rPr sz="220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specific </a:t>
            </a:r>
            <a:r>
              <a:rPr sz="2200" dirty="0">
                <a:latin typeface="Calibri"/>
                <a:cs typeface="Calibri"/>
              </a:rPr>
              <a:t>wavelengths </a:t>
            </a:r>
            <a:r>
              <a:rPr sz="2200" spc="-5" dirty="0">
                <a:latin typeface="Calibri"/>
                <a:cs typeface="Calibri"/>
              </a:rPr>
              <a:t>of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light.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46669" y="4389047"/>
            <a:ext cx="3034664" cy="14630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3511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Example 3: </a:t>
            </a:r>
            <a:r>
              <a:rPr spc="-5" dirty="0"/>
              <a:t>Split plot</a:t>
            </a:r>
            <a:r>
              <a:rPr spc="-60" dirty="0"/>
              <a:t> </a:t>
            </a:r>
            <a:r>
              <a:rPr spc="-5" dirty="0"/>
              <a:t>design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4706823"/>
            <a:ext cx="4826635" cy="1851660"/>
          </a:xfrm>
          <a:prstGeom prst="rect">
            <a:avLst/>
          </a:prstGeom>
        </p:spPr>
        <p:txBody>
          <a:bodyPr vert="horz" wrap="square" lIns="0" tIns="198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2200" b="1" spc="-5" dirty="0">
                <a:latin typeface="Calibri"/>
                <a:cs typeface="Calibri"/>
              </a:rPr>
              <a:t>Factors</a:t>
            </a:r>
            <a:r>
              <a:rPr sz="2200" spc="-5" dirty="0">
                <a:latin typeface="Calibri"/>
                <a:cs typeface="Calibri"/>
              </a:rPr>
              <a:t>:</a:t>
            </a:r>
            <a:endParaRPr sz="2200">
              <a:latin typeface="Calibri"/>
              <a:cs typeface="Calibri"/>
            </a:endParaRPr>
          </a:p>
          <a:p>
            <a:pPr marL="12700" marR="5080">
              <a:lnSpc>
                <a:spcPct val="116799"/>
              </a:lnSpc>
              <a:spcBef>
                <a:spcPts val="1019"/>
              </a:spcBef>
            </a:pPr>
            <a:r>
              <a:rPr sz="2200" dirty="0">
                <a:latin typeface="Calibri"/>
                <a:cs typeface="Calibri"/>
              </a:rPr>
              <a:t>Predation </a:t>
            </a:r>
            <a:r>
              <a:rPr sz="2200" spc="-10" dirty="0">
                <a:latin typeface="Calibri"/>
                <a:cs typeface="Calibri"/>
              </a:rPr>
              <a:t>treatment (fixed), </a:t>
            </a:r>
            <a:r>
              <a:rPr sz="2200" spc="-5" dirty="0">
                <a:latin typeface="Calibri"/>
                <a:cs typeface="Calibri"/>
              </a:rPr>
              <a:t>whole ponds  Competition </a:t>
            </a:r>
            <a:r>
              <a:rPr sz="2200" spc="-10" dirty="0">
                <a:latin typeface="Calibri"/>
                <a:cs typeface="Calibri"/>
              </a:rPr>
              <a:t>treatment </a:t>
            </a:r>
            <a:r>
              <a:rPr sz="2200" spc="-5" dirty="0">
                <a:latin typeface="Calibri"/>
                <a:cs typeface="Calibri"/>
              </a:rPr>
              <a:t>(fixed), split ponds  </a:t>
            </a:r>
            <a:r>
              <a:rPr sz="2200" spc="5" dirty="0">
                <a:latin typeface="Calibri"/>
                <a:cs typeface="Calibri"/>
              </a:rPr>
              <a:t>Pond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(random)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1681" y="1200677"/>
            <a:ext cx="2180589" cy="3438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43956" y="807721"/>
            <a:ext cx="4074160" cy="5943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55753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Assumptions of </a:t>
            </a:r>
            <a:r>
              <a:rPr spc="-5" dirty="0"/>
              <a:t>linear mixed-effects</a:t>
            </a:r>
            <a:r>
              <a:rPr spc="-40" dirty="0"/>
              <a:t> </a:t>
            </a:r>
            <a:r>
              <a:rPr spc="-5" dirty="0"/>
              <a:t>models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746760" y="1524000"/>
            <a:ext cx="9479279" cy="4658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5625" marR="749300" indent="-342900">
              <a:lnSpc>
                <a:spcPct val="117300"/>
              </a:lnSpc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441959" algn="l"/>
              </a:tabLst>
            </a:pPr>
            <a:r>
              <a:rPr b="1" dirty="0"/>
              <a:t>Variation within </a:t>
            </a:r>
            <a:r>
              <a:rPr b="1" spc="-5" dirty="0"/>
              <a:t>groups </a:t>
            </a:r>
            <a:r>
              <a:rPr b="1" dirty="0"/>
              <a:t>follows a </a:t>
            </a:r>
            <a:r>
              <a:rPr lang="en-US" b="1" spc="-5" dirty="0"/>
              <a:t>Gaussian</a:t>
            </a:r>
            <a:r>
              <a:rPr b="1" spc="-5" dirty="0"/>
              <a:t> distribution </a:t>
            </a:r>
            <a:r>
              <a:rPr b="1" dirty="0"/>
              <a:t>with </a:t>
            </a:r>
            <a:r>
              <a:rPr b="1" spc="-5" dirty="0"/>
              <a:t>equal variance</a:t>
            </a:r>
            <a:r>
              <a:rPr spc="-5" dirty="0"/>
              <a:t> </a:t>
            </a:r>
            <a:r>
              <a:rPr dirty="0"/>
              <a:t>among</a:t>
            </a:r>
            <a:r>
              <a:rPr spc="-10" dirty="0"/>
              <a:t> </a:t>
            </a:r>
            <a:r>
              <a:rPr spc="-5" dirty="0"/>
              <a:t>groups.</a:t>
            </a:r>
          </a:p>
          <a:p>
            <a:pPr marL="555625" marR="1113790" indent="-342900">
              <a:lnSpc>
                <a:spcPct val="117300"/>
              </a:lnSpc>
              <a:spcBef>
                <a:spcPts val="1105"/>
              </a:spcBef>
              <a:buFont typeface="Arial" panose="020B0604020202020204" pitchFamily="34" charset="0"/>
              <a:buChar char="•"/>
              <a:tabLst>
                <a:tab pos="441959" algn="l"/>
              </a:tabLst>
            </a:pPr>
            <a:r>
              <a:rPr b="1" dirty="0"/>
              <a:t>Groups </a:t>
            </a:r>
            <a:r>
              <a:rPr b="1" spc="-10" dirty="0"/>
              <a:t>are </a:t>
            </a:r>
            <a:r>
              <a:rPr b="1" spc="-5" dirty="0"/>
              <a:t>randomly sampled </a:t>
            </a:r>
            <a:r>
              <a:rPr spc="-5" dirty="0"/>
              <a:t>from </a:t>
            </a:r>
            <a:r>
              <a:rPr dirty="0"/>
              <a:t>a </a:t>
            </a:r>
            <a:r>
              <a:rPr spc="-5" dirty="0"/>
              <a:t>“population” </a:t>
            </a:r>
            <a:r>
              <a:rPr spc="5" dirty="0"/>
              <a:t>of </a:t>
            </a:r>
            <a:r>
              <a:rPr spc="-5" dirty="0"/>
              <a:t>groups (i.e., </a:t>
            </a:r>
            <a:r>
              <a:rPr dirty="0"/>
              <a:t>are  </a:t>
            </a:r>
            <a:r>
              <a:rPr spc="-5" dirty="0"/>
              <a:t>independent and sampled </a:t>
            </a:r>
            <a:r>
              <a:rPr dirty="0"/>
              <a:t>without</a:t>
            </a:r>
            <a:r>
              <a:rPr spc="-25" dirty="0"/>
              <a:t> </a:t>
            </a:r>
            <a:r>
              <a:rPr dirty="0"/>
              <a:t>bias).</a:t>
            </a:r>
          </a:p>
          <a:p>
            <a:pPr marL="555625" indent="-342900">
              <a:lnSpc>
                <a:spcPct val="100000"/>
              </a:lnSpc>
              <a:spcBef>
                <a:spcPts val="1560"/>
              </a:spcBef>
              <a:buFont typeface="Arial" panose="020B0604020202020204" pitchFamily="34" charset="0"/>
              <a:buChar char="•"/>
              <a:tabLst>
                <a:tab pos="441959" algn="l"/>
              </a:tabLst>
            </a:pPr>
            <a:r>
              <a:rPr b="1" dirty="0"/>
              <a:t>Group </a:t>
            </a:r>
            <a:r>
              <a:rPr b="1" spc="-5" dirty="0"/>
              <a:t>effects have </a:t>
            </a:r>
            <a:r>
              <a:rPr b="1" dirty="0"/>
              <a:t>a </a:t>
            </a:r>
            <a:r>
              <a:rPr lang="en-US" b="1" spc="-10" dirty="0"/>
              <a:t>Gaussian</a:t>
            </a:r>
            <a:r>
              <a:rPr b="1" spc="10" dirty="0"/>
              <a:t> </a:t>
            </a:r>
            <a:r>
              <a:rPr b="1" spc="-5" dirty="0"/>
              <a:t>distribution</a:t>
            </a:r>
            <a:r>
              <a:rPr spc="-5" dirty="0"/>
              <a:t>.</a:t>
            </a:r>
          </a:p>
          <a:p>
            <a:pPr marL="555625" marR="615950" indent="-342900">
              <a:lnSpc>
                <a:spcPct val="117300"/>
              </a:lnSpc>
              <a:spcBef>
                <a:spcPts val="1105"/>
              </a:spcBef>
              <a:buFont typeface="Arial" panose="020B0604020202020204" pitchFamily="34" charset="0"/>
              <a:buChar char="•"/>
              <a:tabLst>
                <a:tab pos="441959" algn="l"/>
              </a:tabLst>
            </a:pPr>
            <a:r>
              <a:rPr b="1" spc="-5" dirty="0"/>
              <a:t>Replicates within groups </a:t>
            </a:r>
            <a:r>
              <a:rPr b="1" spc="-10" dirty="0"/>
              <a:t>are also </a:t>
            </a:r>
            <a:r>
              <a:rPr b="1" spc="-5" dirty="0"/>
              <a:t>randomly sampled </a:t>
            </a:r>
            <a:r>
              <a:rPr spc="-5" dirty="0"/>
              <a:t>(i.e. independent and  </a:t>
            </a:r>
            <a:r>
              <a:rPr dirty="0"/>
              <a:t>sampled </a:t>
            </a:r>
            <a:r>
              <a:rPr spc="-5" dirty="0"/>
              <a:t>without</a:t>
            </a:r>
            <a:r>
              <a:rPr spc="-25" dirty="0"/>
              <a:t> </a:t>
            </a:r>
            <a:r>
              <a:rPr spc="-5" dirty="0"/>
              <a:t>bias).</a:t>
            </a:r>
          </a:p>
          <a:p>
            <a:pPr marL="555625" indent="-342900">
              <a:lnSpc>
                <a:spcPct val="100000"/>
              </a:lnSpc>
              <a:spcBef>
                <a:spcPts val="1560"/>
              </a:spcBef>
              <a:buFont typeface="Arial" panose="020B0604020202020204" pitchFamily="34" charset="0"/>
              <a:buChar char="•"/>
              <a:tabLst>
                <a:tab pos="441959" algn="l"/>
              </a:tabLst>
            </a:pPr>
            <a:r>
              <a:rPr spc="-5" dirty="0"/>
              <a:t>No carry-over between repeated measurements </a:t>
            </a:r>
            <a:r>
              <a:rPr spc="5" dirty="0"/>
              <a:t>on </a:t>
            </a:r>
            <a:r>
              <a:rPr spc="-10" dirty="0"/>
              <a:t>the </a:t>
            </a:r>
            <a:r>
              <a:rPr dirty="0"/>
              <a:t>same</a:t>
            </a:r>
            <a:r>
              <a:rPr spc="-40" dirty="0"/>
              <a:t> </a:t>
            </a:r>
            <a:r>
              <a:rPr dirty="0"/>
              <a:t>subject.</a:t>
            </a:r>
          </a:p>
          <a:p>
            <a:pPr marL="555625" marR="5080" indent="-342900">
              <a:lnSpc>
                <a:spcPct val="117300"/>
              </a:lnSpc>
              <a:spcBef>
                <a:spcPts val="1100"/>
              </a:spcBef>
              <a:buFont typeface="Arial" panose="020B0604020202020204" pitchFamily="34" charset="0"/>
              <a:buChar char="•"/>
              <a:tabLst>
                <a:tab pos="441959" algn="l"/>
              </a:tabLst>
            </a:pPr>
            <a:r>
              <a:rPr b="1" dirty="0"/>
              <a:t>Sphericity: the </a:t>
            </a:r>
            <a:r>
              <a:rPr b="1" spc="-5" dirty="0"/>
              <a:t>variances </a:t>
            </a:r>
            <a:r>
              <a:rPr b="1" spc="5" dirty="0"/>
              <a:t>of </a:t>
            </a:r>
            <a:r>
              <a:rPr b="1" dirty="0"/>
              <a:t>the </a:t>
            </a:r>
            <a:r>
              <a:rPr b="1" spc="-5" dirty="0"/>
              <a:t>differences between </a:t>
            </a:r>
            <a:r>
              <a:rPr b="1" spc="-10" dirty="0"/>
              <a:t>all </a:t>
            </a:r>
            <a:r>
              <a:rPr b="1" spc="-5" dirty="0"/>
              <a:t>pairs </a:t>
            </a:r>
            <a:r>
              <a:rPr b="1" spc="5" dirty="0"/>
              <a:t>of </a:t>
            </a:r>
            <a:r>
              <a:rPr b="1" spc="-5" dirty="0"/>
              <a:t>factor </a:t>
            </a:r>
            <a:r>
              <a:rPr b="1" spc="-10" dirty="0"/>
              <a:t>levels are  </a:t>
            </a:r>
            <a:r>
              <a:rPr b="1" spc="-5" dirty="0"/>
              <a:t>equal. </a:t>
            </a:r>
            <a:r>
              <a:rPr spc="-5" dirty="0"/>
              <a:t>(Problems </a:t>
            </a:r>
            <a:r>
              <a:rPr dirty="0"/>
              <a:t>can </a:t>
            </a:r>
            <a:r>
              <a:rPr spc="-5" dirty="0"/>
              <a:t>arise </a:t>
            </a:r>
            <a:r>
              <a:rPr dirty="0"/>
              <a:t>when one </a:t>
            </a:r>
            <a:r>
              <a:rPr spc="5" dirty="0"/>
              <a:t>of </a:t>
            </a:r>
            <a:r>
              <a:rPr spc="-10" dirty="0"/>
              <a:t>the </a:t>
            </a:r>
            <a:r>
              <a:rPr spc="-5" dirty="0"/>
              <a:t>factors </a:t>
            </a:r>
            <a:r>
              <a:rPr dirty="0"/>
              <a:t>is</a:t>
            </a:r>
            <a:r>
              <a:rPr spc="-70" dirty="0"/>
              <a:t> </a:t>
            </a:r>
            <a:r>
              <a:rPr spc="-5" dirty="0"/>
              <a:t>time.)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7284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Example </a:t>
            </a:r>
            <a:r>
              <a:rPr dirty="0"/>
              <a:t>4: </a:t>
            </a:r>
            <a:r>
              <a:rPr spc="-5" dirty="0"/>
              <a:t>“Subjects </a:t>
            </a:r>
            <a:r>
              <a:rPr dirty="0"/>
              <a:t>by trials” </a:t>
            </a:r>
            <a:r>
              <a:rPr spc="-5" dirty="0"/>
              <a:t>repeated </a:t>
            </a:r>
            <a:r>
              <a:rPr spc="-10" dirty="0"/>
              <a:t>measures</a:t>
            </a:r>
            <a:r>
              <a:rPr spc="35" dirty="0"/>
              <a:t> </a:t>
            </a:r>
            <a:r>
              <a:rPr spc="-5" dirty="0"/>
              <a:t>design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3801567"/>
            <a:ext cx="2865120" cy="159258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200" b="1" spc="-5" dirty="0">
                <a:latin typeface="Calibri"/>
                <a:cs typeface="Calibri"/>
              </a:rPr>
              <a:t>Factors</a:t>
            </a:r>
            <a:r>
              <a:rPr sz="2200" spc="-5" dirty="0">
                <a:latin typeface="Calibri"/>
                <a:cs typeface="Calibri"/>
              </a:rPr>
              <a:t>:</a:t>
            </a:r>
            <a:endParaRPr sz="2200">
              <a:latin typeface="Calibri"/>
              <a:cs typeface="Calibri"/>
            </a:endParaRPr>
          </a:p>
          <a:p>
            <a:pPr marL="12700" marR="5080">
              <a:lnSpc>
                <a:spcPts val="3100"/>
              </a:lnSpc>
              <a:spcBef>
                <a:spcPts val="150"/>
              </a:spcBef>
            </a:pPr>
            <a:r>
              <a:rPr sz="2200" dirty="0">
                <a:latin typeface="Calibri"/>
                <a:cs typeface="Calibri"/>
              </a:rPr>
              <a:t>Rodent </a:t>
            </a:r>
            <a:r>
              <a:rPr sz="2200" spc="-5" dirty="0">
                <a:latin typeface="Calibri"/>
                <a:cs typeface="Calibri"/>
              </a:rPr>
              <a:t>treatment (fixed)  </a:t>
            </a:r>
            <a:r>
              <a:rPr sz="2200" dirty="0">
                <a:latin typeface="Calibri"/>
                <a:cs typeface="Calibri"/>
              </a:rPr>
              <a:t>Date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(fixed)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2200" i="1" dirty="0">
                <a:latin typeface="Calibri"/>
                <a:cs typeface="Calibri"/>
              </a:rPr>
              <a:t>Plot </a:t>
            </a:r>
            <a:r>
              <a:rPr sz="2200" spc="-5" dirty="0">
                <a:latin typeface="Calibri"/>
                <a:cs typeface="Calibri"/>
              </a:rPr>
              <a:t>(random)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2664" y="1238655"/>
            <a:ext cx="5465845" cy="2402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94054" y="2843546"/>
            <a:ext cx="4634318" cy="4251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64271" y="274213"/>
            <a:ext cx="1894144" cy="22015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9232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Example 4: Warning </a:t>
            </a:r>
            <a:r>
              <a:rPr spc="-5" dirty="0"/>
              <a:t>about </a:t>
            </a:r>
            <a:r>
              <a:rPr dirty="0"/>
              <a:t>“subjects by </a:t>
            </a:r>
            <a:r>
              <a:rPr spc="-5" dirty="0"/>
              <a:t>trials” repeated measures</a:t>
            </a:r>
            <a:r>
              <a:rPr spc="-15" dirty="0"/>
              <a:t> </a:t>
            </a:r>
            <a:r>
              <a:rPr spc="-5" dirty="0"/>
              <a:t>design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1076655"/>
            <a:ext cx="4718685" cy="4521200"/>
          </a:xfrm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sz="2200" b="1" spc="-5" dirty="0">
                <a:latin typeface="Calibri"/>
                <a:cs typeface="Calibri"/>
              </a:rPr>
              <a:t>Factors</a:t>
            </a:r>
            <a:r>
              <a:rPr sz="2200" spc="-5" dirty="0">
                <a:latin typeface="Calibri"/>
                <a:cs typeface="Calibri"/>
              </a:rPr>
              <a:t>:</a:t>
            </a:r>
            <a:endParaRPr sz="2200">
              <a:latin typeface="Calibri"/>
              <a:cs typeface="Calibri"/>
            </a:endParaRPr>
          </a:p>
          <a:p>
            <a:pPr marL="12700" marR="1856739">
              <a:lnSpc>
                <a:spcPct val="117300"/>
              </a:lnSpc>
              <a:spcBef>
                <a:spcPts val="985"/>
              </a:spcBef>
            </a:pPr>
            <a:r>
              <a:rPr sz="2200" dirty="0">
                <a:latin typeface="Calibri"/>
                <a:cs typeface="Calibri"/>
              </a:rPr>
              <a:t>Rodent </a:t>
            </a:r>
            <a:r>
              <a:rPr sz="2200" spc="-5" dirty="0">
                <a:latin typeface="Calibri"/>
                <a:cs typeface="Calibri"/>
              </a:rPr>
              <a:t>treatment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(fixed)  </a:t>
            </a:r>
            <a:r>
              <a:rPr sz="2200" spc="-5" dirty="0">
                <a:latin typeface="Calibri"/>
                <a:cs typeface="Calibri"/>
              </a:rPr>
              <a:t>Census </a:t>
            </a:r>
            <a:r>
              <a:rPr sz="2200" dirty="0">
                <a:latin typeface="Calibri"/>
                <a:cs typeface="Calibri"/>
              </a:rPr>
              <a:t>date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(fixed)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2200" i="1" dirty="0">
                <a:latin typeface="Calibri"/>
                <a:cs typeface="Calibri"/>
              </a:rPr>
              <a:t>Plot </a:t>
            </a:r>
            <a:r>
              <a:rPr sz="2200" spc="-5" dirty="0">
                <a:latin typeface="Calibri"/>
                <a:cs typeface="Calibri"/>
              </a:rPr>
              <a:t>(random)</a:t>
            </a:r>
            <a:endParaRPr sz="2200">
              <a:latin typeface="Calibri"/>
              <a:cs typeface="Calibri"/>
            </a:endParaRPr>
          </a:p>
          <a:p>
            <a:pPr marL="12700" marR="271780">
              <a:lnSpc>
                <a:spcPct val="117300"/>
              </a:lnSpc>
              <a:spcBef>
                <a:spcPts val="985"/>
              </a:spcBef>
            </a:pPr>
            <a:r>
              <a:rPr sz="2200" spc="-5" dirty="0">
                <a:latin typeface="Calibri"/>
                <a:cs typeface="Calibri"/>
              </a:rPr>
              <a:t>Tempting </a:t>
            </a:r>
            <a:r>
              <a:rPr sz="2200" spc="-1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analyze these data using </a:t>
            </a:r>
            <a:r>
              <a:rPr sz="2200" dirty="0">
                <a:latin typeface="Calibri"/>
                <a:cs typeface="Calibri"/>
              </a:rPr>
              <a:t>a  </a:t>
            </a:r>
            <a:r>
              <a:rPr sz="2200" spc="-5" dirty="0">
                <a:latin typeface="Calibri"/>
                <a:cs typeface="Calibri"/>
              </a:rPr>
              <a:t>linear mixed-effects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model: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200" dirty="0">
                <a:latin typeface="Calibri"/>
                <a:cs typeface="Calibri"/>
              </a:rPr>
              <a:t>Fixed </a:t>
            </a:r>
            <a:r>
              <a:rPr sz="2200" spc="-5" dirty="0">
                <a:latin typeface="Calibri"/>
                <a:cs typeface="Calibri"/>
              </a:rPr>
              <a:t>part </a:t>
            </a:r>
            <a:r>
              <a:rPr sz="2200" spc="5" dirty="0">
                <a:latin typeface="Calibri"/>
                <a:cs typeface="Calibri"/>
              </a:rPr>
              <a:t>of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formula: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2200" spc="-5" dirty="0">
                <a:latin typeface="Courier New"/>
                <a:cs typeface="Courier New"/>
              </a:rPr>
              <a:t>ncolonies </a:t>
            </a:r>
            <a:r>
              <a:rPr sz="2200" dirty="0">
                <a:latin typeface="Courier New"/>
                <a:cs typeface="Courier New"/>
              </a:rPr>
              <a:t>~ </a:t>
            </a:r>
            <a:r>
              <a:rPr sz="2200" spc="-5" dirty="0">
                <a:latin typeface="Courier New"/>
                <a:cs typeface="Courier New"/>
              </a:rPr>
              <a:t>treatment </a:t>
            </a:r>
            <a:r>
              <a:rPr sz="2200" dirty="0">
                <a:latin typeface="Courier New"/>
                <a:cs typeface="Courier New"/>
              </a:rPr>
              <a:t>+</a:t>
            </a:r>
            <a:r>
              <a:rPr sz="2200" spc="-85" dirty="0">
                <a:latin typeface="Courier New"/>
                <a:cs typeface="Courier New"/>
              </a:rPr>
              <a:t> </a:t>
            </a:r>
            <a:r>
              <a:rPr sz="2200" spc="-10" dirty="0">
                <a:latin typeface="Courier New"/>
                <a:cs typeface="Courier New"/>
              </a:rPr>
              <a:t>date</a:t>
            </a:r>
            <a:endParaRPr sz="22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2200" dirty="0">
                <a:latin typeface="Calibri"/>
                <a:cs typeface="Calibri"/>
              </a:rPr>
              <a:t>Random </a:t>
            </a:r>
            <a:r>
              <a:rPr sz="2200" spc="-5" dirty="0">
                <a:latin typeface="Calibri"/>
                <a:cs typeface="Calibri"/>
              </a:rPr>
              <a:t>part </a:t>
            </a:r>
            <a:r>
              <a:rPr sz="2200" spc="5" dirty="0">
                <a:latin typeface="Calibri"/>
                <a:cs typeface="Calibri"/>
              </a:rPr>
              <a:t>of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formula: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2200" dirty="0">
                <a:latin typeface="Courier New"/>
                <a:cs typeface="Courier New"/>
              </a:rPr>
              <a:t>+</a:t>
            </a:r>
            <a:r>
              <a:rPr sz="2200" spc="-15" dirty="0">
                <a:latin typeface="Courier New"/>
                <a:cs typeface="Courier New"/>
              </a:rPr>
              <a:t> </a:t>
            </a:r>
            <a:r>
              <a:rPr sz="2200" spc="-5" dirty="0">
                <a:latin typeface="Courier New"/>
                <a:cs typeface="Courier New"/>
              </a:rPr>
              <a:t>(1|plot)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0745BDAA-1404-4D36-AF04-D98A7C3AE1C7}"/>
              </a:ext>
            </a:extLst>
          </p:cNvPr>
          <p:cNvSpPr/>
          <p:nvPr/>
        </p:nvSpPr>
        <p:spPr>
          <a:xfrm>
            <a:off x="5894054" y="2843546"/>
            <a:ext cx="4634318" cy="4251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9232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Example 4: Warning </a:t>
            </a:r>
            <a:r>
              <a:rPr spc="-5" dirty="0"/>
              <a:t>about </a:t>
            </a:r>
            <a:r>
              <a:rPr dirty="0"/>
              <a:t>“subjects by </a:t>
            </a:r>
            <a:r>
              <a:rPr spc="-5" dirty="0"/>
              <a:t>trials” repeated measures</a:t>
            </a:r>
            <a:r>
              <a:rPr spc="-15" dirty="0"/>
              <a:t> </a:t>
            </a:r>
            <a:r>
              <a:rPr spc="-5" dirty="0"/>
              <a:t>design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1201623"/>
            <a:ext cx="9319895" cy="25069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7000"/>
              </a:lnSpc>
              <a:spcBef>
                <a:spcPts val="105"/>
              </a:spcBef>
            </a:pPr>
            <a:r>
              <a:rPr sz="2200" spc="-5" dirty="0">
                <a:latin typeface="Calibri"/>
                <a:cs typeface="Calibri"/>
              </a:rPr>
              <a:t>Problem: Including Census </a:t>
            </a:r>
            <a:r>
              <a:rPr sz="2200" dirty="0">
                <a:latin typeface="Calibri"/>
                <a:cs typeface="Calibri"/>
              </a:rPr>
              <a:t>date as a </a:t>
            </a:r>
            <a:r>
              <a:rPr sz="2200" spc="-5" dirty="0">
                <a:latin typeface="Calibri"/>
                <a:cs typeface="Calibri"/>
              </a:rPr>
              <a:t>factor would likely </a:t>
            </a:r>
            <a:r>
              <a:rPr sz="2200" dirty="0">
                <a:latin typeface="Calibri"/>
                <a:cs typeface="Calibri"/>
              </a:rPr>
              <a:t>lead to a violation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the  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sphericity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assumption</a:t>
            </a:r>
            <a:r>
              <a:rPr sz="2200" spc="-5" dirty="0">
                <a:latin typeface="Calibri"/>
                <a:cs typeface="Calibri"/>
              </a:rPr>
              <a:t>: among plots,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variance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dirty="0">
                <a:latin typeface="Calibri"/>
                <a:cs typeface="Calibri"/>
              </a:rPr>
              <a:t>pairwise </a:t>
            </a:r>
            <a:r>
              <a:rPr sz="2200" spc="-5" dirty="0">
                <a:latin typeface="Calibri"/>
                <a:cs typeface="Calibri"/>
              </a:rPr>
              <a:t>difference  </a:t>
            </a:r>
            <a:r>
              <a:rPr sz="2200" dirty="0">
                <a:latin typeface="Calibri"/>
                <a:cs typeface="Calibri"/>
              </a:rPr>
              <a:t>between values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response </a:t>
            </a:r>
            <a:r>
              <a:rPr sz="2200" dirty="0">
                <a:latin typeface="Calibri"/>
                <a:cs typeface="Calibri"/>
              </a:rPr>
              <a:t>variable will </a:t>
            </a:r>
            <a:r>
              <a:rPr sz="2200" spc="-15" dirty="0">
                <a:latin typeface="Calibri"/>
                <a:cs typeface="Calibri"/>
              </a:rPr>
              <a:t>be </a:t>
            </a:r>
            <a:r>
              <a:rPr sz="2200" dirty="0">
                <a:latin typeface="Calibri"/>
                <a:cs typeface="Calibri"/>
              </a:rPr>
              <a:t>lower between </a:t>
            </a:r>
            <a:r>
              <a:rPr sz="2200" spc="-10" dirty="0">
                <a:latin typeface="Calibri"/>
                <a:cs typeface="Calibri"/>
              </a:rPr>
              <a:t>nearby </a:t>
            </a:r>
            <a:r>
              <a:rPr sz="2200" spc="-5" dirty="0">
                <a:latin typeface="Calibri"/>
                <a:cs typeface="Calibri"/>
              </a:rPr>
              <a:t>dates </a:t>
            </a:r>
            <a:r>
              <a:rPr sz="2200" spc="-10" dirty="0">
                <a:latin typeface="Calibri"/>
                <a:cs typeface="Calibri"/>
              </a:rPr>
              <a:t>than  </a:t>
            </a:r>
            <a:r>
              <a:rPr sz="2200" dirty="0">
                <a:latin typeface="Calibri"/>
                <a:cs typeface="Calibri"/>
              </a:rPr>
              <a:t>dates </a:t>
            </a:r>
            <a:r>
              <a:rPr sz="2200" spc="-10" dirty="0">
                <a:latin typeface="Calibri"/>
                <a:cs typeface="Calibri"/>
              </a:rPr>
              <a:t>that </a:t>
            </a:r>
            <a:r>
              <a:rPr sz="2200" dirty="0">
                <a:latin typeface="Calibri"/>
                <a:cs typeface="Calibri"/>
              </a:rPr>
              <a:t>are </a:t>
            </a:r>
            <a:r>
              <a:rPr sz="2200" spc="-5" dirty="0">
                <a:latin typeface="Calibri"/>
                <a:cs typeface="Calibri"/>
              </a:rPr>
              <a:t>farther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apart.</a:t>
            </a:r>
            <a:endParaRPr sz="2200">
              <a:latin typeface="Calibri"/>
              <a:cs typeface="Calibri"/>
            </a:endParaRPr>
          </a:p>
          <a:p>
            <a:pPr marL="12700" marR="6665595">
              <a:lnSpc>
                <a:spcPct val="117300"/>
              </a:lnSpc>
              <a:spcBef>
                <a:spcPts val="980"/>
              </a:spcBef>
            </a:pPr>
            <a:r>
              <a:rPr sz="2200" dirty="0">
                <a:latin typeface="Calibri"/>
                <a:cs typeface="Calibri"/>
              </a:rPr>
              <a:t>Increases </a:t>
            </a:r>
            <a:r>
              <a:rPr sz="2200" spc="-5" dirty="0">
                <a:latin typeface="Calibri"/>
                <a:cs typeface="Calibri"/>
              </a:rPr>
              <a:t>Type </a:t>
            </a:r>
            <a:r>
              <a:rPr sz="2200" dirty="0">
                <a:latin typeface="Calibri"/>
                <a:cs typeface="Calibri"/>
              </a:rPr>
              <a:t>1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errors  </a:t>
            </a:r>
            <a:r>
              <a:rPr sz="2200" dirty="0">
                <a:latin typeface="Calibri"/>
                <a:cs typeface="Calibri"/>
              </a:rPr>
              <a:t>(</a:t>
            </a:r>
            <a:r>
              <a:rPr sz="2200" i="1" dirty="0">
                <a:latin typeface="Calibri"/>
                <a:cs typeface="Calibri"/>
              </a:rPr>
              <a:t>P</a:t>
            </a:r>
            <a:r>
              <a:rPr sz="2200" dirty="0">
                <a:latin typeface="Calibri"/>
                <a:cs typeface="Calibri"/>
              </a:rPr>
              <a:t>-values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inaccurate)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0EF0C8B5-0AA7-4E31-AD8B-B16A21508482}"/>
              </a:ext>
            </a:extLst>
          </p:cNvPr>
          <p:cNvSpPr/>
          <p:nvPr/>
        </p:nvSpPr>
        <p:spPr>
          <a:xfrm>
            <a:off x="5894054" y="2843546"/>
            <a:ext cx="4634318" cy="4251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2202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Outline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947418" y="1076655"/>
            <a:ext cx="7891781" cy="4900701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65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b="1" dirty="0">
                <a:latin typeface="Calibri"/>
                <a:cs typeface="Calibri"/>
              </a:rPr>
              <a:t>Random </a:t>
            </a:r>
            <a:r>
              <a:rPr sz="2200" b="1" spc="-5" dirty="0">
                <a:latin typeface="Calibri"/>
                <a:cs typeface="Calibri"/>
              </a:rPr>
              <a:t>vs </a:t>
            </a:r>
            <a:r>
              <a:rPr sz="2200" b="1" dirty="0">
                <a:latin typeface="Calibri"/>
                <a:cs typeface="Calibri"/>
              </a:rPr>
              <a:t>fixed</a:t>
            </a:r>
            <a:r>
              <a:rPr sz="2200" b="1" spc="-3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effects</a:t>
            </a:r>
          </a:p>
          <a:p>
            <a:pPr marL="355600" indent="-342900">
              <a:lnSpc>
                <a:spcPct val="100000"/>
              </a:lnSpc>
              <a:spcBef>
                <a:spcPts val="156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b="1" spc="-5" dirty="0">
                <a:latin typeface="Calibri"/>
                <a:cs typeface="Calibri"/>
              </a:rPr>
              <a:t>Two-factor example</a:t>
            </a:r>
            <a:endParaRPr sz="2200" b="1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8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b="1" dirty="0">
                <a:latin typeface="Calibri"/>
                <a:cs typeface="Calibri"/>
              </a:rPr>
              <a:t>Why </a:t>
            </a:r>
            <a:r>
              <a:rPr sz="2200" b="1" spc="-10" dirty="0">
                <a:latin typeface="Calibri"/>
                <a:cs typeface="Calibri"/>
              </a:rPr>
              <a:t>the </a:t>
            </a:r>
            <a:r>
              <a:rPr sz="2200" b="1" spc="-5" dirty="0">
                <a:latin typeface="Calibri"/>
                <a:cs typeface="Calibri"/>
              </a:rPr>
              <a:t>calculations </a:t>
            </a:r>
            <a:r>
              <a:rPr sz="2200" b="1" dirty="0">
                <a:latin typeface="Calibri"/>
                <a:cs typeface="Calibri"/>
              </a:rPr>
              <a:t>are </a:t>
            </a:r>
            <a:r>
              <a:rPr sz="2200" b="1" spc="-5" dirty="0">
                <a:latin typeface="Calibri"/>
                <a:cs typeface="Calibri"/>
              </a:rPr>
              <a:t>different </a:t>
            </a:r>
            <a:r>
              <a:rPr sz="2200" b="1" dirty="0">
                <a:latin typeface="Calibri"/>
                <a:cs typeface="Calibri"/>
              </a:rPr>
              <a:t>with </a:t>
            </a:r>
            <a:r>
              <a:rPr sz="2200" b="1" spc="-5" dirty="0">
                <a:latin typeface="Calibri"/>
                <a:cs typeface="Calibri"/>
              </a:rPr>
              <a:t>random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effects</a:t>
            </a:r>
            <a:endParaRPr sz="2200" b="1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6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b="1" spc="-5" dirty="0">
                <a:latin typeface="Calibri"/>
                <a:cs typeface="Calibri"/>
              </a:rPr>
              <a:t>Unbalanced designs </a:t>
            </a:r>
            <a:r>
              <a:rPr sz="2200" b="1" dirty="0">
                <a:latin typeface="Calibri"/>
                <a:cs typeface="Calibri"/>
              </a:rPr>
              <a:t>with </a:t>
            </a:r>
            <a:r>
              <a:rPr sz="2200" b="1" spc="-5" dirty="0">
                <a:latin typeface="Calibri"/>
                <a:cs typeface="Calibri"/>
              </a:rPr>
              <a:t>random</a:t>
            </a:r>
            <a:r>
              <a:rPr sz="2200" b="1" spc="-2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effects</a:t>
            </a:r>
            <a:endParaRPr sz="2200" b="1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6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b="1" dirty="0">
                <a:latin typeface="Calibri"/>
                <a:cs typeface="Calibri"/>
              </a:rPr>
              <a:t>Examples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experiments with random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effects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6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b="1" dirty="0">
                <a:latin typeface="Calibri"/>
                <a:cs typeface="Calibri"/>
              </a:rPr>
              <a:t>Linear </a:t>
            </a:r>
            <a:r>
              <a:rPr sz="2200" b="1" spc="-5" dirty="0">
                <a:latin typeface="Calibri"/>
                <a:cs typeface="Calibri"/>
              </a:rPr>
              <a:t>mixed-effects</a:t>
            </a:r>
            <a:r>
              <a:rPr sz="2200" b="1" spc="-5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models</a:t>
            </a:r>
            <a:endParaRPr sz="2200" b="1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6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b="1" dirty="0">
                <a:latin typeface="Calibri"/>
                <a:cs typeface="Calibri"/>
              </a:rPr>
              <a:t>Example: </a:t>
            </a:r>
            <a:r>
              <a:rPr sz="2200" b="1" spc="-5" dirty="0">
                <a:latin typeface="Calibri"/>
                <a:cs typeface="Calibri"/>
              </a:rPr>
              <a:t>Estimating repeatability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measurement</a:t>
            </a:r>
          </a:p>
          <a:p>
            <a:pPr marL="355600" indent="-342900">
              <a:lnSpc>
                <a:spcPct val="100000"/>
              </a:lnSpc>
              <a:spcBef>
                <a:spcPts val="158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b="1" spc="-5" dirty="0">
                <a:latin typeface="Calibri"/>
                <a:cs typeface="Calibri"/>
              </a:rPr>
              <a:t>Assumptions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linear mixed-effects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models</a:t>
            </a:r>
          </a:p>
          <a:p>
            <a:pPr marL="355600" indent="-342900">
              <a:lnSpc>
                <a:spcPct val="100000"/>
              </a:lnSpc>
              <a:spcBef>
                <a:spcPts val="156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b="1" dirty="0">
                <a:latin typeface="Calibri"/>
                <a:cs typeface="Calibri"/>
              </a:rPr>
              <a:t>An </a:t>
            </a:r>
            <a:r>
              <a:rPr sz="2200" b="1" spc="-5" dirty="0">
                <a:latin typeface="Calibri"/>
                <a:cs typeface="Calibri"/>
              </a:rPr>
              <a:t>example violating assumptions</a:t>
            </a:r>
            <a:r>
              <a:rPr sz="2200" spc="-5" dirty="0">
                <a:latin typeface="Calibri"/>
                <a:cs typeface="Calibri"/>
              </a:rPr>
              <a:t>, with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solutions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9232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Example 4: Warning </a:t>
            </a:r>
            <a:r>
              <a:rPr spc="-5" dirty="0"/>
              <a:t>about </a:t>
            </a:r>
            <a:r>
              <a:rPr dirty="0"/>
              <a:t>“subjects by </a:t>
            </a:r>
            <a:r>
              <a:rPr spc="-5" dirty="0"/>
              <a:t>trials” repeated measures</a:t>
            </a:r>
            <a:r>
              <a:rPr spc="-15" dirty="0"/>
              <a:t> </a:t>
            </a:r>
            <a:r>
              <a:rPr spc="-5" dirty="0"/>
              <a:t>design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1076655"/>
            <a:ext cx="9297035" cy="3924300"/>
          </a:xfrm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sz="2200" dirty="0">
                <a:latin typeface="Calibri"/>
                <a:cs typeface="Calibri"/>
              </a:rPr>
              <a:t>Analyses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growth curves </a:t>
            </a:r>
            <a:r>
              <a:rPr sz="2200" spc="-15" dirty="0">
                <a:latin typeface="Calibri"/>
                <a:cs typeface="Calibri"/>
              </a:rPr>
              <a:t>in </a:t>
            </a:r>
            <a:r>
              <a:rPr sz="2200" dirty="0">
                <a:latin typeface="Calibri"/>
                <a:cs typeface="Calibri"/>
              </a:rPr>
              <a:t>time might </a:t>
            </a:r>
            <a:r>
              <a:rPr sz="2200" spc="-5" dirty="0">
                <a:latin typeface="Calibri"/>
                <a:cs typeface="Calibri"/>
              </a:rPr>
              <a:t>have </a:t>
            </a:r>
            <a:r>
              <a:rPr sz="2200" spc="-10" dirty="0">
                <a:latin typeface="Calibri"/>
                <a:cs typeface="Calibri"/>
              </a:rPr>
              <a:t>the same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problem.</a:t>
            </a:r>
            <a:endParaRPr sz="2200">
              <a:latin typeface="Calibri"/>
              <a:cs typeface="Calibri"/>
            </a:endParaRPr>
          </a:p>
          <a:p>
            <a:pPr marL="12700" marR="5080">
              <a:lnSpc>
                <a:spcPct val="117300"/>
              </a:lnSpc>
              <a:spcBef>
                <a:spcPts val="985"/>
              </a:spcBef>
            </a:pPr>
            <a:r>
              <a:rPr sz="2200" spc="-5" dirty="0">
                <a:latin typeface="Calibri"/>
                <a:cs typeface="Calibri"/>
              </a:rPr>
              <a:t>Any repeated </a:t>
            </a:r>
            <a:r>
              <a:rPr sz="2200" dirty="0">
                <a:latin typeface="Calibri"/>
                <a:cs typeface="Calibri"/>
              </a:rPr>
              <a:t>measures </a:t>
            </a:r>
            <a:r>
              <a:rPr sz="2200" spc="-5" dirty="0">
                <a:latin typeface="Calibri"/>
                <a:cs typeface="Calibri"/>
              </a:rPr>
              <a:t>experiment </a:t>
            </a:r>
            <a:r>
              <a:rPr sz="2200" dirty="0">
                <a:latin typeface="Calibri"/>
                <a:cs typeface="Calibri"/>
              </a:rPr>
              <a:t>in </a:t>
            </a:r>
            <a:r>
              <a:rPr sz="2200" spc="-5" dirty="0">
                <a:latin typeface="Calibri"/>
                <a:cs typeface="Calibri"/>
              </a:rPr>
              <a:t>which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treatment levels </a:t>
            </a:r>
            <a:r>
              <a:rPr sz="2200" dirty="0">
                <a:latin typeface="Calibri"/>
                <a:cs typeface="Calibri"/>
              </a:rPr>
              <a:t>are </a:t>
            </a:r>
            <a:r>
              <a:rPr sz="2200" spc="-5" dirty="0">
                <a:latin typeface="Calibri"/>
                <a:cs typeface="Calibri"/>
              </a:rPr>
              <a:t>given </a:t>
            </a:r>
            <a:r>
              <a:rPr sz="2200" dirty="0">
                <a:latin typeface="Calibri"/>
                <a:cs typeface="Calibri"/>
              </a:rPr>
              <a:t>in </a:t>
            </a:r>
            <a:r>
              <a:rPr sz="2200" spc="-10" dirty="0">
                <a:latin typeface="Calibri"/>
                <a:cs typeface="Calibri"/>
              </a:rPr>
              <a:t>the  </a:t>
            </a:r>
            <a:r>
              <a:rPr sz="2200" spc="5" dirty="0">
                <a:latin typeface="Calibri"/>
                <a:cs typeface="Calibri"/>
              </a:rPr>
              <a:t>same </a:t>
            </a:r>
            <a:r>
              <a:rPr sz="2200" spc="-5" dirty="0">
                <a:latin typeface="Calibri"/>
                <a:cs typeface="Calibri"/>
              </a:rPr>
              <a:t>sequence (i.e., not </a:t>
            </a:r>
            <a:r>
              <a:rPr sz="2200" dirty="0">
                <a:latin typeface="Calibri"/>
                <a:cs typeface="Calibri"/>
              </a:rPr>
              <a:t>in random </a:t>
            </a:r>
            <a:r>
              <a:rPr sz="2200" spc="-5" dirty="0">
                <a:latin typeface="Calibri"/>
                <a:cs typeface="Calibri"/>
              </a:rPr>
              <a:t>order) </a:t>
            </a:r>
            <a:r>
              <a:rPr sz="2200" dirty="0">
                <a:latin typeface="Calibri"/>
                <a:cs typeface="Calibri"/>
              </a:rPr>
              <a:t>might </a:t>
            </a:r>
            <a:r>
              <a:rPr sz="2200" spc="-5" dirty="0">
                <a:latin typeface="Calibri"/>
                <a:cs typeface="Calibri"/>
              </a:rPr>
              <a:t>have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same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problem.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200" spc="-5" dirty="0">
                <a:latin typeface="Calibri"/>
                <a:cs typeface="Calibri"/>
              </a:rPr>
              <a:t>Sphericity correction </a:t>
            </a:r>
            <a:r>
              <a:rPr sz="2200" dirty="0">
                <a:latin typeface="Calibri"/>
                <a:cs typeface="Calibri"/>
              </a:rPr>
              <a:t>is </a:t>
            </a:r>
            <a:r>
              <a:rPr sz="2200" spc="-5" dirty="0">
                <a:latin typeface="Calibri"/>
                <a:cs typeface="Calibri"/>
              </a:rPr>
              <a:t>possible.</a:t>
            </a:r>
            <a:endParaRPr sz="2200">
              <a:latin typeface="Calibri"/>
              <a:cs typeface="Calibri"/>
            </a:endParaRPr>
          </a:p>
          <a:p>
            <a:pPr marL="12700" marR="6192520">
              <a:lnSpc>
                <a:spcPct val="154500"/>
              </a:lnSpc>
              <a:spcBef>
                <a:spcPts val="25"/>
              </a:spcBef>
            </a:pPr>
            <a:r>
              <a:rPr sz="2200" spc="-5" dirty="0">
                <a:latin typeface="Courier New"/>
                <a:cs typeface="Courier New"/>
              </a:rPr>
              <a:t>Anova()</a:t>
            </a:r>
            <a:r>
              <a:rPr sz="2200" spc="-844" dirty="0">
                <a:latin typeface="Courier New"/>
                <a:cs typeface="Courier New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ourier New"/>
                <a:cs typeface="Courier New"/>
              </a:rPr>
              <a:t>car</a:t>
            </a:r>
            <a:r>
              <a:rPr sz="2200" spc="-844" dirty="0">
                <a:latin typeface="Courier New"/>
                <a:cs typeface="Courier New"/>
              </a:rPr>
              <a:t> </a:t>
            </a:r>
            <a:r>
              <a:rPr sz="2200" spc="-5" dirty="0">
                <a:latin typeface="Calibri"/>
                <a:cs typeface="Calibri"/>
              </a:rPr>
              <a:t>package:  </a:t>
            </a:r>
            <a:r>
              <a:rPr sz="2200" dirty="0">
                <a:latin typeface="Calibri"/>
                <a:cs typeface="Calibri"/>
              </a:rPr>
              <a:t>Mauchly </a:t>
            </a:r>
            <a:r>
              <a:rPr sz="2200" spc="-5" dirty="0">
                <a:latin typeface="Calibri"/>
                <a:cs typeface="Calibri"/>
              </a:rPr>
              <a:t>test for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Sphericity</a:t>
            </a:r>
            <a:endParaRPr sz="2200">
              <a:latin typeface="Calibri"/>
              <a:cs typeface="Calibri"/>
            </a:endParaRPr>
          </a:p>
          <a:p>
            <a:pPr marL="12700" marR="5015865">
              <a:lnSpc>
                <a:spcPct val="117300"/>
              </a:lnSpc>
              <a:spcBef>
                <a:spcPts val="985"/>
              </a:spcBef>
            </a:pPr>
            <a:r>
              <a:rPr sz="2200" spc="-5" dirty="0">
                <a:latin typeface="Calibri"/>
                <a:cs typeface="Calibri"/>
              </a:rPr>
              <a:t>Greenhouse-Geisser and Huynh-Feldt  corrections </a:t>
            </a:r>
            <a:r>
              <a:rPr sz="2200" spc="-10" dirty="0">
                <a:latin typeface="Calibri"/>
                <a:cs typeface="Calibri"/>
              </a:rPr>
              <a:t>to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P</a:t>
            </a:r>
            <a:r>
              <a:rPr sz="2200" spc="-5" dirty="0">
                <a:latin typeface="Calibri"/>
                <a:cs typeface="Calibri"/>
              </a:rPr>
              <a:t>-values.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5E248A7A-3696-4128-BAC2-2B269414C879}"/>
              </a:ext>
            </a:extLst>
          </p:cNvPr>
          <p:cNvSpPr/>
          <p:nvPr/>
        </p:nvSpPr>
        <p:spPr>
          <a:xfrm>
            <a:off x="5894054" y="2843546"/>
            <a:ext cx="4634318" cy="4251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35439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Where </a:t>
            </a:r>
            <a:r>
              <a:rPr spc="-10" dirty="0"/>
              <a:t>to get </a:t>
            </a:r>
            <a:r>
              <a:rPr spc="-5" dirty="0"/>
              <a:t>further</a:t>
            </a:r>
            <a:r>
              <a:rPr spc="20" dirty="0"/>
              <a:t> </a:t>
            </a:r>
            <a:r>
              <a:rPr spc="-10" dirty="0"/>
              <a:t>advice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1201623"/>
            <a:ext cx="9450705" cy="545078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57530">
              <a:lnSpc>
                <a:spcPct val="116799"/>
              </a:lnSpc>
              <a:spcBef>
                <a:spcPts val="110"/>
              </a:spcBef>
            </a:pPr>
            <a:r>
              <a:rPr sz="2200" spc="-5" dirty="0">
                <a:latin typeface="Calibri"/>
                <a:cs typeface="Calibri"/>
              </a:rPr>
              <a:t>Quinn </a:t>
            </a:r>
            <a:r>
              <a:rPr sz="2200" spc="5" dirty="0">
                <a:latin typeface="Calibri"/>
                <a:cs typeface="Calibri"/>
              </a:rPr>
              <a:t>&amp; </a:t>
            </a:r>
            <a:r>
              <a:rPr sz="2200" spc="-5" dirty="0">
                <a:latin typeface="Calibri"/>
                <a:cs typeface="Calibri"/>
              </a:rPr>
              <a:t>Keough </a:t>
            </a:r>
            <a:r>
              <a:rPr lang="en-US" sz="2200" dirty="0">
                <a:latin typeface="Calibri"/>
                <a:cs typeface="Calibri"/>
              </a:rPr>
              <a:t>is </a:t>
            </a:r>
            <a:r>
              <a:rPr sz="2200" spc="-5" dirty="0">
                <a:latin typeface="Calibri"/>
                <a:cs typeface="Calibri"/>
              </a:rPr>
              <a:t>very useful </a:t>
            </a:r>
            <a:r>
              <a:rPr sz="2200" dirty="0">
                <a:latin typeface="Calibri"/>
                <a:cs typeface="Calibri"/>
              </a:rPr>
              <a:t>in </a:t>
            </a:r>
            <a:r>
              <a:rPr sz="2200" spc="-5" dirty="0">
                <a:latin typeface="Calibri"/>
                <a:cs typeface="Calibri"/>
              </a:rPr>
              <a:t>understanding </a:t>
            </a:r>
            <a:r>
              <a:rPr sz="2200" dirty="0">
                <a:latin typeface="Calibri"/>
                <a:cs typeface="Calibri"/>
              </a:rPr>
              <a:t>design </a:t>
            </a:r>
            <a:r>
              <a:rPr sz="2200" spc="-5" dirty="0">
                <a:latin typeface="Calibri"/>
                <a:cs typeface="Calibri"/>
              </a:rPr>
              <a:t>and  </a:t>
            </a:r>
            <a:r>
              <a:rPr sz="2200" dirty="0">
                <a:latin typeface="Calibri"/>
                <a:cs typeface="Calibri"/>
              </a:rPr>
              <a:t>assumptions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mixed-effects </a:t>
            </a:r>
            <a:r>
              <a:rPr sz="2200" dirty="0">
                <a:latin typeface="Calibri"/>
                <a:cs typeface="Calibri"/>
              </a:rPr>
              <a:t>models </a:t>
            </a:r>
            <a:r>
              <a:rPr sz="2200" spc="-5" dirty="0">
                <a:latin typeface="Calibri"/>
                <a:cs typeface="Calibri"/>
              </a:rPr>
              <a:t>(though it won’t </a:t>
            </a:r>
            <a:r>
              <a:rPr sz="2200" dirty="0">
                <a:latin typeface="Calibri"/>
                <a:cs typeface="Calibri"/>
              </a:rPr>
              <a:t>help you </a:t>
            </a:r>
            <a:r>
              <a:rPr sz="2200" spc="-5" dirty="0">
                <a:latin typeface="Calibri"/>
                <a:cs typeface="Calibri"/>
              </a:rPr>
              <a:t>with </a:t>
            </a:r>
            <a:r>
              <a:rPr sz="2200" dirty="0">
                <a:latin typeface="Calibri"/>
                <a:cs typeface="Calibri"/>
              </a:rPr>
              <a:t>modeling  </a:t>
            </a:r>
            <a:r>
              <a:rPr sz="2200" spc="-5" dirty="0">
                <a:latin typeface="Calibri"/>
                <a:cs typeface="Calibri"/>
              </a:rPr>
              <a:t>using maximum likelihood </a:t>
            </a:r>
            <a:r>
              <a:rPr sz="2200" spc="-15" dirty="0">
                <a:latin typeface="Calibri"/>
                <a:cs typeface="Calibri"/>
              </a:rPr>
              <a:t>in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R).</a:t>
            </a:r>
          </a:p>
          <a:p>
            <a:pPr marL="12700">
              <a:lnSpc>
                <a:spcPct val="100000"/>
              </a:lnSpc>
              <a:spcBef>
                <a:spcPts val="1465"/>
              </a:spcBef>
            </a:pPr>
            <a:r>
              <a:rPr sz="2200" b="1" spc="-5" dirty="0">
                <a:latin typeface="Calibri"/>
                <a:cs typeface="Calibri"/>
              </a:rPr>
              <a:t>Quinn </a:t>
            </a:r>
            <a:r>
              <a:rPr sz="2200" b="1" spc="5" dirty="0">
                <a:latin typeface="Calibri"/>
                <a:cs typeface="Calibri"/>
              </a:rPr>
              <a:t>&amp; </a:t>
            </a:r>
            <a:r>
              <a:rPr sz="2200" b="1" spc="-5" dirty="0">
                <a:latin typeface="Calibri"/>
                <a:cs typeface="Calibri"/>
              </a:rPr>
              <a:t>Keough </a:t>
            </a:r>
            <a:r>
              <a:rPr sz="2200" b="1" dirty="0">
                <a:latin typeface="Calibri"/>
                <a:cs typeface="Calibri"/>
              </a:rPr>
              <a:t>2002</a:t>
            </a:r>
            <a:r>
              <a:rPr sz="2200" dirty="0">
                <a:latin typeface="Calibri"/>
                <a:cs typeface="Calibri"/>
              </a:rPr>
              <a:t>. </a:t>
            </a:r>
            <a:r>
              <a:rPr sz="2200" spc="-5" dirty="0">
                <a:latin typeface="Calibri"/>
                <a:cs typeface="Calibri"/>
              </a:rPr>
              <a:t>Experimental design and data </a:t>
            </a:r>
            <a:r>
              <a:rPr sz="2200" dirty="0">
                <a:latin typeface="Calibri"/>
                <a:cs typeface="Calibri"/>
              </a:rPr>
              <a:t>analysis </a:t>
            </a:r>
            <a:r>
              <a:rPr sz="2200" spc="-5" dirty="0">
                <a:latin typeface="Calibri"/>
                <a:cs typeface="Calibri"/>
              </a:rPr>
              <a:t>for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biologists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350" dirty="0">
              <a:latin typeface="Calibri"/>
              <a:cs typeface="Calibri"/>
            </a:endParaRPr>
          </a:p>
          <a:p>
            <a:pPr marL="469900" marR="584200" indent="-457200">
              <a:lnSpc>
                <a:spcPct val="139100"/>
              </a:lnSpc>
              <a:spcBef>
                <a:spcPts val="5"/>
              </a:spcBef>
            </a:pPr>
            <a:r>
              <a:rPr lang="en-US" sz="2200" spc="-5" dirty="0">
                <a:latin typeface="Calibri"/>
                <a:cs typeface="Calibri"/>
              </a:rPr>
              <a:t>Other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books </a:t>
            </a:r>
            <a:r>
              <a:rPr sz="2200" spc="5" dirty="0">
                <a:latin typeface="Calibri"/>
                <a:cs typeface="Calibri"/>
              </a:rPr>
              <a:t>on </a:t>
            </a:r>
            <a:r>
              <a:rPr sz="2200" spc="-5" dirty="0">
                <a:latin typeface="Calibri"/>
                <a:cs typeface="Calibri"/>
              </a:rPr>
              <a:t>mixed-effects </a:t>
            </a:r>
            <a:r>
              <a:rPr sz="2200" dirty="0">
                <a:latin typeface="Calibri"/>
                <a:cs typeface="Calibri"/>
              </a:rPr>
              <a:t>models in R </a:t>
            </a:r>
            <a:r>
              <a:rPr sz="2200" spc="-5" dirty="0">
                <a:latin typeface="Calibri"/>
                <a:cs typeface="Calibri"/>
              </a:rPr>
              <a:t>(see Books </a:t>
            </a:r>
            <a:r>
              <a:rPr sz="2200" dirty="0">
                <a:latin typeface="Calibri"/>
                <a:cs typeface="Calibri"/>
              </a:rPr>
              <a:t>tab at </a:t>
            </a:r>
            <a:r>
              <a:rPr sz="2200" spc="-5" dirty="0">
                <a:latin typeface="Calibri"/>
                <a:cs typeface="Calibri"/>
              </a:rPr>
              <a:t>course </a:t>
            </a:r>
            <a:r>
              <a:rPr sz="2200" dirty="0">
                <a:latin typeface="Calibri"/>
                <a:cs typeface="Calibri"/>
              </a:rPr>
              <a:t>web </a:t>
            </a:r>
            <a:r>
              <a:rPr sz="2200" spc="-10" dirty="0">
                <a:latin typeface="Calibri"/>
                <a:cs typeface="Calibri"/>
              </a:rPr>
              <a:t>site):  </a:t>
            </a:r>
            <a:r>
              <a:rPr sz="2200" b="1" dirty="0">
                <a:latin typeface="Calibri"/>
                <a:cs typeface="Calibri"/>
              </a:rPr>
              <a:t>Pinheiro </a:t>
            </a:r>
            <a:r>
              <a:rPr sz="2200" b="1" spc="-5" dirty="0">
                <a:latin typeface="Calibri"/>
                <a:cs typeface="Calibri"/>
              </a:rPr>
              <a:t>and Bates (2000)</a:t>
            </a:r>
            <a:r>
              <a:rPr sz="2200" spc="-5" dirty="0">
                <a:latin typeface="Calibri"/>
                <a:cs typeface="Calibri"/>
              </a:rPr>
              <a:t>. Mixed-effects </a:t>
            </a:r>
            <a:r>
              <a:rPr sz="2200" dirty="0">
                <a:latin typeface="Calibri"/>
                <a:cs typeface="Calibri"/>
              </a:rPr>
              <a:t>models in S </a:t>
            </a:r>
            <a:r>
              <a:rPr sz="2200" spc="-5" dirty="0">
                <a:latin typeface="Calibri"/>
                <a:cs typeface="Calibri"/>
              </a:rPr>
              <a:t>and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S-PLUS.</a:t>
            </a:r>
          </a:p>
          <a:p>
            <a:pPr marL="12700" marR="687705" indent="457200">
              <a:lnSpc>
                <a:spcPct val="140000"/>
              </a:lnSpc>
            </a:pPr>
            <a:r>
              <a:rPr sz="2200" b="1" spc="-5" dirty="0">
                <a:latin typeface="Calibri"/>
                <a:cs typeface="Calibri"/>
              </a:rPr>
              <a:t>Zuur </a:t>
            </a:r>
            <a:r>
              <a:rPr sz="2200" b="1" spc="5" dirty="0">
                <a:latin typeface="Calibri"/>
                <a:cs typeface="Calibri"/>
              </a:rPr>
              <a:t>et </a:t>
            </a:r>
            <a:r>
              <a:rPr sz="2200" b="1" dirty="0">
                <a:latin typeface="Calibri"/>
                <a:cs typeface="Calibri"/>
              </a:rPr>
              <a:t>al (2009). </a:t>
            </a:r>
            <a:r>
              <a:rPr sz="2200" dirty="0">
                <a:latin typeface="Calibri"/>
                <a:cs typeface="Calibri"/>
              </a:rPr>
              <a:t>Mixed </a:t>
            </a:r>
            <a:r>
              <a:rPr sz="2200" spc="-5" dirty="0">
                <a:latin typeface="Calibri"/>
                <a:cs typeface="Calibri"/>
              </a:rPr>
              <a:t>effects </a:t>
            </a:r>
            <a:r>
              <a:rPr sz="2200" dirty="0">
                <a:latin typeface="Calibri"/>
                <a:cs typeface="Calibri"/>
              </a:rPr>
              <a:t>models </a:t>
            </a:r>
            <a:r>
              <a:rPr sz="2200" spc="-5" dirty="0">
                <a:latin typeface="Calibri"/>
                <a:cs typeface="Calibri"/>
              </a:rPr>
              <a:t>and extensions </a:t>
            </a:r>
            <a:r>
              <a:rPr sz="2200" dirty="0">
                <a:latin typeface="Calibri"/>
                <a:cs typeface="Calibri"/>
              </a:rPr>
              <a:t>in </a:t>
            </a:r>
            <a:r>
              <a:rPr sz="2200" spc="-5" dirty="0">
                <a:latin typeface="Calibri"/>
                <a:cs typeface="Calibri"/>
              </a:rPr>
              <a:t>ecology </a:t>
            </a:r>
            <a:r>
              <a:rPr sz="2200" dirty="0">
                <a:latin typeface="Calibri"/>
                <a:cs typeface="Calibri"/>
              </a:rPr>
              <a:t>with R.  </a:t>
            </a:r>
            <a:endParaRPr lang="en-US" sz="2200" dirty="0">
              <a:latin typeface="Calibri"/>
              <a:cs typeface="Calibri"/>
            </a:endParaRPr>
          </a:p>
          <a:p>
            <a:pPr marL="12700" marR="687705" indent="457200">
              <a:lnSpc>
                <a:spcPct val="140000"/>
              </a:lnSpc>
            </a:pPr>
            <a:endParaRPr lang="en-US" sz="2200" dirty="0">
              <a:latin typeface="Calibri"/>
              <a:cs typeface="Calibri"/>
            </a:endParaRPr>
          </a:p>
          <a:p>
            <a:pPr marR="687705">
              <a:lnSpc>
                <a:spcPct val="140000"/>
              </a:lnSpc>
            </a:pPr>
            <a:r>
              <a:rPr sz="2200" dirty="0">
                <a:latin typeface="Calibri"/>
                <a:cs typeface="Calibri"/>
              </a:rPr>
              <a:t>Article:</a:t>
            </a:r>
          </a:p>
          <a:p>
            <a:pPr marL="12700" marR="5080">
              <a:lnSpc>
                <a:spcPct val="116399"/>
              </a:lnSpc>
              <a:spcBef>
                <a:spcPts val="620"/>
              </a:spcBef>
            </a:pPr>
            <a:r>
              <a:rPr sz="2200" b="1" dirty="0">
                <a:latin typeface="Calibri"/>
                <a:cs typeface="Calibri"/>
              </a:rPr>
              <a:t>Bates, </a:t>
            </a:r>
            <a:r>
              <a:rPr sz="2200" b="1" spc="-5" dirty="0">
                <a:latin typeface="Calibri"/>
                <a:cs typeface="Calibri"/>
              </a:rPr>
              <a:t>Douglas, </a:t>
            </a:r>
            <a:r>
              <a:rPr sz="2200" b="1" spc="5" dirty="0">
                <a:latin typeface="Calibri"/>
                <a:cs typeface="Calibri"/>
              </a:rPr>
              <a:t>et </a:t>
            </a:r>
            <a:r>
              <a:rPr sz="2200" b="1" spc="-5" dirty="0">
                <a:latin typeface="Calibri"/>
                <a:cs typeface="Calibri"/>
              </a:rPr>
              <a:t>al. </a:t>
            </a:r>
            <a:r>
              <a:rPr sz="2200" b="1" dirty="0">
                <a:latin typeface="Calibri"/>
                <a:cs typeface="Calibri"/>
              </a:rPr>
              <a:t>2015</a:t>
            </a:r>
            <a:r>
              <a:rPr sz="2200" dirty="0">
                <a:latin typeface="Calibri"/>
                <a:cs typeface="Calibri"/>
              </a:rPr>
              <a:t>. Fitting </a:t>
            </a:r>
            <a:r>
              <a:rPr sz="2200" spc="-5" dirty="0">
                <a:latin typeface="Calibri"/>
                <a:cs typeface="Calibri"/>
              </a:rPr>
              <a:t>Linear Mixed-Effects </a:t>
            </a:r>
            <a:r>
              <a:rPr sz="2200" dirty="0">
                <a:latin typeface="Calibri"/>
                <a:cs typeface="Calibri"/>
              </a:rPr>
              <a:t>Models </a:t>
            </a:r>
            <a:r>
              <a:rPr sz="2200" spc="-5" dirty="0">
                <a:latin typeface="Calibri"/>
                <a:cs typeface="Calibri"/>
              </a:rPr>
              <a:t>Using </a:t>
            </a:r>
            <a:r>
              <a:rPr sz="2200" dirty="0">
                <a:latin typeface="Calibri"/>
                <a:cs typeface="Calibri"/>
              </a:rPr>
              <a:t>lme4. </a:t>
            </a:r>
            <a:r>
              <a:rPr sz="2200" i="1" spc="-10" dirty="0">
                <a:latin typeface="Calibri"/>
                <a:cs typeface="Calibri"/>
              </a:rPr>
              <a:t>Journal  </a:t>
            </a:r>
            <a:r>
              <a:rPr sz="2200" i="1" dirty="0">
                <a:latin typeface="Calibri"/>
                <a:cs typeface="Calibri"/>
              </a:rPr>
              <a:t>of </a:t>
            </a:r>
            <a:r>
              <a:rPr sz="2200" i="1" spc="-5" dirty="0">
                <a:latin typeface="Calibri"/>
                <a:cs typeface="Calibri"/>
              </a:rPr>
              <a:t>Statistical Software </a:t>
            </a:r>
            <a:r>
              <a:rPr sz="2200" spc="-5" dirty="0">
                <a:latin typeface="Calibri"/>
                <a:cs typeface="Calibri"/>
              </a:rPr>
              <a:t>67: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1-48.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7953" y="218585"/>
            <a:ext cx="40627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Suggested reading</a:t>
            </a:r>
            <a:r>
              <a:rPr spc="-5" dirty="0"/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D9EDE7-22FA-4014-8337-3127A4F0C8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216"/>
          <a:stretch/>
        </p:blipFill>
        <p:spPr>
          <a:xfrm>
            <a:off x="2133600" y="757162"/>
            <a:ext cx="6067647" cy="13075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6C5DF9-CE9F-47C0-BB0D-119BD3FE2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317" y="2170076"/>
            <a:ext cx="5187955" cy="1794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C0BBF4-4406-4FA8-9A30-D71077366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4069688"/>
            <a:ext cx="6067647" cy="17144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4CB82F-B419-4262-9200-A7AEFD48671C}"/>
              </a:ext>
            </a:extLst>
          </p:cNvPr>
          <p:cNvSpPr txBox="1"/>
          <p:nvPr/>
        </p:nvSpPr>
        <p:spPr>
          <a:xfrm>
            <a:off x="914400" y="5943600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/>
            <a:r>
              <a:rPr lang="en-GB" sz="1200" dirty="0" err="1">
                <a:effectLst/>
              </a:rPr>
              <a:t>Arnqvist</a:t>
            </a:r>
            <a:r>
              <a:rPr lang="en-GB" sz="1200" dirty="0">
                <a:effectLst/>
              </a:rPr>
              <a:t>, G., 2020. Mixed Models Offer No Freedom from Degrees of Freedom. Trends Ecol. </a:t>
            </a:r>
            <a:r>
              <a:rPr lang="en-GB" sz="1200" dirty="0" err="1">
                <a:effectLst/>
              </a:rPr>
              <a:t>Evol</a:t>
            </a:r>
            <a:r>
              <a:rPr lang="en-GB" sz="1200" dirty="0">
                <a:effectLst/>
              </a:rPr>
              <a:t>. (</a:t>
            </a:r>
            <a:r>
              <a:rPr lang="en-GB" sz="1200" dirty="0" err="1">
                <a:effectLst/>
              </a:rPr>
              <a:t>Amst</a:t>
            </a:r>
            <a:r>
              <a:rPr lang="en-GB" sz="1200" dirty="0">
                <a:effectLst/>
              </a:rPr>
              <a:t>.) 35, 329–335. </a:t>
            </a:r>
            <a:r>
              <a:rPr lang="en-GB" sz="1200" dirty="0">
                <a:effectLst/>
                <a:hlinkClick r:id="rId5"/>
              </a:rPr>
              <a:t>https://doi.org/10.1016/j.tree.2019.12.004</a:t>
            </a:r>
            <a:endParaRPr lang="en-GB" sz="1200" dirty="0">
              <a:effectLst/>
            </a:endParaRPr>
          </a:p>
          <a:p>
            <a:pPr marL="457200" indent="-457200"/>
            <a:r>
              <a:rPr lang="en-GB" sz="1200" dirty="0" err="1">
                <a:effectLst/>
              </a:rPr>
              <a:t>Bolker</a:t>
            </a:r>
            <a:r>
              <a:rPr lang="en-GB" sz="1200" dirty="0">
                <a:effectLst/>
              </a:rPr>
              <a:t>, B.M., Brooks, M.E., Clark, C.J., </a:t>
            </a:r>
            <a:r>
              <a:rPr lang="en-GB" sz="1200" dirty="0" err="1">
                <a:effectLst/>
              </a:rPr>
              <a:t>Geange</a:t>
            </a:r>
            <a:r>
              <a:rPr lang="en-GB" sz="1200" dirty="0">
                <a:effectLst/>
              </a:rPr>
              <a:t>, S.W., Poulsen, J.R., Stevens, M.H.H., White, J.-S.S., 2009. Generalized linear mixed models: a practical guide for ecology and evolution. Trends in Ecology &amp; Evolution 24, 127–135. </a:t>
            </a:r>
            <a:r>
              <a:rPr lang="en-GB" sz="1200" dirty="0">
                <a:effectLst/>
                <a:hlinkClick r:id="rId6"/>
              </a:rPr>
              <a:t>https://doi.org/10.1016/j.tree.2008.10.008</a:t>
            </a:r>
            <a:endParaRPr lang="en-GB" sz="1200" dirty="0">
              <a:effectLst/>
            </a:endParaRPr>
          </a:p>
          <a:p>
            <a:pPr marL="457200" indent="-457200"/>
            <a:r>
              <a:rPr lang="en-GB" sz="1200" dirty="0">
                <a:effectLst/>
              </a:rPr>
              <a:t>Murtaugh, P.A., 2007. Simplicity and Complexity in Ecological Data Analysis. Ecology 88, 56–62. </a:t>
            </a:r>
            <a:r>
              <a:rPr lang="en-GB" sz="1200" dirty="0">
                <a:effectLst/>
                <a:hlinkClick r:id="rId7"/>
              </a:rPr>
              <a:t>https://doi.org/10.1890/0012-9658(2007)88[56:SACIED]2.0.CO;2</a:t>
            </a:r>
            <a:endParaRPr lang="en-GB" sz="1200" dirty="0"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457200"/>
            <a:ext cx="73914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dirty="0">
                <a:solidFill>
                  <a:schemeClr val="accent1">
                    <a:lumMod val="75000"/>
                  </a:schemeClr>
                </a:solidFill>
              </a:rPr>
              <a:t>What are fixed</a:t>
            </a:r>
            <a:r>
              <a:rPr sz="4400" b="0" spc="-8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effects</a:t>
            </a:r>
            <a:r>
              <a:rPr lang="en-US" sz="4400" b="0" spc="-5" dirty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sz="4400" b="0" spc="-5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1371600"/>
            <a:ext cx="9394190" cy="5304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sz="2200" dirty="0">
                <a:latin typeface="Calibri"/>
                <a:cs typeface="Calibri"/>
              </a:rPr>
              <a:t>Fixed effects are </a:t>
            </a:r>
            <a:r>
              <a:rPr sz="22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predetermined</a:t>
            </a:r>
            <a:r>
              <a:rPr sz="2200" spc="-5" dirty="0">
                <a:latin typeface="Calibri"/>
                <a:cs typeface="Calibri"/>
              </a:rPr>
              <a:t> categories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variable,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direct interest</a:t>
            </a:r>
            <a:r>
              <a:rPr sz="2200" spc="-5" dirty="0">
                <a:latin typeface="Calibri"/>
                <a:cs typeface="Calibri"/>
              </a:rPr>
              <a:t>, and </a:t>
            </a:r>
            <a:r>
              <a:rPr sz="2200" dirty="0">
                <a:latin typeface="Calibri"/>
                <a:cs typeface="Calibri"/>
              </a:rPr>
              <a:t>are  </a:t>
            </a:r>
            <a:r>
              <a:rPr sz="22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repeatable</a:t>
            </a:r>
            <a:r>
              <a:rPr sz="2200" spc="-5" dirty="0">
                <a:latin typeface="Calibri"/>
                <a:cs typeface="Calibri"/>
              </a:rPr>
              <a:t>. </a:t>
            </a:r>
            <a:r>
              <a:rPr sz="2200" dirty="0">
                <a:latin typeface="Calibri"/>
                <a:cs typeface="Calibri"/>
              </a:rPr>
              <a:t>An </a:t>
            </a:r>
            <a:r>
              <a:rPr sz="2200" spc="-5" dirty="0">
                <a:latin typeface="Calibri"/>
                <a:cs typeface="Calibri"/>
              </a:rPr>
              <a:t>experiment </a:t>
            </a:r>
            <a:r>
              <a:rPr sz="2200" dirty="0">
                <a:latin typeface="Calibri"/>
                <a:cs typeface="Calibri"/>
              </a:rPr>
              <a:t>with the </a:t>
            </a:r>
            <a:r>
              <a:rPr sz="2200" spc="-5" dirty="0">
                <a:latin typeface="Calibri"/>
                <a:cs typeface="Calibri"/>
              </a:rPr>
              <a:t>same treatment levels </a:t>
            </a:r>
            <a:r>
              <a:rPr sz="2200" dirty="0">
                <a:latin typeface="Calibri"/>
                <a:cs typeface="Calibri"/>
              </a:rPr>
              <a:t>could </a:t>
            </a:r>
            <a:r>
              <a:rPr sz="2200" spc="-5" dirty="0">
                <a:latin typeface="Calibri"/>
                <a:cs typeface="Calibri"/>
              </a:rPr>
              <a:t>be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repeated.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200" dirty="0">
                <a:latin typeface="Calibri"/>
                <a:cs typeface="Calibri"/>
              </a:rPr>
              <a:t>For</a:t>
            </a:r>
            <a:r>
              <a:rPr sz="2200" spc="-5" dirty="0">
                <a:latin typeface="Calibri"/>
                <a:cs typeface="Calibri"/>
              </a:rPr>
              <a:t> example:</a:t>
            </a:r>
            <a:endParaRPr sz="2200" dirty="0">
              <a:latin typeface="Calibri"/>
              <a:cs typeface="Calibri"/>
            </a:endParaRPr>
          </a:p>
          <a:p>
            <a:pPr marL="812800" indent="-342900">
              <a:lnSpc>
                <a:spcPct val="100000"/>
              </a:lnSpc>
              <a:spcBef>
                <a:spcPts val="1560"/>
              </a:spcBef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sz="2200" dirty="0">
                <a:latin typeface="Calibri"/>
                <a:cs typeface="Calibri"/>
              </a:rPr>
              <a:t>medical treatments in a </a:t>
            </a:r>
            <a:r>
              <a:rPr sz="2200" spc="-5" dirty="0">
                <a:latin typeface="Calibri"/>
                <a:cs typeface="Calibri"/>
              </a:rPr>
              <a:t>clinical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trial</a:t>
            </a:r>
          </a:p>
          <a:p>
            <a:pPr marL="812800" indent="-342900">
              <a:lnSpc>
                <a:spcPct val="100000"/>
              </a:lnSpc>
              <a:spcBef>
                <a:spcPts val="1585"/>
              </a:spcBef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sz="2200" spc="-5" dirty="0">
                <a:latin typeface="Calibri"/>
                <a:cs typeface="Calibri"/>
              </a:rPr>
              <a:t>predetermined </a:t>
            </a:r>
            <a:r>
              <a:rPr sz="2200" spc="-10" dirty="0">
                <a:latin typeface="Calibri"/>
                <a:cs typeface="Calibri"/>
              </a:rPr>
              <a:t>doses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toxin</a:t>
            </a:r>
            <a:endParaRPr sz="2200" dirty="0">
              <a:latin typeface="Calibri"/>
              <a:cs typeface="Calibri"/>
            </a:endParaRPr>
          </a:p>
          <a:p>
            <a:pPr marL="812800" indent="-342900">
              <a:lnSpc>
                <a:spcPct val="100000"/>
              </a:lnSpc>
              <a:spcBef>
                <a:spcPts val="1560"/>
              </a:spcBef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sz="2200" spc="-5" dirty="0">
                <a:latin typeface="Calibri"/>
                <a:cs typeface="Calibri"/>
              </a:rPr>
              <a:t>diet or fertilization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treatments</a:t>
            </a:r>
            <a:endParaRPr sz="2200" dirty="0">
              <a:latin typeface="Calibri"/>
              <a:cs typeface="Calibri"/>
            </a:endParaRPr>
          </a:p>
          <a:p>
            <a:pPr marL="812800" indent="-342900">
              <a:lnSpc>
                <a:spcPct val="100000"/>
              </a:lnSpc>
              <a:spcBef>
                <a:spcPts val="1560"/>
              </a:spcBef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sz="2200" spc="-5" dirty="0">
                <a:latin typeface="Calibri"/>
                <a:cs typeface="Calibri"/>
              </a:rPr>
              <a:t>age groups </a:t>
            </a:r>
            <a:r>
              <a:rPr sz="2200" dirty="0">
                <a:latin typeface="Calibri"/>
                <a:cs typeface="Calibri"/>
              </a:rPr>
              <a:t>in 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population</a:t>
            </a:r>
          </a:p>
          <a:p>
            <a:pPr marL="812800" indent="-342900">
              <a:lnSpc>
                <a:spcPct val="100000"/>
              </a:lnSpc>
              <a:spcBef>
                <a:spcPts val="1560"/>
              </a:spcBef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sz="2200" spc="-5" dirty="0">
                <a:latin typeface="Calibri"/>
                <a:cs typeface="Calibri"/>
              </a:rPr>
              <a:t>habitat,</a:t>
            </a:r>
            <a:r>
              <a:rPr sz="2200" dirty="0">
                <a:latin typeface="Calibri"/>
                <a:cs typeface="Calibri"/>
              </a:rPr>
              <a:t> season</a:t>
            </a:r>
          </a:p>
          <a:p>
            <a:pPr marL="12700" marR="5080">
              <a:lnSpc>
                <a:spcPct val="116799"/>
              </a:lnSpc>
              <a:spcBef>
                <a:spcPts val="1019"/>
              </a:spcBef>
            </a:pPr>
            <a:r>
              <a:rPr sz="2200" spc="-5" dirty="0">
                <a:latin typeface="Calibri"/>
                <a:cs typeface="Calibri"/>
              </a:rPr>
              <a:t>Any conclusions reached </a:t>
            </a:r>
            <a:r>
              <a:rPr sz="2200" dirty="0">
                <a:latin typeface="Calibri"/>
                <a:cs typeface="Calibri"/>
              </a:rPr>
              <a:t>in the </a:t>
            </a:r>
            <a:r>
              <a:rPr sz="2200" spc="-10" dirty="0">
                <a:latin typeface="Calibri"/>
                <a:cs typeface="Calibri"/>
              </a:rPr>
              <a:t>study </a:t>
            </a:r>
            <a:r>
              <a:rPr sz="2200" spc="-5" dirty="0">
                <a:latin typeface="Calibri"/>
                <a:cs typeface="Calibri"/>
              </a:rPr>
              <a:t>about differences </a:t>
            </a:r>
            <a:r>
              <a:rPr sz="2200" dirty="0">
                <a:latin typeface="Calibri"/>
                <a:cs typeface="Calibri"/>
              </a:rPr>
              <a:t>among </a:t>
            </a:r>
            <a:r>
              <a:rPr sz="2200" spc="-5" dirty="0">
                <a:latin typeface="Calibri"/>
                <a:cs typeface="Calibri"/>
              </a:rPr>
              <a:t>groups </a:t>
            </a:r>
            <a:r>
              <a:rPr sz="2200" dirty="0">
                <a:latin typeface="Calibri"/>
                <a:cs typeface="Calibri"/>
              </a:rPr>
              <a:t>can </a:t>
            </a:r>
            <a:r>
              <a:rPr sz="2200" spc="-10" dirty="0">
                <a:latin typeface="Calibri"/>
                <a:cs typeface="Calibri"/>
              </a:rPr>
              <a:t>be  </a:t>
            </a:r>
            <a:r>
              <a:rPr sz="2200" spc="-5" dirty="0">
                <a:latin typeface="Calibri"/>
                <a:cs typeface="Calibri"/>
              </a:rPr>
              <a:t>applied </a:t>
            </a:r>
            <a:r>
              <a:rPr sz="2200" b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only</a:t>
            </a:r>
            <a:r>
              <a:rPr sz="2200" dirty="0">
                <a:latin typeface="Calibri"/>
                <a:cs typeface="Calibri"/>
              </a:rPr>
              <a:t> to the </a:t>
            </a:r>
            <a:r>
              <a:rPr sz="2200" spc="-5" dirty="0">
                <a:latin typeface="Calibri"/>
                <a:cs typeface="Calibri"/>
              </a:rPr>
              <a:t>groups included </a:t>
            </a:r>
            <a:r>
              <a:rPr sz="2200" dirty="0">
                <a:latin typeface="Calibri"/>
                <a:cs typeface="Calibri"/>
              </a:rPr>
              <a:t>in the </a:t>
            </a:r>
            <a:r>
              <a:rPr sz="2200" spc="-5" dirty="0">
                <a:latin typeface="Calibri"/>
                <a:cs typeface="Calibri"/>
              </a:rPr>
              <a:t>study.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results cannot </a:t>
            </a:r>
            <a:r>
              <a:rPr sz="2200" spc="-15" dirty="0">
                <a:latin typeface="Calibri"/>
                <a:cs typeface="Calibri"/>
              </a:rPr>
              <a:t>be </a:t>
            </a:r>
            <a:r>
              <a:rPr sz="2200" spc="-5" dirty="0">
                <a:latin typeface="Calibri"/>
                <a:cs typeface="Calibri"/>
              </a:rPr>
              <a:t>generalized  </a:t>
            </a:r>
            <a:r>
              <a:rPr sz="220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other treatments, habitats, etc. not included </a:t>
            </a:r>
            <a:r>
              <a:rPr sz="2200" dirty="0">
                <a:latin typeface="Calibri"/>
                <a:cs typeface="Calibri"/>
              </a:rPr>
              <a:t>in the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study.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1601" y="452179"/>
            <a:ext cx="964438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b="0" spc="-5" dirty="0">
                <a:solidFill>
                  <a:schemeClr val="accent1">
                    <a:lumMod val="75000"/>
                  </a:schemeClr>
                </a:solidFill>
              </a:rPr>
              <a:t>F</a:t>
            </a: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actorial experiment </a:t>
            </a:r>
            <a:r>
              <a:rPr sz="4400" b="0" spc="-10" dirty="0">
                <a:solidFill>
                  <a:schemeClr val="accent1">
                    <a:lumMod val="75000"/>
                  </a:schemeClr>
                </a:solidFill>
              </a:rPr>
              <a:t>with </a:t>
            </a: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fixed</a:t>
            </a:r>
            <a:r>
              <a:rPr sz="4400" b="0" spc="2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effects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9083" y="1942090"/>
            <a:ext cx="9415780" cy="78188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116799"/>
              </a:lnSpc>
              <a:spcBef>
                <a:spcPts val="110"/>
              </a:spcBef>
            </a:pPr>
            <a:r>
              <a:rPr sz="2200" dirty="0">
                <a:latin typeface="Calibri"/>
                <a:cs typeface="Calibri"/>
              </a:rPr>
              <a:t>Field </a:t>
            </a:r>
            <a:r>
              <a:rPr sz="2200" spc="-5" dirty="0">
                <a:latin typeface="Calibri"/>
                <a:cs typeface="Calibri"/>
              </a:rPr>
              <a:t>transplant experiment </a:t>
            </a:r>
            <a:r>
              <a:rPr sz="2200" spc="-1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investigate how herbivores affect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abundance </a:t>
            </a:r>
            <a:r>
              <a:rPr sz="2200" spc="5" dirty="0">
                <a:latin typeface="Calibri"/>
                <a:cs typeface="Calibri"/>
              </a:rPr>
              <a:t>of  </a:t>
            </a:r>
            <a:r>
              <a:rPr sz="2200" dirty="0">
                <a:latin typeface="Calibri"/>
                <a:cs typeface="Calibri"/>
              </a:rPr>
              <a:t>the red </a:t>
            </a:r>
            <a:r>
              <a:rPr sz="2200" spc="-10" dirty="0">
                <a:latin typeface="Calibri"/>
                <a:cs typeface="Calibri"/>
              </a:rPr>
              <a:t>alga, </a:t>
            </a:r>
            <a:r>
              <a:rPr sz="2200" i="1" spc="-5" dirty="0">
                <a:latin typeface="Calibri"/>
                <a:cs typeface="Calibri"/>
              </a:rPr>
              <a:t>Mazzaella parksii </a:t>
            </a:r>
            <a:r>
              <a:rPr sz="2200" dirty="0">
                <a:latin typeface="Calibri"/>
                <a:cs typeface="Calibri"/>
              </a:rPr>
              <a:t>in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intertidal habitat (Harley 2004). </a:t>
            </a:r>
            <a:endParaRPr sz="22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192722"/>
              </p:ext>
            </p:extLst>
          </p:nvPr>
        </p:nvGraphicFramePr>
        <p:xfrm>
          <a:off x="704597" y="3726390"/>
          <a:ext cx="5742938" cy="13877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2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7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3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3029">
                <a:tc>
                  <a:txBody>
                    <a:bodyPr/>
                    <a:lstStyle/>
                    <a:p>
                      <a:pPr marL="69850">
                        <a:lnSpc>
                          <a:spcPts val="2540"/>
                        </a:lnSpc>
                      </a:pP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6860" algn="r">
                        <a:lnSpc>
                          <a:spcPts val="2540"/>
                        </a:lnSpc>
                      </a:pPr>
                      <a:r>
                        <a:rPr sz="2200" b="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200" b="0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b="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b="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200" b="0" spc="-10" dirty="0">
                          <a:latin typeface="Calibri"/>
                          <a:cs typeface="Calibri"/>
                        </a:rPr>
                        <a:t>ent</a:t>
                      </a:r>
                      <a:endParaRPr sz="22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00" algn="r">
                        <a:lnSpc>
                          <a:spcPts val="2540"/>
                        </a:lnSpc>
                      </a:pPr>
                      <a:r>
                        <a:rPr sz="2200" b="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b="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2200" b="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200" b="0" spc="-1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2200" b="0" dirty="0"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506">
                <a:tc>
                  <a:txBody>
                    <a:bodyPr/>
                    <a:lstStyle/>
                    <a:p>
                      <a:pPr marL="69850">
                        <a:lnSpc>
                          <a:spcPts val="2575"/>
                        </a:lnSpc>
                      </a:pPr>
                      <a:r>
                        <a:rPr sz="2200" b="0" dirty="0">
                          <a:latin typeface="Calibri"/>
                          <a:cs typeface="Calibri"/>
                        </a:rPr>
                        <a:t>low</a:t>
                      </a: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32410" algn="r">
                        <a:lnSpc>
                          <a:spcPts val="2575"/>
                        </a:lnSpc>
                      </a:pPr>
                      <a:r>
                        <a:rPr sz="2200" i="1" dirty="0">
                          <a:latin typeface="Calibri"/>
                          <a:cs typeface="Calibri"/>
                        </a:rPr>
                        <a:t>n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= 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16</a:t>
                      </a:r>
                      <a:r>
                        <a:rPr sz="22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plots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74370" algn="r">
                        <a:lnSpc>
                          <a:spcPts val="2575"/>
                        </a:lnSpc>
                      </a:pPr>
                      <a:r>
                        <a:rPr sz="2200" i="1" dirty="0">
                          <a:latin typeface="Calibri"/>
                          <a:cs typeface="Calibri"/>
                        </a:rPr>
                        <a:t>n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= 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16</a:t>
                      </a:r>
                      <a:r>
                        <a:rPr sz="22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plots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232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200" b="0" spc="5" dirty="0">
                          <a:latin typeface="Calibri"/>
                          <a:cs typeface="Calibri"/>
                        </a:rPr>
                        <a:t>mid</a:t>
                      </a:r>
                      <a:endParaRPr sz="2200" b="0" dirty="0">
                        <a:latin typeface="Calibri"/>
                        <a:cs typeface="Calibri"/>
                      </a:endParaRP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marR="232410" algn="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200" i="1" dirty="0">
                          <a:latin typeface="Calibri"/>
                          <a:cs typeface="Calibri"/>
                        </a:rPr>
                        <a:t>n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= 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16</a:t>
                      </a:r>
                      <a:r>
                        <a:rPr sz="22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plots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marR="674370" algn="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200" i="1" dirty="0">
                          <a:latin typeface="Calibri"/>
                          <a:cs typeface="Calibri"/>
                        </a:rPr>
                        <a:t>n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= 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16</a:t>
                      </a:r>
                      <a:r>
                        <a:rPr sz="22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plots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7556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695453" y="5294884"/>
            <a:ext cx="1880870" cy="0"/>
          </a:xfrm>
          <a:custGeom>
            <a:avLst/>
            <a:gdLst/>
            <a:ahLst/>
            <a:cxnLst/>
            <a:rect l="l" t="t" r="r" b="b"/>
            <a:pathLst>
              <a:path w="1880870">
                <a:moveTo>
                  <a:pt x="0" y="0"/>
                </a:moveTo>
                <a:lnTo>
                  <a:pt x="1880615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66925" y="5291836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095" y="0"/>
                </a:lnTo>
                <a:lnTo>
                  <a:pt x="6095" y="6096"/>
                </a:lnTo>
                <a:lnTo>
                  <a:pt x="0" y="60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73020" y="5294884"/>
            <a:ext cx="1801495" cy="0"/>
          </a:xfrm>
          <a:custGeom>
            <a:avLst/>
            <a:gdLst/>
            <a:ahLst/>
            <a:cxnLst/>
            <a:rect l="l" t="t" r="r" b="b"/>
            <a:pathLst>
              <a:path w="1801495">
                <a:moveTo>
                  <a:pt x="0" y="0"/>
                </a:moveTo>
                <a:lnTo>
                  <a:pt x="180136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65245" y="5291836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6096" y="0"/>
                </a:lnTo>
                <a:lnTo>
                  <a:pt x="6096" y="6096"/>
                </a:lnTo>
                <a:lnTo>
                  <a:pt x="0" y="60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71340" y="5294884"/>
            <a:ext cx="2075814" cy="0"/>
          </a:xfrm>
          <a:custGeom>
            <a:avLst/>
            <a:gdLst/>
            <a:ahLst/>
            <a:cxnLst/>
            <a:rect l="l" t="t" r="r" b="b"/>
            <a:pathLst>
              <a:path w="2075814">
                <a:moveTo>
                  <a:pt x="0" y="0"/>
                </a:moveTo>
                <a:lnTo>
                  <a:pt x="207568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62000" y="5791200"/>
            <a:ext cx="539750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i="1" spc="5" dirty="0">
                <a:latin typeface="Calibri"/>
                <a:cs typeface="Calibri"/>
              </a:rPr>
              <a:t>N </a:t>
            </a:r>
            <a:r>
              <a:rPr sz="2200" dirty="0">
                <a:latin typeface="Calibri"/>
                <a:cs typeface="Calibri"/>
              </a:rPr>
              <a:t>= </a:t>
            </a:r>
            <a:r>
              <a:rPr sz="2200" spc="-10" dirty="0">
                <a:latin typeface="Calibri"/>
                <a:cs typeface="Calibri"/>
              </a:rPr>
              <a:t>64 </a:t>
            </a:r>
            <a:r>
              <a:rPr sz="2200" spc="-5" dirty="0">
                <a:latin typeface="Calibri"/>
                <a:cs typeface="Calibri"/>
              </a:rPr>
              <a:t>plots </a:t>
            </a:r>
            <a:r>
              <a:rPr sz="2200" dirty="0">
                <a:latin typeface="Calibri"/>
                <a:cs typeface="Calibri"/>
              </a:rPr>
              <a:t>in a </a:t>
            </a:r>
            <a:r>
              <a:rPr sz="2200" spc="-5" dirty="0">
                <a:latin typeface="Calibri"/>
                <a:cs typeface="Calibri"/>
              </a:rPr>
              <a:t>completely randomized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design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131052" y="3179465"/>
            <a:ext cx="3472179" cy="2628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E3F2BF-DD81-4B34-8C7F-F6DF1032D1F3}"/>
              </a:ext>
            </a:extLst>
          </p:cNvPr>
          <p:cNvSpPr txBox="1"/>
          <p:nvPr/>
        </p:nvSpPr>
        <p:spPr>
          <a:xfrm>
            <a:off x="3300435" y="3327209"/>
            <a:ext cx="28865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herbivory treatment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02857E-D618-460B-8F79-FAF9F11F814B}"/>
              </a:ext>
            </a:extLst>
          </p:cNvPr>
          <p:cNvSpPr txBox="1"/>
          <p:nvPr/>
        </p:nvSpPr>
        <p:spPr>
          <a:xfrm>
            <a:off x="119381" y="3751971"/>
            <a:ext cx="1676400" cy="393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850">
              <a:lnSpc>
                <a:spcPts val="2540"/>
              </a:lnSpc>
            </a:pPr>
            <a:r>
              <a:rPr lang="en-GB" sz="1800" b="1" spc="-5" dirty="0">
                <a:latin typeface="Calibri"/>
                <a:cs typeface="Calibri"/>
              </a:rPr>
              <a:t>intertidal</a:t>
            </a:r>
            <a:r>
              <a:rPr lang="en-GB" sz="1800" b="1" spc="-20" dirty="0">
                <a:latin typeface="Calibri"/>
                <a:cs typeface="Calibri"/>
              </a:rPr>
              <a:t> </a:t>
            </a:r>
            <a:r>
              <a:rPr lang="en-GB" sz="1800" b="1" dirty="0">
                <a:latin typeface="Calibri"/>
                <a:cs typeface="Calibri"/>
              </a:rPr>
              <a:t>zone</a:t>
            </a:r>
            <a:endParaRPr lang="en-GB"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06119" y="1086799"/>
            <a:ext cx="7976870" cy="1069975"/>
          </a:xfrm>
          <a:prstGeom prst="rect">
            <a:avLst/>
          </a:prstGeom>
        </p:spPr>
        <p:txBody>
          <a:bodyPr vert="horz" wrap="square" lIns="0" tIns="18478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455"/>
              </a:spcBef>
            </a:pPr>
            <a:r>
              <a:rPr sz="2200" dirty="0">
                <a:latin typeface="Calibri"/>
                <a:cs typeface="Calibri"/>
              </a:rPr>
              <a:t>Response variable: </a:t>
            </a:r>
            <a:r>
              <a:rPr sz="2200" spc="-5" dirty="0">
                <a:latin typeface="Calibri"/>
                <a:cs typeface="Calibri"/>
              </a:rPr>
              <a:t>surface </a:t>
            </a:r>
            <a:r>
              <a:rPr sz="2200" dirty="0">
                <a:latin typeface="Calibri"/>
                <a:cs typeface="Calibri"/>
              </a:rPr>
              <a:t>area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red </a:t>
            </a:r>
            <a:r>
              <a:rPr sz="2200" spc="-5" dirty="0">
                <a:latin typeface="Calibri"/>
                <a:cs typeface="Calibri"/>
              </a:rPr>
              <a:t>alga, </a:t>
            </a:r>
            <a:r>
              <a:rPr sz="2200" i="1" spc="-5" dirty="0">
                <a:latin typeface="Calibri"/>
                <a:cs typeface="Calibri"/>
              </a:rPr>
              <a:t>Mazzaella </a:t>
            </a:r>
            <a:r>
              <a:rPr sz="2200" i="1" dirty="0">
                <a:latin typeface="Calibri"/>
                <a:cs typeface="Calibri"/>
              </a:rPr>
              <a:t>parksii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1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plots.</a:t>
            </a:r>
            <a:endParaRPr sz="2200" dirty="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1460"/>
              </a:spcBef>
            </a:pPr>
            <a:r>
              <a:rPr sz="2200" i="1" dirty="0">
                <a:latin typeface="Calibri"/>
                <a:cs typeface="Calibri"/>
              </a:rPr>
              <a:t>Y </a:t>
            </a:r>
            <a:r>
              <a:rPr sz="2200" dirty="0">
                <a:latin typeface="Calibri"/>
                <a:cs typeface="Calibri"/>
              </a:rPr>
              <a:t>= </a:t>
            </a:r>
            <a:r>
              <a:rPr sz="2300" i="1" spc="-15" dirty="0">
                <a:latin typeface="Symbol"/>
                <a:cs typeface="Symbol"/>
              </a:rPr>
              <a:t></a:t>
            </a:r>
            <a:r>
              <a:rPr sz="2100" spc="-22" baseline="-7936" dirty="0">
                <a:latin typeface="Calibri"/>
                <a:cs typeface="Calibri"/>
              </a:rPr>
              <a:t>0 </a:t>
            </a:r>
            <a:r>
              <a:rPr sz="2200" dirty="0">
                <a:latin typeface="Calibri"/>
                <a:cs typeface="Calibri"/>
              </a:rPr>
              <a:t>+ </a:t>
            </a:r>
            <a:r>
              <a:rPr sz="2300" i="1" spc="-5" dirty="0">
                <a:latin typeface="Symbol"/>
                <a:cs typeface="Symbol"/>
              </a:rPr>
              <a:t></a:t>
            </a:r>
            <a:r>
              <a:rPr sz="2100" spc="-7" baseline="-7936" dirty="0">
                <a:latin typeface="Calibri"/>
                <a:cs typeface="Calibri"/>
              </a:rPr>
              <a:t>1</a:t>
            </a:r>
            <a:r>
              <a:rPr sz="2200" i="1" spc="-5" dirty="0">
                <a:latin typeface="Calibri"/>
                <a:cs typeface="Calibri"/>
              </a:rPr>
              <a:t>X</a:t>
            </a:r>
            <a:r>
              <a:rPr sz="2100" spc="-7" baseline="-7936" dirty="0">
                <a:latin typeface="Calibri"/>
                <a:cs typeface="Calibri"/>
              </a:rPr>
              <a:t>1 </a:t>
            </a:r>
            <a:r>
              <a:rPr sz="2200" dirty="0">
                <a:latin typeface="Calibri"/>
                <a:cs typeface="Calibri"/>
              </a:rPr>
              <a:t>+</a:t>
            </a:r>
            <a:r>
              <a:rPr sz="2200" spc="-280" dirty="0">
                <a:latin typeface="Calibri"/>
                <a:cs typeface="Calibri"/>
              </a:rPr>
              <a:t> </a:t>
            </a:r>
            <a:r>
              <a:rPr sz="2300" i="1" spc="-5" dirty="0">
                <a:latin typeface="Symbol"/>
                <a:cs typeface="Symbol"/>
              </a:rPr>
              <a:t></a:t>
            </a:r>
            <a:r>
              <a:rPr sz="2100" spc="-7" baseline="-7936" dirty="0">
                <a:latin typeface="Calibri"/>
                <a:cs typeface="Calibri"/>
              </a:rPr>
              <a:t>2</a:t>
            </a:r>
            <a:r>
              <a:rPr sz="2200" i="1" spc="-5" dirty="0">
                <a:latin typeface="Calibri"/>
                <a:cs typeface="Calibri"/>
              </a:rPr>
              <a:t>X</a:t>
            </a:r>
            <a:r>
              <a:rPr sz="2100" spc="-7" baseline="-7936" dirty="0">
                <a:latin typeface="Calibri"/>
                <a:cs typeface="Calibri"/>
              </a:rPr>
              <a:t>2</a:t>
            </a:r>
            <a:r>
              <a:rPr lang="en-GB" sz="2000" dirty="0">
                <a:latin typeface="Calibri"/>
                <a:cs typeface="Calibri"/>
              </a:rPr>
              <a:t> +</a:t>
            </a:r>
            <a:r>
              <a:rPr lang="en-GB" sz="2000" spc="-280" dirty="0">
                <a:latin typeface="Calibri"/>
                <a:cs typeface="Calibri"/>
              </a:rPr>
              <a:t> </a:t>
            </a:r>
            <a:r>
              <a:rPr lang="en-GB" sz="2000" i="1" spc="-5" dirty="0">
                <a:latin typeface="Symbol"/>
                <a:cs typeface="Symbol"/>
              </a:rPr>
              <a:t></a:t>
            </a:r>
            <a:r>
              <a:rPr lang="en-GB" sz="2000" spc="-7" baseline="-7936" dirty="0">
                <a:latin typeface="Calibri"/>
                <a:cs typeface="Calibri"/>
              </a:rPr>
              <a:t>3</a:t>
            </a:r>
            <a:r>
              <a:rPr lang="en-GB" sz="2000" i="1" spc="-5" dirty="0">
                <a:latin typeface="Calibri"/>
                <a:cs typeface="Calibri"/>
              </a:rPr>
              <a:t>X</a:t>
            </a:r>
            <a:r>
              <a:rPr lang="en-GB" sz="2000" spc="-7" baseline="-7936" dirty="0">
                <a:latin typeface="Calibri"/>
                <a:cs typeface="Calibri"/>
              </a:rPr>
              <a:t>3  </a:t>
            </a:r>
            <a:endParaRPr sz="2100" baseline="-7936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52066" y="2324121"/>
            <a:ext cx="5302289" cy="4732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FFF8807E-779B-427E-9C4E-2B4DCAD364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1601" y="452179"/>
            <a:ext cx="964438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b="0" spc="-5" dirty="0">
                <a:solidFill>
                  <a:schemeClr val="accent1">
                    <a:lumMod val="75000"/>
                  </a:schemeClr>
                </a:solidFill>
              </a:rPr>
              <a:t>F</a:t>
            </a: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actorial experiment </a:t>
            </a:r>
            <a:r>
              <a:rPr sz="4400" b="0" spc="-10" dirty="0">
                <a:solidFill>
                  <a:schemeClr val="accent1">
                    <a:lumMod val="75000"/>
                  </a:schemeClr>
                </a:solidFill>
              </a:rPr>
              <a:t>with </a:t>
            </a: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fixed</a:t>
            </a:r>
            <a:r>
              <a:rPr sz="4400" b="0" spc="2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effects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26662"/>
            <a:ext cx="1021080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Linear model </a:t>
            </a:r>
            <a:r>
              <a:rPr sz="4400" b="0" spc="-10" dirty="0">
                <a:solidFill>
                  <a:schemeClr val="accent1">
                    <a:lumMod val="75000"/>
                  </a:schemeClr>
                </a:solidFill>
              </a:rPr>
              <a:t>for factorial </a:t>
            </a: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experiment </a:t>
            </a:r>
            <a:r>
              <a:rPr sz="4400" b="0" dirty="0">
                <a:solidFill>
                  <a:schemeClr val="accent1">
                    <a:lumMod val="75000"/>
                  </a:schemeClr>
                </a:solidFill>
              </a:rPr>
              <a:t>with fixed</a:t>
            </a:r>
            <a:r>
              <a:rPr sz="4400" b="0" spc="8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effects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8500" y="1527048"/>
            <a:ext cx="7938134" cy="1037590"/>
          </a:xfrm>
          <a:prstGeom prst="rect">
            <a:avLst/>
          </a:prstGeom>
        </p:spPr>
        <p:txBody>
          <a:bodyPr vert="horz" wrap="square" lIns="0" tIns="1828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440"/>
              </a:spcBef>
            </a:pPr>
            <a:r>
              <a:rPr sz="2200" dirty="0">
                <a:latin typeface="Courier New"/>
                <a:cs typeface="Courier New"/>
              </a:rPr>
              <a:t>z &lt;- </a:t>
            </a:r>
            <a:r>
              <a:rPr sz="2200" spc="-5" dirty="0">
                <a:latin typeface="Courier New"/>
                <a:cs typeface="Courier New"/>
              </a:rPr>
              <a:t>lm(sqrtarea </a:t>
            </a:r>
            <a:r>
              <a:rPr sz="2200" dirty="0">
                <a:latin typeface="Courier New"/>
                <a:cs typeface="Courier New"/>
              </a:rPr>
              <a:t>~ </a:t>
            </a:r>
            <a:r>
              <a:rPr sz="2200" spc="-5" dirty="0">
                <a:latin typeface="Courier New"/>
                <a:cs typeface="Courier New"/>
              </a:rPr>
              <a:t>herbivores </a:t>
            </a:r>
            <a:r>
              <a:rPr sz="2200" dirty="0">
                <a:latin typeface="Courier New"/>
                <a:cs typeface="Courier New"/>
              </a:rPr>
              <a:t>*</a:t>
            </a:r>
            <a:r>
              <a:rPr sz="2200" spc="-60" dirty="0">
                <a:latin typeface="Courier New"/>
                <a:cs typeface="Courier New"/>
              </a:rPr>
              <a:t> </a:t>
            </a:r>
            <a:r>
              <a:rPr sz="2200" spc="-5" dirty="0">
                <a:latin typeface="Courier New"/>
                <a:cs typeface="Courier New"/>
              </a:rPr>
              <a:t>zone)</a:t>
            </a:r>
            <a:endParaRPr sz="2200" dirty="0">
              <a:latin typeface="Courier New"/>
              <a:cs typeface="Courier New"/>
            </a:endParaRPr>
          </a:p>
          <a:p>
            <a:pPr marL="25400">
              <a:lnSpc>
                <a:spcPct val="100000"/>
              </a:lnSpc>
              <a:spcBef>
                <a:spcPts val="1345"/>
              </a:spcBef>
            </a:pP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denominator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i="1" dirty="0">
                <a:latin typeface="Calibri"/>
                <a:cs typeface="Calibri"/>
              </a:rPr>
              <a:t>F </a:t>
            </a:r>
            <a:r>
              <a:rPr sz="2200" dirty="0">
                <a:latin typeface="Calibri"/>
                <a:cs typeface="Calibri"/>
              </a:rPr>
              <a:t>statistic for the </a:t>
            </a:r>
            <a:r>
              <a:rPr sz="2200" spc="-5" dirty="0">
                <a:latin typeface="Calibri"/>
                <a:cs typeface="Calibri"/>
              </a:rPr>
              <a:t>treatment effect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10" dirty="0">
                <a:latin typeface="Calibri"/>
                <a:cs typeface="Calibri"/>
              </a:rPr>
              <a:t>MS</a:t>
            </a:r>
            <a:r>
              <a:rPr sz="2100" spc="15" baseline="-7936" dirty="0">
                <a:latin typeface="Calibri"/>
                <a:cs typeface="Calibri"/>
              </a:rPr>
              <a:t>residual</a:t>
            </a:r>
            <a:endParaRPr sz="2100" baseline="-7936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479959"/>
              </p:ext>
            </p:extLst>
          </p:nvPr>
        </p:nvGraphicFramePr>
        <p:xfrm>
          <a:off x="1304544" y="2746763"/>
          <a:ext cx="8344535" cy="19738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6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2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8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02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94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8061">
                <a:tc>
                  <a:txBody>
                    <a:bodyPr/>
                    <a:lstStyle/>
                    <a:p>
                      <a:pPr marL="71120">
                        <a:lnSpc>
                          <a:spcPts val="2540"/>
                        </a:lnSpc>
                      </a:pPr>
                      <a:r>
                        <a:rPr sz="2200" b="1" dirty="0">
                          <a:latin typeface="Calibri"/>
                          <a:cs typeface="Calibri"/>
                        </a:rPr>
                        <a:t>Source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40"/>
                        </a:lnSpc>
                      </a:pPr>
                      <a:r>
                        <a:rPr sz="2200" b="1" spc="10" dirty="0">
                          <a:latin typeface="Calibri"/>
                          <a:cs typeface="Calibri"/>
                        </a:rPr>
                        <a:t>SS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4320" algn="r">
                        <a:lnSpc>
                          <a:spcPts val="2540"/>
                        </a:lnSpc>
                      </a:pPr>
                      <a:r>
                        <a:rPr sz="2200" b="1" spc="-10" dirty="0">
                          <a:latin typeface="Calibri"/>
                          <a:cs typeface="Calibri"/>
                        </a:rPr>
                        <a:t>df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4485">
                        <a:lnSpc>
                          <a:spcPts val="2540"/>
                        </a:lnSpc>
                      </a:pPr>
                      <a:r>
                        <a:rPr sz="2200" b="1" spc="-5" dirty="0">
                          <a:latin typeface="Calibri"/>
                          <a:cs typeface="Calibri"/>
                        </a:rPr>
                        <a:t>MS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1925" algn="ctr">
                        <a:lnSpc>
                          <a:spcPts val="2540"/>
                        </a:lnSpc>
                      </a:pPr>
                      <a:r>
                        <a:rPr sz="2200" b="1" i="1" dirty="0">
                          <a:latin typeface="Calibri"/>
                          <a:cs typeface="Calibri"/>
                        </a:rPr>
                        <a:t>F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ts val="2540"/>
                        </a:lnSpc>
                      </a:pPr>
                      <a:r>
                        <a:rPr sz="2200" b="1" i="1" dirty="0">
                          <a:latin typeface="Calibri"/>
                          <a:cs typeface="Calibri"/>
                        </a:rPr>
                        <a:t>P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974">
                <a:tc>
                  <a:txBody>
                    <a:bodyPr/>
                    <a:lstStyle/>
                    <a:p>
                      <a:pPr marL="71120">
                        <a:lnSpc>
                          <a:spcPts val="2550"/>
                        </a:lnSpc>
                      </a:pPr>
                      <a:r>
                        <a:rPr sz="2200" b="1" dirty="0">
                          <a:latin typeface="Calibri"/>
                          <a:cs typeface="Calibri"/>
                        </a:rPr>
                        <a:t>zone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74625" algn="r">
                        <a:lnSpc>
                          <a:spcPts val="2550"/>
                        </a:lnSpc>
                      </a:pPr>
                      <a:r>
                        <a:rPr sz="2200" spc="5" dirty="0">
                          <a:latin typeface="Calibri"/>
                          <a:cs typeface="Calibri"/>
                        </a:rPr>
                        <a:t>89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14325" algn="r">
                        <a:lnSpc>
                          <a:spcPts val="2550"/>
                        </a:lnSpc>
                      </a:pPr>
                      <a:r>
                        <a:rPr sz="2200" dirty="0">
                          <a:latin typeface="Calibri"/>
                          <a:cs typeface="Calibri"/>
                        </a:rPr>
                        <a:t>1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21310" algn="r">
                        <a:lnSpc>
                          <a:spcPts val="2550"/>
                        </a:lnSpc>
                      </a:pPr>
                      <a:r>
                        <a:rPr sz="2200" spc="5" dirty="0">
                          <a:latin typeface="Calibri"/>
                          <a:cs typeface="Calibri"/>
                        </a:rPr>
                        <a:t>89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47320" algn="r">
                        <a:lnSpc>
                          <a:spcPts val="2550"/>
                        </a:lnSpc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89/</a:t>
                      </a:r>
                      <a:r>
                        <a:rPr sz="22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238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=</a:t>
                      </a:r>
                      <a:r>
                        <a:rPr sz="22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0.37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40029" algn="r">
                        <a:lnSpc>
                          <a:spcPts val="2550"/>
                        </a:lnSpc>
                      </a:pPr>
                      <a:r>
                        <a:rPr sz="2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4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200" b="1" spc="-5" dirty="0">
                          <a:latin typeface="Calibri"/>
                          <a:cs typeface="Calibri"/>
                        </a:rPr>
                        <a:t>herbivory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200" spc="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12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R="31432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200" dirty="0">
                          <a:latin typeface="Calibri"/>
                          <a:cs typeface="Calibri"/>
                        </a:rPr>
                        <a:t>1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L="28194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200" dirty="0">
                          <a:latin typeface="Calibri"/>
                          <a:cs typeface="Calibri"/>
                        </a:rPr>
                        <a:t>1512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R="14859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1512/238=</a:t>
                      </a:r>
                      <a:r>
                        <a:rPr sz="22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6.36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R="240029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1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270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668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200" b="1" spc="-5" dirty="0">
                          <a:latin typeface="Calibri"/>
                          <a:cs typeface="Calibri"/>
                        </a:rPr>
                        <a:t>zone*herbivory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200" spc="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17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R="31432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200" dirty="0">
                          <a:latin typeface="Calibri"/>
                          <a:cs typeface="Calibri"/>
                        </a:rPr>
                        <a:t>1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L="28194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200" dirty="0">
                          <a:latin typeface="Calibri"/>
                          <a:cs typeface="Calibri"/>
                        </a:rPr>
                        <a:t>2617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R="15240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2617/238=</a:t>
                      </a:r>
                      <a:r>
                        <a:rPr sz="22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11.0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R="240029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200" dirty="0">
                          <a:latin typeface="Calibri"/>
                          <a:cs typeface="Calibri"/>
                        </a:rPr>
                        <a:t>&lt;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1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270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981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200" b="1" spc="-5" dirty="0">
                          <a:latin typeface="Calibri"/>
                          <a:cs typeface="Calibri"/>
                        </a:rPr>
                        <a:t>residual</a:t>
                      </a:r>
                      <a:r>
                        <a:rPr sz="22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5" dirty="0">
                          <a:latin typeface="Calibri"/>
                          <a:cs typeface="Calibri"/>
                        </a:rPr>
                        <a:t>(error)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200" spc="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1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305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200" spc="5" dirty="0">
                          <a:latin typeface="Calibri"/>
                          <a:cs typeface="Calibri"/>
                        </a:rPr>
                        <a:t>60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2258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200" spc="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2200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22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685800" y="5029200"/>
            <a:ext cx="9252585" cy="1851660"/>
          </a:xfrm>
          <a:prstGeom prst="rect">
            <a:avLst/>
          </a:prstGeom>
        </p:spPr>
        <p:txBody>
          <a:bodyPr vert="horz" wrap="square" lIns="0" tIns="1981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60"/>
              </a:spcBef>
            </a:pP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residuals represent </a:t>
            </a:r>
            <a:r>
              <a:rPr sz="2200" dirty="0">
                <a:latin typeface="Calibri"/>
                <a:cs typeface="Calibri"/>
              </a:rPr>
              <a:t>the sole </a:t>
            </a:r>
            <a:r>
              <a:rPr sz="2200" spc="-5" dirty="0">
                <a:latin typeface="Calibri"/>
                <a:cs typeface="Calibri"/>
              </a:rPr>
              <a:t>source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random </a:t>
            </a:r>
            <a:r>
              <a:rPr sz="2200" spc="-5" dirty="0">
                <a:latin typeface="Calibri"/>
                <a:cs typeface="Calibri"/>
              </a:rPr>
              <a:t>variation </a:t>
            </a:r>
            <a:r>
              <a:rPr sz="2200" dirty="0">
                <a:latin typeface="Calibri"/>
                <a:cs typeface="Calibri"/>
              </a:rPr>
              <a:t>in the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analysis.</a:t>
            </a:r>
            <a:endParaRPr sz="2200">
              <a:latin typeface="Calibri"/>
              <a:cs typeface="Calibri"/>
            </a:endParaRPr>
          </a:p>
          <a:p>
            <a:pPr marL="38100" marR="30480">
              <a:lnSpc>
                <a:spcPct val="116799"/>
              </a:lnSpc>
              <a:spcBef>
                <a:spcPts val="1019"/>
              </a:spcBef>
            </a:pP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residual </a:t>
            </a:r>
            <a:r>
              <a:rPr sz="2200" dirty="0">
                <a:latin typeface="Calibri"/>
                <a:cs typeface="Calibri"/>
              </a:rPr>
              <a:t>mean </a:t>
            </a:r>
            <a:r>
              <a:rPr sz="2200" spc="-5" dirty="0">
                <a:latin typeface="Calibri"/>
                <a:cs typeface="Calibri"/>
              </a:rPr>
              <a:t>square </a:t>
            </a:r>
            <a:r>
              <a:rPr sz="2200" spc="10" dirty="0">
                <a:latin typeface="Calibri"/>
                <a:cs typeface="Calibri"/>
              </a:rPr>
              <a:t>(MS</a:t>
            </a:r>
            <a:r>
              <a:rPr sz="2100" spc="15" baseline="-7936" dirty="0">
                <a:latin typeface="Calibri"/>
                <a:cs typeface="Calibri"/>
              </a:rPr>
              <a:t>residual</a:t>
            </a:r>
            <a:r>
              <a:rPr sz="2200" spc="10" dirty="0">
                <a:latin typeface="Calibri"/>
                <a:cs typeface="Calibri"/>
              </a:rPr>
              <a:t>) </a:t>
            </a:r>
            <a:r>
              <a:rPr sz="2200" dirty="0">
                <a:latin typeface="Calibri"/>
                <a:cs typeface="Calibri"/>
              </a:rPr>
              <a:t>is the </a:t>
            </a:r>
            <a:r>
              <a:rPr sz="2200" spc="-5" dirty="0">
                <a:latin typeface="Calibri"/>
                <a:cs typeface="Calibri"/>
              </a:rPr>
              <a:t>appropriate quantity </a:t>
            </a:r>
            <a:r>
              <a:rPr sz="2200" spc="-10" dirty="0">
                <a:latin typeface="Calibri"/>
                <a:cs typeface="Calibri"/>
              </a:rPr>
              <a:t>to </a:t>
            </a:r>
            <a:r>
              <a:rPr sz="2200" dirty="0">
                <a:latin typeface="Calibri"/>
                <a:cs typeface="Calibri"/>
              </a:rPr>
              <a:t>use as a  </a:t>
            </a:r>
            <a:r>
              <a:rPr sz="2200" spc="-5" dirty="0">
                <a:latin typeface="Calibri"/>
                <a:cs typeface="Calibri"/>
              </a:rPr>
              <a:t>reference </a:t>
            </a:r>
            <a:r>
              <a:rPr sz="2200" dirty="0">
                <a:latin typeface="Calibri"/>
                <a:cs typeface="Calibri"/>
              </a:rPr>
              <a:t>when </a:t>
            </a:r>
            <a:r>
              <a:rPr sz="2200" spc="-5" dirty="0">
                <a:latin typeface="Calibri"/>
                <a:cs typeface="Calibri"/>
              </a:rPr>
              <a:t>asking whether treatment </a:t>
            </a:r>
            <a:r>
              <a:rPr sz="2200" spc="5" dirty="0">
                <a:latin typeface="Calibri"/>
                <a:cs typeface="Calibri"/>
              </a:rPr>
              <a:t>mean </a:t>
            </a:r>
            <a:r>
              <a:rPr sz="2200" spc="-5" dirty="0">
                <a:latin typeface="Calibri"/>
                <a:cs typeface="Calibri"/>
              </a:rPr>
              <a:t>squares </a:t>
            </a:r>
            <a:r>
              <a:rPr sz="2200" spc="-10" dirty="0">
                <a:latin typeface="Calibri"/>
                <a:cs typeface="Calibri"/>
              </a:rPr>
              <a:t>are </a:t>
            </a:r>
            <a:r>
              <a:rPr sz="2200" spc="-5" dirty="0">
                <a:latin typeface="Calibri"/>
                <a:cs typeface="Calibri"/>
              </a:rPr>
              <a:t>larger </a:t>
            </a:r>
            <a:r>
              <a:rPr sz="2200" dirty="0">
                <a:latin typeface="Calibri"/>
                <a:cs typeface="Calibri"/>
              </a:rPr>
              <a:t>than </a:t>
            </a:r>
            <a:r>
              <a:rPr sz="2200" spc="-5" dirty="0">
                <a:latin typeface="Calibri"/>
                <a:cs typeface="Calibri"/>
              </a:rPr>
              <a:t>random  variation (chance), </a:t>
            </a:r>
            <a:r>
              <a:rPr sz="2200" spc="-10" dirty="0">
                <a:latin typeface="Calibri"/>
                <a:cs typeface="Calibri"/>
              </a:rPr>
              <a:t>i.e., </a:t>
            </a:r>
            <a:r>
              <a:rPr sz="2200" spc="-5" dirty="0">
                <a:latin typeface="Calibri"/>
                <a:cs typeface="Calibri"/>
              </a:rPr>
              <a:t>whether </a:t>
            </a:r>
            <a:r>
              <a:rPr sz="2200" dirty="0">
                <a:latin typeface="Calibri"/>
                <a:cs typeface="Calibri"/>
              </a:rPr>
              <a:t>F </a:t>
            </a:r>
            <a:r>
              <a:rPr sz="2200" spc="5" dirty="0">
                <a:latin typeface="Cambria Math"/>
                <a:cs typeface="Cambria Math"/>
              </a:rPr>
              <a:t>≫</a:t>
            </a:r>
            <a:r>
              <a:rPr sz="2200" spc="-5" dirty="0">
                <a:latin typeface="Cambria Math"/>
                <a:cs typeface="Cambria Math"/>
              </a:rPr>
              <a:t> </a:t>
            </a:r>
            <a:r>
              <a:rPr sz="2200" spc="5" dirty="0">
                <a:latin typeface="Calibri"/>
                <a:cs typeface="Calibri"/>
              </a:rPr>
              <a:t>1.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987298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dirty="0">
                <a:solidFill>
                  <a:schemeClr val="accent1">
                    <a:lumMod val="75000"/>
                  </a:schemeClr>
                </a:solidFill>
              </a:rPr>
              <a:t>What are random</a:t>
            </a:r>
            <a:r>
              <a:rPr sz="4400" b="0" spc="-7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4400" b="0" spc="-10" dirty="0">
                <a:solidFill>
                  <a:schemeClr val="accent1">
                    <a:lumMod val="75000"/>
                  </a:schemeClr>
                </a:solidFill>
              </a:rPr>
              <a:t>effects</a:t>
            </a:r>
            <a:r>
              <a:rPr lang="en-US" sz="4400" b="0" spc="-10" dirty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sz="4400" b="0" spc="-1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8818" y="1752600"/>
            <a:ext cx="9949181" cy="438402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301625">
              <a:lnSpc>
                <a:spcPct val="116799"/>
              </a:lnSpc>
              <a:spcBef>
                <a:spcPts val="110"/>
              </a:spcBef>
            </a:pPr>
            <a:r>
              <a:rPr sz="2200" spc="-5" dirty="0">
                <a:latin typeface="Calibri"/>
                <a:cs typeface="Calibri"/>
              </a:rPr>
              <a:t>Randomly sampled categories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a variable, </a:t>
            </a:r>
            <a:r>
              <a:rPr sz="2200" spc="-5" dirty="0">
                <a:latin typeface="Calibri"/>
                <a:cs typeface="Calibri"/>
              </a:rPr>
              <a:t>representing groups </a:t>
            </a:r>
            <a:r>
              <a:rPr sz="2200" spc="5" dirty="0">
                <a:latin typeface="Calibri"/>
                <a:cs typeface="Calibri"/>
              </a:rPr>
              <a:t>or </a:t>
            </a:r>
            <a:r>
              <a:rPr sz="2200" spc="-5" dirty="0">
                <a:latin typeface="Calibri"/>
                <a:cs typeface="Calibri"/>
              </a:rPr>
              <a:t>clusters </a:t>
            </a:r>
            <a:r>
              <a:rPr sz="2200" spc="10" dirty="0">
                <a:latin typeface="Calibri"/>
                <a:cs typeface="Calibri"/>
              </a:rPr>
              <a:t>of  </a:t>
            </a:r>
            <a:r>
              <a:rPr sz="2200" dirty="0">
                <a:latin typeface="Calibri"/>
                <a:cs typeface="Calibri"/>
              </a:rPr>
              <a:t>measurements </a:t>
            </a:r>
            <a:r>
              <a:rPr sz="2200" spc="5" dirty="0">
                <a:latin typeface="Calibri"/>
                <a:cs typeface="Calibri"/>
              </a:rPr>
              <a:t>or </a:t>
            </a:r>
            <a:r>
              <a:rPr sz="2200" spc="-10" dirty="0">
                <a:latin typeface="Calibri"/>
                <a:cs typeface="Calibri"/>
              </a:rPr>
              <a:t>units. </a:t>
            </a:r>
            <a:r>
              <a:rPr sz="2200" spc="-5" dirty="0">
                <a:latin typeface="Calibri"/>
                <a:cs typeface="Calibri"/>
              </a:rPr>
              <a:t>An experiment with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same </a:t>
            </a:r>
            <a:r>
              <a:rPr sz="2200" dirty="0">
                <a:latin typeface="Calibri"/>
                <a:cs typeface="Calibri"/>
              </a:rPr>
              <a:t>treatment </a:t>
            </a:r>
            <a:r>
              <a:rPr sz="2200" spc="-5" dirty="0">
                <a:latin typeface="Calibri"/>
                <a:cs typeface="Calibri"/>
              </a:rPr>
              <a:t>levels </a:t>
            </a:r>
            <a:r>
              <a:rPr sz="2200" dirty="0">
                <a:latin typeface="Calibri"/>
                <a:cs typeface="Calibri"/>
              </a:rPr>
              <a:t>could </a:t>
            </a:r>
            <a:r>
              <a:rPr sz="2200" i="1" spc="-10" dirty="0">
                <a:latin typeface="Calibri"/>
                <a:cs typeface="Calibri"/>
              </a:rPr>
              <a:t>not  </a:t>
            </a:r>
            <a:r>
              <a:rPr sz="2200" spc="-5" dirty="0">
                <a:latin typeface="Calibri"/>
                <a:cs typeface="Calibri"/>
              </a:rPr>
              <a:t>be repeated. For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example:</a:t>
            </a:r>
            <a:endParaRPr lang="en-US" sz="2200" spc="-5" dirty="0">
              <a:latin typeface="Calibri"/>
              <a:cs typeface="Calibri"/>
            </a:endParaRPr>
          </a:p>
          <a:p>
            <a:pPr marL="12700" marR="301625">
              <a:lnSpc>
                <a:spcPct val="116799"/>
              </a:lnSpc>
              <a:spcBef>
                <a:spcPts val="110"/>
              </a:spcBef>
            </a:pPr>
            <a:endParaRPr sz="2200" dirty="0">
              <a:latin typeface="Calibri"/>
              <a:cs typeface="Calibri"/>
            </a:endParaRPr>
          </a:p>
          <a:p>
            <a:pPr indent="-342900"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sz="2200" spc="-5" dirty="0">
                <a:latin typeface="Calibri"/>
                <a:cs typeface="Calibri"/>
              </a:rPr>
              <a:t>randomly sampled families </a:t>
            </a:r>
            <a:r>
              <a:rPr sz="2200" dirty="0">
                <a:latin typeface="Calibri"/>
                <a:cs typeface="Calibri"/>
              </a:rPr>
              <a:t>made </a:t>
            </a:r>
            <a:r>
              <a:rPr sz="2200" spc="-5" dirty="0">
                <a:latin typeface="Calibri"/>
                <a:cs typeface="Calibri"/>
              </a:rPr>
              <a:t>up </a:t>
            </a:r>
            <a:r>
              <a:rPr sz="2200" spc="5" dirty="0">
                <a:latin typeface="Calibri"/>
                <a:cs typeface="Calibri"/>
              </a:rPr>
              <a:t>of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siblings</a:t>
            </a:r>
            <a:endParaRPr sz="2200" dirty="0">
              <a:latin typeface="Calibri"/>
              <a:cs typeface="Calibri"/>
            </a:endParaRPr>
          </a:p>
          <a:p>
            <a:pPr indent="-342900"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sz="2200" spc="-5" dirty="0">
                <a:latin typeface="Calibri"/>
                <a:cs typeface="Calibri"/>
              </a:rPr>
              <a:t>randomly sampled </a:t>
            </a:r>
            <a:r>
              <a:rPr sz="2200" dirty="0">
                <a:latin typeface="Calibri"/>
                <a:cs typeface="Calibri"/>
              </a:rPr>
              <a:t>subjects measured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repeatedly</a:t>
            </a:r>
            <a:endParaRPr sz="2200" dirty="0">
              <a:latin typeface="Calibri"/>
              <a:cs typeface="Calibri"/>
            </a:endParaRPr>
          </a:p>
          <a:p>
            <a:pPr indent="-342900"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sz="2200" spc="-5" dirty="0">
                <a:latin typeface="Calibri"/>
                <a:cs typeface="Calibri"/>
              </a:rPr>
              <a:t>randomly placed transects </a:t>
            </a:r>
            <a:r>
              <a:rPr sz="2200" dirty="0">
                <a:latin typeface="Calibri"/>
                <a:cs typeface="Calibri"/>
              </a:rPr>
              <a:t>each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multiple </a:t>
            </a:r>
            <a:r>
              <a:rPr sz="2200" spc="-5" dirty="0">
                <a:latin typeface="Calibri"/>
                <a:cs typeface="Calibri"/>
              </a:rPr>
              <a:t>quadrats </a:t>
            </a:r>
            <a:r>
              <a:rPr sz="2200" spc="-15" dirty="0">
                <a:latin typeface="Calibri"/>
                <a:cs typeface="Calibri"/>
              </a:rPr>
              <a:t>in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sampling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survey</a:t>
            </a:r>
            <a:endParaRPr sz="2200" dirty="0">
              <a:latin typeface="Calibri"/>
              <a:cs typeface="Calibri"/>
            </a:endParaRPr>
          </a:p>
          <a:p>
            <a:pPr indent="-342900"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sz="2200" spc="-5" dirty="0">
                <a:latin typeface="Calibri"/>
                <a:cs typeface="Calibri"/>
              </a:rPr>
              <a:t>arbitrary field plots each growing </a:t>
            </a:r>
            <a:r>
              <a:rPr sz="2200" dirty="0">
                <a:latin typeface="Calibri"/>
                <a:cs typeface="Calibri"/>
              </a:rPr>
              <a:t>multiple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plants</a:t>
            </a:r>
            <a:endParaRPr sz="2200" dirty="0">
              <a:latin typeface="Calibri"/>
              <a:cs typeface="Calibri"/>
            </a:endParaRPr>
          </a:p>
          <a:p>
            <a:pPr marR="1019810" indent="-342900"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sz="2200" spc="-5" dirty="0">
                <a:latin typeface="Calibri"/>
                <a:cs typeface="Calibri"/>
              </a:rPr>
              <a:t>arbitrary environment chambers </a:t>
            </a:r>
            <a:r>
              <a:rPr sz="2200" dirty="0">
                <a:latin typeface="Calibri"/>
                <a:cs typeface="Calibri"/>
              </a:rPr>
              <a:t>each </a:t>
            </a:r>
            <a:r>
              <a:rPr sz="2200" spc="-5" dirty="0">
                <a:latin typeface="Calibri"/>
                <a:cs typeface="Calibri"/>
              </a:rPr>
              <a:t>containing many </a:t>
            </a:r>
            <a:r>
              <a:rPr sz="2200" dirty="0">
                <a:latin typeface="Calibri"/>
                <a:cs typeface="Calibri"/>
              </a:rPr>
              <a:t>aquariums  </a:t>
            </a:r>
            <a:endParaRPr lang="en-US" sz="2200" dirty="0">
              <a:latin typeface="Calibri"/>
              <a:cs typeface="Calibri"/>
            </a:endParaRPr>
          </a:p>
          <a:p>
            <a:pPr marR="1019810" indent="-342900"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sz="2200" dirty="0">
                <a:latin typeface="Calibri"/>
                <a:cs typeface="Calibri"/>
              </a:rPr>
              <a:t>Groups </a:t>
            </a:r>
            <a:r>
              <a:rPr sz="2200" spc="-10" dirty="0">
                <a:latin typeface="Calibri"/>
                <a:cs typeface="Calibri"/>
              </a:rPr>
              <a:t>are </a:t>
            </a:r>
            <a:r>
              <a:rPr sz="2200" dirty="0">
                <a:latin typeface="Calibri"/>
                <a:cs typeface="Calibri"/>
              </a:rPr>
              <a:t>assumed </a:t>
            </a:r>
            <a:r>
              <a:rPr sz="2200" spc="5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be randomly sampled </a:t>
            </a:r>
            <a:r>
              <a:rPr sz="2200" spc="-10" dirty="0">
                <a:latin typeface="Calibri"/>
                <a:cs typeface="Calibri"/>
              </a:rPr>
              <a:t>from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i="1" spc="-5" dirty="0">
                <a:latin typeface="Calibri"/>
                <a:cs typeface="Calibri"/>
              </a:rPr>
              <a:t>population </a:t>
            </a:r>
            <a:r>
              <a:rPr sz="2200" i="1" dirty="0">
                <a:latin typeface="Calibri"/>
                <a:cs typeface="Calibri"/>
              </a:rPr>
              <a:t>of</a:t>
            </a:r>
            <a:r>
              <a:rPr lang="en-US" sz="2200" i="1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groups</a:t>
            </a:r>
            <a:r>
              <a:rPr sz="2200" dirty="0">
                <a:latin typeface="Calibri"/>
                <a:cs typeface="Calibri"/>
              </a:rPr>
              <a:t>.</a:t>
            </a:r>
            <a:endParaRPr lang="en-US" sz="2200" dirty="0">
              <a:latin typeface="Calibri"/>
              <a:cs typeface="Calibri"/>
            </a:endParaRPr>
          </a:p>
          <a:p>
            <a:pPr marR="1019810" indent="-342900">
              <a:buFont typeface="Arial" panose="020B0604020202020204" pitchFamily="34" charset="0"/>
              <a:buChar char="•"/>
              <a:tabLst>
                <a:tab pos="698500" algn="l"/>
              </a:tabLst>
            </a:pP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2200" dirty="0">
                <a:latin typeface="Calibri"/>
                <a:cs typeface="Calibri"/>
              </a:rPr>
              <a:t>Therefore, </a:t>
            </a:r>
            <a:r>
              <a:rPr sz="2200" spc="-5" dirty="0">
                <a:latin typeface="Calibri"/>
                <a:cs typeface="Calibri"/>
              </a:rPr>
              <a:t>conclusions reached </a:t>
            </a:r>
            <a:r>
              <a:rPr sz="2200" dirty="0">
                <a:latin typeface="Calibri"/>
                <a:cs typeface="Calibri"/>
              </a:rPr>
              <a:t>about </a:t>
            </a:r>
            <a:r>
              <a:rPr sz="2200" spc="-5" dirty="0">
                <a:latin typeface="Calibri"/>
                <a:cs typeface="Calibri"/>
              </a:rPr>
              <a:t>groups </a:t>
            </a:r>
            <a:r>
              <a:rPr sz="2200" i="1" spc="-5" dirty="0">
                <a:latin typeface="Calibri"/>
                <a:cs typeface="Calibri"/>
              </a:rPr>
              <a:t>can </a:t>
            </a:r>
            <a:r>
              <a:rPr sz="2200" spc="-15" dirty="0">
                <a:latin typeface="Calibri"/>
                <a:cs typeface="Calibri"/>
              </a:rPr>
              <a:t>be </a:t>
            </a:r>
            <a:r>
              <a:rPr sz="2200" dirty="0">
                <a:latin typeface="Calibri"/>
                <a:cs typeface="Calibri"/>
              </a:rPr>
              <a:t>generalized </a:t>
            </a:r>
            <a:r>
              <a:rPr sz="2200" spc="-1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this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population.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62000" y="1143000"/>
            <a:ext cx="9677400" cy="5840445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2200" dirty="0">
                <a:latin typeface="Calibri"/>
                <a:cs typeface="Calibri"/>
              </a:rPr>
              <a:t>In some cases, </a:t>
            </a:r>
            <a:r>
              <a:rPr sz="2200" spc="-5" dirty="0">
                <a:latin typeface="Calibri"/>
                <a:cs typeface="Calibri"/>
              </a:rPr>
              <a:t>random </a:t>
            </a:r>
            <a:r>
              <a:rPr sz="2200" dirty="0">
                <a:latin typeface="Calibri"/>
                <a:cs typeface="Calibri"/>
              </a:rPr>
              <a:t>effects are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no interest</a:t>
            </a:r>
            <a:r>
              <a:rPr lang="en-US" sz="2200" spc="-5" dirty="0">
                <a:latin typeface="Calibri"/>
                <a:cs typeface="Calibri"/>
              </a:rPr>
              <a:t>, but are a nuisance…</a:t>
            </a:r>
            <a:endParaRPr sz="2200" dirty="0">
              <a:latin typeface="Calibri"/>
              <a:cs typeface="Calibri"/>
            </a:endParaRPr>
          </a:p>
          <a:p>
            <a:pPr marL="812800" indent="-342900">
              <a:lnSpc>
                <a:spcPct val="100000"/>
              </a:lnSpc>
              <a:spcBef>
                <a:spcPts val="1560"/>
              </a:spcBef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sz="2200" spc="-5" dirty="0">
                <a:latin typeface="Calibri"/>
                <a:cs typeface="Calibri"/>
              </a:rPr>
              <a:t>field </a:t>
            </a:r>
            <a:r>
              <a:rPr sz="2200" dirty="0">
                <a:latin typeface="Calibri"/>
                <a:cs typeface="Calibri"/>
              </a:rPr>
              <a:t>plots each with </a:t>
            </a:r>
            <a:r>
              <a:rPr sz="2200" spc="-5" dirty="0">
                <a:latin typeface="Calibri"/>
                <a:cs typeface="Calibri"/>
              </a:rPr>
              <a:t>many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plants</a:t>
            </a:r>
            <a:endParaRPr sz="2200" dirty="0">
              <a:latin typeface="Calibri"/>
              <a:cs typeface="Calibri"/>
            </a:endParaRPr>
          </a:p>
          <a:p>
            <a:pPr marL="812800" indent="-342900">
              <a:lnSpc>
                <a:spcPct val="100000"/>
              </a:lnSpc>
              <a:spcBef>
                <a:spcPts val="1180"/>
              </a:spcBef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sz="2200" spc="-5" dirty="0">
                <a:latin typeface="Calibri"/>
                <a:cs typeface="Calibri"/>
              </a:rPr>
              <a:t>environment chambers containing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aquariums</a:t>
            </a:r>
            <a:endParaRPr sz="2200" dirty="0">
              <a:latin typeface="Calibri"/>
              <a:cs typeface="Calibri"/>
            </a:endParaRPr>
          </a:p>
          <a:p>
            <a:pPr marL="12700" marR="218440">
              <a:lnSpc>
                <a:spcPct val="116399"/>
              </a:lnSpc>
              <a:spcBef>
                <a:spcPts val="620"/>
              </a:spcBef>
            </a:pPr>
            <a:endParaRPr lang="en-US" sz="2200" dirty="0">
              <a:latin typeface="Calibri"/>
              <a:cs typeface="Calibri"/>
            </a:endParaRPr>
          </a:p>
          <a:p>
            <a:pPr marL="12700" marR="218440">
              <a:lnSpc>
                <a:spcPct val="116399"/>
              </a:lnSpc>
              <a:spcBef>
                <a:spcPts val="620"/>
              </a:spcBef>
            </a:pPr>
            <a:r>
              <a:rPr sz="2200" dirty="0">
                <a:latin typeface="Calibri"/>
                <a:cs typeface="Calibri"/>
              </a:rPr>
              <a:t>In other </a:t>
            </a:r>
            <a:r>
              <a:rPr sz="2200" spc="-5" dirty="0">
                <a:latin typeface="Calibri"/>
                <a:cs typeface="Calibri"/>
              </a:rPr>
              <a:t>cases, </a:t>
            </a:r>
            <a:r>
              <a:rPr sz="2200" dirty="0">
                <a:latin typeface="Calibri"/>
                <a:cs typeface="Calibri"/>
              </a:rPr>
              <a:t>measuring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variance</a:t>
            </a:r>
            <a:r>
              <a:rPr sz="2200" spc="-5" dirty="0">
                <a:latin typeface="Calibri"/>
                <a:cs typeface="Calibri"/>
              </a:rPr>
              <a:t> associated with </a:t>
            </a:r>
            <a:r>
              <a:rPr sz="2200" dirty="0">
                <a:latin typeface="Calibri"/>
                <a:cs typeface="Calibri"/>
              </a:rPr>
              <a:t>each level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random  groupings </a:t>
            </a:r>
            <a:r>
              <a:rPr sz="2200" dirty="0">
                <a:latin typeface="Calibri"/>
                <a:cs typeface="Calibri"/>
              </a:rPr>
              <a:t>is a major </a:t>
            </a:r>
            <a:r>
              <a:rPr sz="2200" spc="-5" dirty="0">
                <a:latin typeface="Calibri"/>
                <a:cs typeface="Calibri"/>
              </a:rPr>
              <a:t>point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the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study.</a:t>
            </a:r>
          </a:p>
          <a:p>
            <a:pPr marL="27432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lang="en-US" sz="2200" dirty="0">
                <a:latin typeface="Calibri"/>
                <a:cs typeface="Calibri"/>
              </a:rPr>
              <a:t>F</a:t>
            </a:r>
            <a:r>
              <a:rPr sz="2200" dirty="0">
                <a:latin typeface="Calibri"/>
                <a:cs typeface="Calibri"/>
              </a:rPr>
              <a:t>amilies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siblings (to estimate heritability,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etc)</a:t>
            </a:r>
            <a:endParaRPr sz="2200" dirty="0">
              <a:latin typeface="Calibri"/>
              <a:cs typeface="Calibri"/>
            </a:endParaRPr>
          </a:p>
          <a:p>
            <a:pPr marL="27432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lang="en-US" sz="2200" dirty="0">
                <a:latin typeface="Calibri"/>
                <a:cs typeface="Calibri"/>
              </a:rPr>
              <a:t>S</a:t>
            </a:r>
            <a:r>
              <a:rPr sz="2200" dirty="0">
                <a:latin typeface="Calibri"/>
                <a:cs typeface="Calibri"/>
              </a:rPr>
              <a:t>ubjects measured </a:t>
            </a:r>
            <a:r>
              <a:rPr sz="2200" spc="-5" dirty="0">
                <a:latin typeface="Calibri"/>
                <a:cs typeface="Calibri"/>
              </a:rPr>
              <a:t>repeatedly (to estimate repeatability)</a:t>
            </a:r>
            <a:endParaRPr sz="2200" dirty="0">
              <a:latin typeface="Calibri"/>
              <a:cs typeface="Calibri"/>
            </a:endParaRPr>
          </a:p>
          <a:p>
            <a:pPr marL="274320" marR="56388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sz="2200" spc="-5" dirty="0">
                <a:latin typeface="Calibri"/>
                <a:cs typeface="Calibri"/>
              </a:rPr>
              <a:t>transects each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multiple quadrats (to estimate </a:t>
            </a:r>
            <a:r>
              <a:rPr sz="2200" dirty="0">
                <a:latin typeface="Calibri"/>
                <a:cs typeface="Calibri"/>
              </a:rPr>
              <a:t>α- </a:t>
            </a:r>
            <a:r>
              <a:rPr sz="2200" spc="-10" dirty="0">
                <a:latin typeface="Calibri"/>
                <a:cs typeface="Calibri"/>
              </a:rPr>
              <a:t>and </a:t>
            </a:r>
            <a:r>
              <a:rPr sz="2200" spc="-5" dirty="0">
                <a:latin typeface="Calibri"/>
                <a:cs typeface="Calibri"/>
              </a:rPr>
              <a:t>β-diversity)</a:t>
            </a:r>
            <a:endParaRPr lang="en-US" sz="2200" spc="-5" dirty="0">
              <a:latin typeface="Calibri"/>
              <a:cs typeface="Calibri"/>
            </a:endParaRPr>
          </a:p>
          <a:p>
            <a:pPr marL="274320" marR="56388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sz="2200" dirty="0">
                <a:latin typeface="Calibri"/>
                <a:cs typeface="Calibri"/>
              </a:rPr>
              <a:t>Repeated measurements </a:t>
            </a:r>
            <a:r>
              <a:rPr sz="2200" spc="-5" dirty="0">
                <a:latin typeface="Calibri"/>
                <a:cs typeface="Calibri"/>
              </a:rPr>
              <a:t>of groups </a:t>
            </a:r>
            <a:r>
              <a:rPr sz="2200" spc="-10" dirty="0">
                <a:latin typeface="Calibri"/>
                <a:cs typeface="Calibri"/>
              </a:rPr>
              <a:t>are </a:t>
            </a:r>
            <a:r>
              <a:rPr sz="2200" spc="-5" dirty="0">
                <a:latin typeface="Calibri"/>
                <a:cs typeface="Calibri"/>
              </a:rPr>
              <a:t>not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independent.</a:t>
            </a:r>
            <a:endParaRPr sz="2200" dirty="0">
              <a:latin typeface="Calibri"/>
              <a:cs typeface="Calibri"/>
            </a:endParaRPr>
          </a:p>
          <a:p>
            <a:pPr marL="12700" marR="5080">
              <a:lnSpc>
                <a:spcPct val="116399"/>
              </a:lnSpc>
              <a:spcBef>
                <a:spcPts val="1030"/>
              </a:spcBef>
            </a:pPr>
            <a:r>
              <a:rPr sz="2200" b="1" spc="-5" dirty="0">
                <a:latin typeface="Calibri"/>
                <a:cs typeface="Calibri"/>
              </a:rPr>
              <a:t>Failing </a:t>
            </a:r>
            <a:r>
              <a:rPr sz="2200" b="1" spc="5" dirty="0">
                <a:latin typeface="Calibri"/>
                <a:cs typeface="Calibri"/>
              </a:rPr>
              <a:t>to </a:t>
            </a:r>
            <a:r>
              <a:rPr sz="2200" b="1" dirty="0">
                <a:latin typeface="Calibri"/>
                <a:cs typeface="Calibri"/>
              </a:rPr>
              <a:t>model </a:t>
            </a:r>
            <a:r>
              <a:rPr sz="2200" b="1" spc="-5" dirty="0">
                <a:latin typeface="Calibri"/>
                <a:cs typeface="Calibri"/>
              </a:rPr>
              <a:t>random effects </a:t>
            </a:r>
            <a:r>
              <a:rPr sz="2200" b="1" spc="-10" dirty="0">
                <a:latin typeface="Calibri"/>
                <a:cs typeface="Calibri"/>
              </a:rPr>
              <a:t>leads to </a:t>
            </a:r>
            <a:r>
              <a:rPr sz="2200" b="1" spc="-5" dirty="0">
                <a:latin typeface="Calibri"/>
                <a:cs typeface="Calibri"/>
              </a:rPr>
              <a:t>pseudoreplication</a:t>
            </a:r>
            <a:r>
              <a:rPr sz="2200" spc="-5" dirty="0">
                <a:latin typeface="Calibri"/>
                <a:cs typeface="Calibri"/>
              </a:rPr>
              <a:t>. Modeling random  </a:t>
            </a:r>
            <a:r>
              <a:rPr sz="2200" dirty="0">
                <a:latin typeface="Calibri"/>
                <a:cs typeface="Calibri"/>
              </a:rPr>
              <a:t>effects </a:t>
            </a:r>
            <a:r>
              <a:rPr sz="2200" spc="-5" dirty="0">
                <a:latin typeface="Calibri"/>
                <a:cs typeface="Calibri"/>
              </a:rPr>
              <a:t>properly (using mixed </a:t>
            </a:r>
            <a:r>
              <a:rPr sz="2200" dirty="0">
                <a:latin typeface="Calibri"/>
                <a:cs typeface="Calibri"/>
              </a:rPr>
              <a:t>effects models) </a:t>
            </a:r>
            <a:r>
              <a:rPr sz="2200" spc="-5" dirty="0">
                <a:latin typeface="Calibri"/>
                <a:cs typeface="Calibri"/>
              </a:rPr>
              <a:t>avoids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pseudoreplication.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81F46EFE-CCB4-4833-8C24-8ED265E9A7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7937" y="343787"/>
            <a:ext cx="987298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dirty="0">
                <a:solidFill>
                  <a:schemeClr val="accent1">
                    <a:lumMod val="75000"/>
                  </a:schemeClr>
                </a:solidFill>
              </a:rPr>
              <a:t>What are random</a:t>
            </a:r>
            <a:r>
              <a:rPr sz="4400" b="0" spc="-7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4400" b="0" spc="-10" dirty="0">
                <a:solidFill>
                  <a:schemeClr val="accent1">
                    <a:lumMod val="75000"/>
                  </a:schemeClr>
                </a:solidFill>
              </a:rPr>
              <a:t>effects</a:t>
            </a:r>
            <a:r>
              <a:rPr lang="en-US" sz="4400" b="0" spc="-10" dirty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sz="4400" b="0" spc="-1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1070</TotalTime>
  <Words>2637</Words>
  <Application>Microsoft Office PowerPoint</Application>
  <PresentationFormat>Custom</PresentationFormat>
  <Paragraphs>241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Cambria Math</vt:lpstr>
      <vt:lpstr>Courier New</vt:lpstr>
      <vt:lpstr>Symbol</vt:lpstr>
      <vt:lpstr>Times New Roman</vt:lpstr>
      <vt:lpstr>Office Theme</vt:lpstr>
      <vt:lpstr>C7041 Experimental Design and Analysis</vt:lpstr>
      <vt:lpstr>2.05: Fixed and random effects</vt:lpstr>
      <vt:lpstr>Outline</vt:lpstr>
      <vt:lpstr>What are fixed effects?</vt:lpstr>
      <vt:lpstr>Factorial experiment with fixed effects</vt:lpstr>
      <vt:lpstr>Factorial experiment with fixed effects</vt:lpstr>
      <vt:lpstr>Linear model for factorial experiment with fixed effects</vt:lpstr>
      <vt:lpstr>What are random effects?</vt:lpstr>
      <vt:lpstr>What are random effects?</vt:lpstr>
      <vt:lpstr>Factorial experiment when one of the factors is random</vt:lpstr>
      <vt:lpstr>PowerPoint Presentation</vt:lpstr>
      <vt:lpstr>PowerPoint Presentation</vt:lpstr>
      <vt:lpstr>PowerPoint Presentation</vt:lpstr>
      <vt:lpstr>More reasons why analysis is different with random effects</vt:lpstr>
      <vt:lpstr>How to know when you have random effects in your study</vt:lpstr>
      <vt:lpstr>Caution when analyzing random effects</vt:lpstr>
      <vt:lpstr>Attributes of linear mixed-effects models</vt:lpstr>
      <vt:lpstr>Example 1: Study of measurement repeatability (simple nested design)</vt:lpstr>
      <vt:lpstr>Example 1: Study of measurement repeatability (simple nested design)</vt:lpstr>
      <vt:lpstr>Example 1: Study of measurement repeatability (simple nested design)</vt:lpstr>
      <vt:lpstr>Example 1: Study of measurement repeatability (simple nested design)</vt:lpstr>
      <vt:lpstr>Example 1: Study of measurement repeatability (simple nested design)</vt:lpstr>
      <vt:lpstr>Example 1: Study of measurement repeatability (simple nested design)</vt:lpstr>
      <vt:lpstr>Example 2: “Subjects by treatment” repeated measures design</vt:lpstr>
      <vt:lpstr>Example 3: Split plot design</vt:lpstr>
      <vt:lpstr>Assumptions of linear mixed-effects models</vt:lpstr>
      <vt:lpstr>Example 4: “Subjects by trials” repeated measures design</vt:lpstr>
      <vt:lpstr>Example 4: Warning about “subjects by trials” repeated measures design</vt:lpstr>
      <vt:lpstr>Example 4: Warning about “subjects by trials” repeated measures design</vt:lpstr>
      <vt:lpstr>Example 4: Warning about “subjects by trials” repeated measures design</vt:lpstr>
      <vt:lpstr>Where to get further advice</vt:lpstr>
      <vt:lpstr>Suggested reading: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05.Models with random effects8x12rescue</dc:title>
  <dc:creator>Dolph Schluter</dc:creator>
  <cp:lastModifiedBy>Ed Harris</cp:lastModifiedBy>
  <cp:revision>14</cp:revision>
  <dcterms:created xsi:type="dcterms:W3CDTF">2020-09-20T21:12:00Z</dcterms:created>
  <dcterms:modified xsi:type="dcterms:W3CDTF">2020-11-07T18:42:24Z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2019-09-29T00:00:00Z</vt:filetime>
  </property>
  <property fmtid="{D5CDD505-2E9C-101B-9397-08002B2CF9AE}" pid="3" name="Creator">
    <vt:lpwstr>Word</vt:lpwstr>
  </property>
  <property fmtid="{D5CDD505-2E9C-101B-9397-08002B2CF9AE}" pid="4" name="LastSaved">
    <vt:filetime>2020-09-20T00:00:00Z</vt:filetime>
  </property>
</Properties>
</file>