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2" r:id="rId3"/>
    <p:sldId id="270" r:id="rId4"/>
    <p:sldId id="271" r:id="rId5"/>
    <p:sldId id="272" r:id="rId6"/>
    <p:sldId id="294" r:id="rId7"/>
    <p:sldId id="273" r:id="rId8"/>
    <p:sldId id="274" r:id="rId9"/>
    <p:sldId id="275" r:id="rId10"/>
    <p:sldId id="276" r:id="rId11"/>
    <p:sldId id="277" r:id="rId12"/>
    <p:sldId id="278" r:id="rId13"/>
    <p:sldId id="298" r:id="rId14"/>
    <p:sldId id="296" r:id="rId15"/>
    <p:sldId id="300" r:id="rId16"/>
    <p:sldId id="279" r:id="rId17"/>
    <p:sldId id="287" r:id="rId18"/>
    <p:sldId id="288" r:id="rId19"/>
    <p:sldId id="289" r:id="rId20"/>
    <p:sldId id="290" r:id="rId21"/>
    <p:sldId id="299" r:id="rId22"/>
  </p:sldIdLst>
  <p:sldSz cx="11887200" cy="7772400"/>
  <p:notesSz cx="118872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>
      <p:cViewPr varScale="1">
        <p:scale>
          <a:sx n="90" d="100"/>
          <a:sy n="90" d="100"/>
        </p:scale>
        <p:origin x="7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540" y="2409444"/>
            <a:ext cx="1010412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352544"/>
            <a:ext cx="832104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2021-12-04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2021-12-04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787652"/>
            <a:ext cx="517093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787652"/>
            <a:ext cx="517093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2021-12-04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2021-12-04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2021-12-04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517" y="698881"/>
            <a:ext cx="322326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7572" y="3773423"/>
            <a:ext cx="10092055" cy="238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7228332"/>
            <a:ext cx="380390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7228332"/>
            <a:ext cx="273405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2021-12-04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7228332"/>
            <a:ext cx="273405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apubs.org/archive/" TargetMode="External"/><Relationship Id="rId2" Type="http://schemas.openxmlformats.org/officeDocument/2006/relationships/hyperlink" Target="http://datadryad.org/rep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sgarage.netlify.app/bootcamp/1.4-m1-data-fram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apubs.org/archive/" TargetMode="External"/><Relationship Id="rId2" Type="http://schemas.openxmlformats.org/officeDocument/2006/relationships/hyperlink" Target="http://www.datathie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dryad.org/rep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6/science.aac4716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9042083" cy="1661993"/>
          </a:xfrm>
        </p:spPr>
        <p:txBody>
          <a:bodyPr/>
          <a:lstStyle/>
          <a:p>
            <a:pPr algn="ctr"/>
            <a:r>
              <a:rPr lang="en-GB" sz="5400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5480344" y="2472124"/>
            <a:ext cx="130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65" y="5187802"/>
            <a:ext cx="3505199" cy="23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03" y="3886200"/>
            <a:ext cx="2992697" cy="36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86164"/>
            <a:ext cx="4383131" cy="22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6" y="2545554"/>
            <a:ext cx="3509647" cy="23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219200" y="4956558"/>
            <a:ext cx="2215306" cy="25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1516" y="1315014"/>
            <a:ext cx="10108883" cy="183832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column of 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should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contain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one data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</a:t>
            </a:r>
            <a:endParaRPr sz="2800" b="1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</a:pPr>
            <a:r>
              <a:rPr sz="2000" spc="-5" dirty="0">
                <a:latin typeface="Calibri"/>
                <a:cs typeface="Calibri"/>
              </a:rPr>
              <a:t>(i.e., </a:t>
            </a:r>
            <a:r>
              <a:rPr sz="2000" dirty="0">
                <a:latin typeface="Calibri"/>
                <a:cs typeface="Calibri"/>
              </a:rPr>
              <a:t>either </a:t>
            </a:r>
            <a:r>
              <a:rPr sz="2000" spc="-5" dirty="0">
                <a:latin typeface="Calibri"/>
                <a:cs typeface="Calibri"/>
              </a:rPr>
              <a:t>numerical or character, not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both)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00" dirty="0">
                <a:latin typeface="Calibri"/>
                <a:cs typeface="Calibri"/>
              </a:rPr>
              <a:t>R </a:t>
            </a:r>
            <a:r>
              <a:rPr sz="2000" spc="-5" dirty="0">
                <a:latin typeface="Calibri"/>
                <a:cs typeface="Calibri"/>
              </a:rPr>
              <a:t>will interpret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column of </a:t>
            </a:r>
            <a:r>
              <a:rPr sz="2000" spc="-10" dirty="0">
                <a:latin typeface="Calibri"/>
                <a:cs typeface="Calibri"/>
              </a:rPr>
              <a:t>numbers </a:t>
            </a:r>
            <a:r>
              <a:rPr sz="2000" spc="-5" dirty="0">
                <a:latin typeface="Calibri"/>
                <a:cs typeface="Calibri"/>
              </a:rPr>
              <a:t>having </a:t>
            </a:r>
            <a:r>
              <a:rPr sz="2000" dirty="0">
                <a:latin typeface="Calibri"/>
                <a:cs typeface="Calibri"/>
              </a:rPr>
              <a:t>even a single </a:t>
            </a:r>
            <a:r>
              <a:rPr sz="2000" spc="-10" dirty="0">
                <a:latin typeface="Calibri"/>
                <a:cs typeface="Calibri"/>
              </a:rPr>
              <a:t>character </a:t>
            </a:r>
            <a:r>
              <a:rPr sz="2000" spc="5" dirty="0">
                <a:latin typeface="Calibri"/>
                <a:cs typeface="Calibri"/>
              </a:rPr>
              <a:t>as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</a:t>
            </a:r>
            <a:r>
              <a:rPr sz="2000" spc="-5" dirty="0">
                <a:latin typeface="Calibri"/>
                <a:cs typeface="Calibri"/>
              </a:rPr>
              <a:t> or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000" b="1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000" b="1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81475"/>
              </p:ext>
            </p:extLst>
          </p:nvPr>
        </p:nvGraphicFramePr>
        <p:xfrm>
          <a:off x="3886200" y="3206633"/>
          <a:ext cx="2867660" cy="155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56">
                <a:tc>
                  <a:txBody>
                    <a:bodyPr/>
                    <a:lstStyle/>
                    <a:p>
                      <a:pPr marR="327025" algn="ctr">
                        <a:lnSpc>
                          <a:spcPts val="165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lizard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1650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speed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50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y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r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R="262890" algn="ctr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1.43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marR="262890" algn="ctr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1.56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R="262890" algn="ctr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179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1.64?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762">
                <a:tc>
                  <a:txBody>
                    <a:bodyPr/>
                    <a:lstStyle/>
                    <a:p>
                      <a:pPr marL="3676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...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2.13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71800" y="5667289"/>
            <a:ext cx="970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i="1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54003"/>
              </p:ext>
            </p:extLst>
          </p:nvPr>
        </p:nvGraphicFramePr>
        <p:xfrm>
          <a:off x="3886200" y="5436372"/>
          <a:ext cx="3964939" cy="1528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919">
                <a:tc>
                  <a:txBody>
                    <a:bodyPr/>
                    <a:lstStyle/>
                    <a:p>
                      <a:pPr marL="31750">
                        <a:lnSpc>
                          <a:spcPts val="165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lizard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650"/>
                        </a:lnSpc>
                      </a:pPr>
                      <a:r>
                        <a:rPr sz="1600" b="1" spc="1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pe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d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year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65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comment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02">
                <a:tc>
                  <a:txBody>
                    <a:bodyPr/>
                    <a:lstStyle/>
                    <a:p>
                      <a:pPr marL="3676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1984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785"/>
                        </a:lnSpc>
                      </a:pPr>
                      <a:r>
                        <a:rPr sz="1600" b="1" spc="5" dirty="0">
                          <a:latin typeface="Courier New"/>
                          <a:cs typeface="Courier New"/>
                        </a:rPr>
                        <a:t>ok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marL="3676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9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1984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795"/>
                        </a:lnSpc>
                      </a:pPr>
                      <a:r>
                        <a:rPr sz="1600" b="1" spc="5" dirty="0">
                          <a:latin typeface="Courier New"/>
                          <a:cs typeface="Courier New"/>
                        </a:rPr>
                        <a:t>ok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3676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1984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dubious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19">
                <a:tc>
                  <a:txBody>
                    <a:bodyPr/>
                    <a:lstStyle/>
                    <a:p>
                      <a:pPr marL="3676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2.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1984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785"/>
                        </a:lnSpc>
                      </a:pPr>
                      <a:r>
                        <a:rPr sz="1600" b="1" spc="5" dirty="0">
                          <a:latin typeface="Courier New"/>
                          <a:cs typeface="Courier New"/>
                        </a:rPr>
                        <a:t>ok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77">
                <a:tc>
                  <a:txBody>
                    <a:bodyPr/>
                    <a:lstStyle/>
                    <a:p>
                      <a:pPr marL="354965">
                        <a:lnSpc>
                          <a:spcPts val="1600"/>
                        </a:lnSpc>
                      </a:pPr>
                      <a:r>
                        <a:rPr sz="1400" b="1" spc="-5" dirty="0">
                          <a:latin typeface="Courier New"/>
                          <a:cs typeface="Courier New"/>
                        </a:rPr>
                        <a:t>...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31BBB5-A9C4-482E-ADB1-2A4789F31DAA}"/>
              </a:ext>
            </a:extLst>
          </p:cNvPr>
          <p:cNvSpPr txBox="1"/>
          <p:nvPr/>
        </p:nvSpPr>
        <p:spPr>
          <a:xfrm>
            <a:off x="2667000" y="3548737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don’t</a:t>
            </a:r>
            <a:r>
              <a:rPr lang="en-GB" sz="2400" b="1" spc="-5" dirty="0">
                <a:latin typeface="Calibri"/>
                <a:cs typeface="Calibri"/>
              </a:rPr>
              <a:t>:</a:t>
            </a:r>
            <a:endParaRPr lang="en-GB" sz="2400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5C07F98-FECF-45B6-BEAD-166A228BD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516" y="462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600200"/>
            <a:ext cx="10820400" cy="5258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381000" algn="l"/>
              </a:tabLst>
            </a:pP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Record full dates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standardized ISO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</a:t>
            </a:r>
            <a:endParaRPr sz="2400" b="1" dirty="0">
              <a:latin typeface="Calibri"/>
              <a:cs typeface="Calibri"/>
            </a:endParaRPr>
          </a:p>
          <a:p>
            <a:pPr marL="894715" marR="535940" lvl="1" indent="-285750">
              <a:lnSpc>
                <a:spcPct val="116900"/>
              </a:lnSpc>
              <a:spcBef>
                <a:spcPts val="1060"/>
              </a:spcBef>
              <a:buFont typeface="Arial" panose="020B0604020202020204" pitchFamily="34" charset="0"/>
              <a:buChar char="•"/>
              <a:tabLst>
                <a:tab pos="838200" algn="l"/>
              </a:tabLst>
            </a:pP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dates use </a:t>
            </a:r>
            <a:r>
              <a:rPr sz="2400" b="1" dirty="0">
                <a:latin typeface="Calibri"/>
                <a:cs typeface="Calibri"/>
              </a:rPr>
              <a:t>YYYY-MM-DD </a:t>
            </a:r>
            <a:r>
              <a:rPr sz="2400" b="1" spc="-5" dirty="0">
                <a:latin typeface="Calibri"/>
                <a:cs typeface="Calibri"/>
              </a:rPr>
              <a:t>(promoted by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International Organization for Standardization</a:t>
            </a:r>
            <a:r>
              <a:rPr sz="2400" spc="-5" dirty="0">
                <a:latin typeface="Calibri"/>
                <a:cs typeface="Calibri"/>
              </a:rPr>
              <a:t>).  </a:t>
            </a:r>
            <a:r>
              <a:rPr sz="2400" dirty="0">
                <a:latin typeface="Calibri"/>
                <a:cs typeface="Calibri"/>
              </a:rPr>
              <a:t>Other </a:t>
            </a:r>
            <a:r>
              <a:rPr sz="2400" spc="-5" dirty="0">
                <a:latin typeface="Calibri"/>
                <a:cs typeface="Calibri"/>
              </a:rPr>
              <a:t>formats </a:t>
            </a:r>
            <a:r>
              <a:rPr lang="en-US" sz="2400" spc="-10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ambiguous</a:t>
            </a:r>
            <a:endParaRPr sz="2400" dirty="0">
              <a:latin typeface="Calibri"/>
              <a:cs typeface="Calibri"/>
            </a:endParaRPr>
          </a:p>
          <a:p>
            <a:pPr marL="894080" lvl="1" indent="-28575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838200" algn="l"/>
              </a:tabLst>
            </a:pP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datetime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b="1" spc="-5" dirty="0" err="1">
                <a:latin typeface="Calibri"/>
                <a:cs typeface="Calibri"/>
              </a:rPr>
              <a:t>hh:mm:ss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(</a:t>
            </a:r>
            <a:r>
              <a:rPr lang="en-US" sz="240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5" dirty="0">
                <a:latin typeface="Calibri"/>
                <a:cs typeface="Calibri"/>
              </a:rPr>
              <a:t>use different columns for year, </a:t>
            </a:r>
            <a:r>
              <a:rPr sz="2400" dirty="0">
                <a:latin typeface="Calibri"/>
                <a:cs typeface="Calibri"/>
              </a:rPr>
              <a:t>months, </a:t>
            </a:r>
            <a:r>
              <a:rPr sz="2400" spc="-5" dirty="0">
                <a:latin typeface="Calibri"/>
                <a:cs typeface="Calibri"/>
              </a:rPr>
              <a:t>day,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lang="en-US" sz="240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  <a:buSzPct val="90000"/>
              <a:tabLst>
                <a:tab pos="381000" algn="l"/>
              </a:tabLst>
            </a:pP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Create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database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if needed</a:t>
            </a:r>
            <a:endParaRPr sz="2400" b="1" dirty="0">
              <a:latin typeface="Calibri"/>
              <a:cs typeface="Calibri"/>
            </a:endParaRPr>
          </a:p>
          <a:p>
            <a:pPr marL="894080" lvl="1" indent="-285750">
              <a:lnSpc>
                <a:spcPct val="100000"/>
              </a:lnSpc>
              <a:spcBef>
                <a:spcPts val="1450"/>
              </a:spcBef>
              <a:buFont typeface="Arial" panose="020B0604020202020204" pitchFamily="34" charset="0"/>
              <a:buChar char="•"/>
              <a:tabLst>
                <a:tab pos="838200" algn="l"/>
              </a:tabLst>
            </a:pPr>
            <a:r>
              <a:rPr sz="2400" spc="-5" dirty="0">
                <a:latin typeface="Calibri"/>
                <a:cs typeface="Calibri"/>
              </a:rPr>
              <a:t>Put separate information collected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different scales into different</a:t>
            </a:r>
            <a:r>
              <a:rPr sz="2400" spc="-10" dirty="0">
                <a:latin typeface="Calibri"/>
                <a:cs typeface="Calibri"/>
              </a:rPr>
              <a:t> files</a:t>
            </a:r>
            <a:endParaRPr sz="2400" dirty="0">
              <a:latin typeface="Calibri"/>
              <a:cs typeface="Calibri"/>
            </a:endParaRPr>
          </a:p>
          <a:p>
            <a:pPr marL="894715" marR="5080" lvl="1" indent="-285750">
              <a:lnSpc>
                <a:spcPct val="1169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38200" algn="l"/>
              </a:tabLst>
            </a:pP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example: One file </a:t>
            </a:r>
            <a:r>
              <a:rPr sz="2400" spc="-5" dirty="0">
                <a:latin typeface="Calibri"/>
                <a:cs typeface="Calibri"/>
              </a:rPr>
              <a:t>for SITE data (temperature, elevation). </a:t>
            </a:r>
            <a:r>
              <a:rPr sz="2400" dirty="0">
                <a:latin typeface="Calibri"/>
                <a:cs typeface="Calibri"/>
              </a:rPr>
              <a:t>Another file </a:t>
            </a:r>
            <a:r>
              <a:rPr sz="2400" spc="-5" dirty="0">
                <a:latin typeface="Calibri"/>
                <a:cs typeface="Calibri"/>
              </a:rPr>
              <a:t>for measurements of  </a:t>
            </a:r>
            <a:r>
              <a:rPr sz="2400" spc="-10" dirty="0">
                <a:latin typeface="Calibri"/>
                <a:cs typeface="Calibri"/>
              </a:rPr>
              <a:t>SPECIES </a:t>
            </a:r>
            <a:r>
              <a:rPr sz="2400" spc="-5" dirty="0">
                <a:latin typeface="Calibri"/>
                <a:cs typeface="Calibri"/>
              </a:rPr>
              <a:t>collected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those sites. Both files </a:t>
            </a:r>
            <a:r>
              <a:rPr sz="2400" spc="-5" dirty="0">
                <a:latin typeface="Calibri"/>
                <a:cs typeface="Calibri"/>
              </a:rPr>
              <a:t>contain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SITE </a:t>
            </a:r>
            <a:r>
              <a:rPr sz="2400" dirty="0">
                <a:latin typeface="Calibri"/>
                <a:cs typeface="Calibri"/>
              </a:rPr>
              <a:t>variable, </a:t>
            </a:r>
            <a:r>
              <a:rPr sz="2400" spc="-5" dirty="0">
                <a:latin typeface="Calibri"/>
                <a:cs typeface="Calibri"/>
              </a:rPr>
              <a:t>allowing data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matched </a:t>
            </a:r>
            <a:r>
              <a:rPr lang="en-US" sz="2400" spc="-1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needed </a:t>
            </a:r>
            <a:r>
              <a:rPr sz="2400" spc="-5" dirty="0">
                <a:latin typeface="Calibri"/>
                <a:cs typeface="Calibri"/>
              </a:rPr>
              <a:t>(using </a:t>
            </a:r>
            <a:r>
              <a:rPr sz="2400" spc="-10" dirty="0">
                <a:latin typeface="Courier New"/>
                <a:cs typeface="Courier New"/>
              </a:rPr>
              <a:t>match</a:t>
            </a:r>
            <a:r>
              <a:rPr sz="2400" spc="-68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alibri"/>
                <a:cs typeface="Calibri"/>
              </a:rPr>
              <a:t>command </a:t>
            </a:r>
            <a:r>
              <a:rPr sz="2400" dirty="0">
                <a:latin typeface="Calibri"/>
                <a:cs typeface="Calibri"/>
              </a:rPr>
              <a:t>in R).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2BC7606-8216-4C13-8670-B12D8ABCED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4451" y="1600200"/>
            <a:ext cx="10210800" cy="3490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381000" algn="l"/>
              </a:tabLst>
            </a:pP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Maintain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effective metadata (data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about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b="1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data)</a:t>
            </a:r>
            <a:r>
              <a:rPr lang="en-GB"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i.e. a DATA DICTIONARY</a:t>
            </a:r>
            <a:endParaRPr sz="2400" b="1" dirty="0">
              <a:latin typeface="Calibri"/>
              <a:cs typeface="Calibri"/>
            </a:endParaRPr>
          </a:p>
          <a:p>
            <a:pPr marL="723265" marR="68580" lvl="1" indent="-342900">
              <a:lnSpc>
                <a:spcPct val="116900"/>
              </a:lnSpc>
              <a:spcBef>
                <a:spcPts val="1060"/>
              </a:spcBef>
              <a:buFont typeface="Arial" panose="020B0604020202020204" pitchFamily="34" charset="0"/>
              <a:buChar char="•"/>
              <a:tabLst>
                <a:tab pos="609600" algn="l"/>
              </a:tabLst>
            </a:pPr>
            <a:endParaRPr lang="en-US" sz="2400" spc="-5" dirty="0">
              <a:latin typeface="Calibri"/>
              <a:cs typeface="Calibri"/>
            </a:endParaRPr>
          </a:p>
          <a:p>
            <a:pPr marL="723265" marR="68580" lvl="1" indent="-342900">
              <a:lnSpc>
                <a:spcPct val="116900"/>
              </a:lnSpc>
              <a:spcBef>
                <a:spcPts val="1060"/>
              </a:spcBef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sz="2400" spc="-5" dirty="0">
                <a:latin typeface="Calibri"/>
                <a:cs typeface="Calibri"/>
              </a:rPr>
              <a:t>Ten years from now </a:t>
            </a:r>
            <a:r>
              <a:rPr sz="240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won’t </a:t>
            </a:r>
            <a:r>
              <a:rPr sz="2400" spc="5" dirty="0">
                <a:latin typeface="Calibri"/>
                <a:cs typeface="Calibri"/>
              </a:rPr>
              <a:t>remember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the site looked </a:t>
            </a:r>
            <a:r>
              <a:rPr sz="2400" spc="-5" dirty="0">
                <a:latin typeface="Calibri"/>
                <a:cs typeface="Calibri"/>
              </a:rPr>
              <a:t>like, which sample </a:t>
            </a:r>
            <a:r>
              <a:rPr sz="2400" dirty="0">
                <a:latin typeface="Calibri"/>
                <a:cs typeface="Calibri"/>
              </a:rPr>
              <a:t>you left </a:t>
            </a:r>
            <a:r>
              <a:rPr sz="2400" spc="-5" dirty="0">
                <a:latin typeface="Calibri"/>
                <a:cs typeface="Calibri"/>
              </a:rPr>
              <a:t>out of </a:t>
            </a:r>
            <a:r>
              <a:rPr sz="2400" spc="-1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analysis, or how </a:t>
            </a:r>
            <a:r>
              <a:rPr sz="240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assigned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single </a:t>
            </a:r>
            <a:r>
              <a:rPr sz="2400" spc="-5" dirty="0">
                <a:latin typeface="Calibri"/>
                <a:cs typeface="Calibri"/>
              </a:rPr>
              <a:t>value for “depth” of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pond.</a:t>
            </a:r>
            <a:endParaRPr sz="2400" dirty="0">
              <a:latin typeface="Calibri"/>
              <a:cs typeface="Calibri"/>
            </a:endParaRPr>
          </a:p>
          <a:p>
            <a:pPr marL="723265" lvl="1" indent="-3429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sz="2400" b="1" spc="-5" dirty="0">
                <a:latin typeface="Calibri"/>
                <a:cs typeface="Calibri"/>
              </a:rPr>
              <a:t>Record </a:t>
            </a:r>
            <a:r>
              <a:rPr sz="2400" b="1" spc="-10" dirty="0">
                <a:latin typeface="Calibri"/>
                <a:cs typeface="Calibri"/>
              </a:rPr>
              <a:t>why </a:t>
            </a:r>
            <a:r>
              <a:rPr sz="2400" b="1" dirty="0">
                <a:latin typeface="Calibri"/>
                <a:cs typeface="Calibri"/>
              </a:rPr>
              <a:t>you </a:t>
            </a:r>
            <a:r>
              <a:rPr sz="2400" b="1" spc="-5" dirty="0">
                <a:latin typeface="Calibri"/>
                <a:cs typeface="Calibri"/>
              </a:rPr>
              <a:t>collected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data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723265" lvl="1" indent="-342900">
              <a:lnSpc>
                <a:spcPct val="100000"/>
              </a:lnSpc>
              <a:spcBef>
                <a:spcPts val="1390"/>
              </a:spcBef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sz="2400" b="1" dirty="0">
                <a:latin typeface="Calibri"/>
                <a:cs typeface="Calibri"/>
              </a:rPr>
              <a:t>Write </a:t>
            </a:r>
            <a:r>
              <a:rPr sz="2400" b="1" spc="-5" dirty="0">
                <a:latin typeface="Calibri"/>
                <a:cs typeface="Calibri"/>
              </a:rPr>
              <a:t>down details 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methods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EAF92-387E-4F12-ABF9-652DA0FFE734}"/>
              </a:ext>
            </a:extLst>
          </p:cNvPr>
          <p:cNvSpPr txBox="1"/>
          <p:nvPr/>
        </p:nvSpPr>
        <p:spPr>
          <a:xfrm>
            <a:off x="1257300" y="6248400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Fegraus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E.H.,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Andelman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Jones, M.B. and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Schildhauer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2005. Maximizing the value of ecological data with structured metadata: an introduction to ecological metadata language (EML) and principles for metadata creation.</a:t>
            </a:r>
            <a:endParaRPr lang="en-GB" sz="14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F4ACAE3-8FDF-43B2-A2D0-94BFDB24F0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676400"/>
            <a:ext cx="10210800" cy="3285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381000" algn="l"/>
              </a:tabLst>
            </a:pP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Maintain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effective metadata (data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about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b="1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data)</a:t>
            </a:r>
            <a:r>
              <a:rPr lang="en-GB"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i.e. a DATA DICTIONARY</a:t>
            </a:r>
            <a:endParaRPr sz="2400" b="1" dirty="0">
              <a:latin typeface="Calibri"/>
              <a:cs typeface="Calibri"/>
            </a:endParaRPr>
          </a:p>
          <a:p>
            <a:pPr marL="723265" marR="5080" lvl="1" indent="-342900">
              <a:lnSpc>
                <a:spcPct val="1169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09600" algn="l"/>
              </a:tabLst>
            </a:pPr>
            <a:endParaRPr lang="en-US" sz="2400" spc="-5" dirty="0">
              <a:latin typeface="Calibri"/>
              <a:cs typeface="Calibri"/>
            </a:endParaRPr>
          </a:p>
          <a:p>
            <a:pPr marL="723265" marR="5080" lvl="1" indent="-342900">
              <a:lnSpc>
                <a:spcPct val="1169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sz="2400" spc="-5" dirty="0">
                <a:latin typeface="Calibri"/>
                <a:cs typeface="Calibri"/>
              </a:rPr>
              <a:t>Include names of all </a:t>
            </a:r>
            <a:r>
              <a:rPr sz="2400" dirty="0">
                <a:latin typeface="Calibri"/>
                <a:cs typeface="Calibri"/>
              </a:rPr>
              <a:t>files </a:t>
            </a:r>
            <a:r>
              <a:rPr sz="2400" spc="-10" dirty="0">
                <a:latin typeface="Calibri"/>
                <a:cs typeface="Calibri"/>
              </a:rPr>
              <a:t>associated </a:t>
            </a:r>
            <a:r>
              <a:rPr sz="2400" spc="-5" dirty="0">
                <a:latin typeface="Calibri"/>
                <a:cs typeface="Calibri"/>
              </a:rPr>
              <a:t>with the study, definitions for data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treatment </a:t>
            </a:r>
            <a:r>
              <a:rPr sz="2400" spc="-5" dirty="0">
                <a:latin typeface="Calibri"/>
                <a:cs typeface="Calibri"/>
              </a:rPr>
              <a:t>codes, missing  value codes, definitions, unit of measurement for </a:t>
            </a:r>
            <a:r>
              <a:rPr sz="2400" spc="-10" dirty="0">
                <a:latin typeface="Calibri"/>
                <a:cs typeface="Calibri"/>
              </a:rPr>
              <a:t>each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variable.</a:t>
            </a:r>
            <a:endParaRPr sz="2400" dirty="0">
              <a:latin typeface="Calibri"/>
              <a:cs typeface="Calibri"/>
            </a:endParaRPr>
          </a:p>
          <a:p>
            <a:pPr marL="723265" lvl="1" indent="-3429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sz="2400" spc="-5" dirty="0">
                <a:latin typeface="Calibri"/>
                <a:cs typeface="Calibri"/>
              </a:rPr>
              <a:t>Consider using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metadata </a:t>
            </a:r>
            <a:r>
              <a:rPr sz="2400" dirty="0">
                <a:latin typeface="Calibri"/>
                <a:cs typeface="Calibri"/>
              </a:rPr>
              <a:t>standard </a:t>
            </a:r>
            <a:r>
              <a:rPr sz="2400" spc="-10" dirty="0">
                <a:latin typeface="Calibri"/>
                <a:cs typeface="Calibri"/>
              </a:rPr>
              <a:t>such as </a:t>
            </a:r>
            <a:r>
              <a:rPr sz="2400" spc="-5" dirty="0">
                <a:latin typeface="Calibri"/>
                <a:cs typeface="Calibri"/>
              </a:rPr>
              <a:t>Ecological Metadata </a:t>
            </a:r>
            <a:r>
              <a:rPr sz="2400" dirty="0">
                <a:latin typeface="Calibri"/>
                <a:cs typeface="Calibri"/>
              </a:rPr>
              <a:t>Language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(EML).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EAF92-387E-4F12-ABF9-652DA0FFE734}"/>
              </a:ext>
            </a:extLst>
          </p:cNvPr>
          <p:cNvSpPr txBox="1"/>
          <p:nvPr/>
        </p:nvSpPr>
        <p:spPr>
          <a:xfrm>
            <a:off x="1257300" y="6248400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Fegraus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E.H.,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Andelman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Jones, M.B. and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Schildhauer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2005. Maximizing the value of ecological data with structured metadata: an introduction to ecological metadata language (EML) and principles for metadata creation.</a:t>
            </a:r>
            <a:endParaRPr lang="en-GB" sz="14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48A32C-6AAF-4328-BF7E-B88E54B467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818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752600"/>
            <a:ext cx="10002520" cy="378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lvl="3">
              <a:spcBef>
                <a:spcPts val="45"/>
              </a:spcBef>
              <a:buFont typeface="Calibri"/>
              <a:buAutoNum type="alphaLcPeriod"/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0000"/>
              <a:tabLst>
                <a:tab pos="381000" algn="l"/>
              </a:tabLst>
            </a:pP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Deposit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your data when you publish it </a:t>
            </a:r>
            <a:endParaRPr lang="en-US" sz="28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0000"/>
              <a:tabLst>
                <a:tab pos="381000" algn="l"/>
              </a:tabLst>
            </a:pP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(and even if you don’t</a:t>
            </a:r>
            <a:r>
              <a:rPr sz="2800" b="1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publish)</a:t>
            </a:r>
            <a:endParaRPr lang="en-US" sz="2800" b="1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0000"/>
              <a:tabLst>
                <a:tab pos="381000" algn="l"/>
              </a:tabLst>
            </a:pPr>
            <a:endParaRPr sz="2800" b="1" dirty="0">
              <a:latin typeface="Calibri"/>
              <a:cs typeface="Calibri"/>
            </a:endParaRPr>
          </a:p>
          <a:p>
            <a:pPr marL="608965" marR="1800225" indent="-228600">
              <a:lnSpc>
                <a:spcPct val="116900"/>
              </a:lnSpc>
              <a:spcBef>
                <a:spcPts val="1060"/>
              </a:spcBef>
            </a:pPr>
            <a:r>
              <a:rPr sz="2800" spc="-5" dirty="0">
                <a:latin typeface="Calibri"/>
                <a:cs typeface="Calibri"/>
              </a:rPr>
              <a:t>Online data </a:t>
            </a:r>
            <a:r>
              <a:rPr sz="2800" dirty="0">
                <a:latin typeface="Calibri"/>
                <a:cs typeface="Calibri"/>
              </a:rPr>
              <a:t>archives, e.g., </a:t>
            </a:r>
            <a:r>
              <a:rPr sz="2800" spc="-5" dirty="0">
                <a:latin typeface="Calibri"/>
                <a:cs typeface="Calibri"/>
              </a:rPr>
              <a:t>Dryad (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http://datadryad.org/repo</a:t>
            </a:r>
            <a:r>
              <a:rPr sz="2800" spc="-5" dirty="0">
                <a:latin typeface="Calibri"/>
                <a:cs typeface="Calibri"/>
              </a:rPr>
              <a:t>), Ecological </a:t>
            </a:r>
            <a:r>
              <a:rPr sz="2800" dirty="0">
                <a:latin typeface="Calibri"/>
                <a:cs typeface="Calibri"/>
              </a:rPr>
              <a:t>Archives,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http://esapubs.org/archive/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Genbank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36BC28E-ECB5-4EF2-8E05-7AF4914537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51571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FA9AF9-96FC-4D7E-B127-6150C839E989}"/>
              </a:ext>
            </a:extLst>
          </p:cNvPr>
          <p:cNvSpPr txBox="1">
            <a:spLocks/>
          </p:cNvSpPr>
          <p:nvPr/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kern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lang="en-GB" sz="4400" kern="0" spc="-3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kern="0" spc="-5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  <a:endParaRPr lang="en-GB" sz="4400" kern="0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086A9-396E-4BEF-A52A-28806F179553}"/>
              </a:ext>
            </a:extLst>
          </p:cNvPr>
          <p:cNvSpPr txBox="1"/>
          <p:nvPr/>
        </p:nvSpPr>
        <p:spPr>
          <a:xfrm>
            <a:off x="1600200" y="2286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of these best-practice guidelines adhere to the principles of </a:t>
            </a:r>
            <a:r>
              <a:rPr lang="en-US" sz="2800" b="1" dirty="0"/>
              <a:t>Tidy Data</a:t>
            </a:r>
            <a:r>
              <a:rPr lang="en-US" sz="2800" dirty="0"/>
              <a:t>!</a:t>
            </a:r>
            <a:endParaRPr lang="en-GB" sz="2800" dirty="0"/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355B7703-9214-4F84-B8B9-BFDEA1E2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2476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ECAC71-F75B-4B7F-A3CB-5AA122CAA893}"/>
              </a:ext>
            </a:extLst>
          </p:cNvPr>
          <p:cNvSpPr txBox="1"/>
          <p:nvPr/>
        </p:nvSpPr>
        <p:spPr>
          <a:xfrm>
            <a:off x="5257800" y="3622563"/>
            <a:ext cx="46559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should be tidy (like your room)</a:t>
            </a:r>
          </a:p>
          <a:p>
            <a:endParaRPr lang="en-US" sz="2400" dirty="0"/>
          </a:p>
          <a:p>
            <a:r>
              <a:rPr lang="en-US" sz="2400" dirty="0"/>
              <a:t>-Each variable in a column</a:t>
            </a:r>
          </a:p>
          <a:p>
            <a:endParaRPr lang="en-US" sz="2400" dirty="0"/>
          </a:p>
          <a:p>
            <a:r>
              <a:rPr lang="en-US" sz="2400" dirty="0"/>
              <a:t>-Each observation in a row</a:t>
            </a:r>
          </a:p>
          <a:p>
            <a:endParaRPr lang="en-US" sz="2400" dirty="0"/>
          </a:p>
          <a:p>
            <a:r>
              <a:rPr lang="en-US" sz="2400" dirty="0"/>
              <a:t>-Data dictionary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76511-0DD1-49D5-AF3C-1CC5B0AA8D32}"/>
              </a:ext>
            </a:extLst>
          </p:cNvPr>
          <p:cNvSpPr txBox="1"/>
          <p:nvPr/>
        </p:nvSpPr>
        <p:spPr>
          <a:xfrm>
            <a:off x="4447309" y="6704187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https://dsgarage.netlify.app/bootcamp/1.4-m1-data-frames/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4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517" y="698881"/>
            <a:ext cx="1056608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Finding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(besides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collecting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sz="4400" spc="-6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own)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752600"/>
            <a:ext cx="9941560" cy="4521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 </a:t>
            </a:r>
            <a:r>
              <a:rPr lang="en-GB" sz="2400" spc="-5" dirty="0">
                <a:latin typeface="Calibri"/>
                <a:cs typeface="Calibri"/>
              </a:rPr>
              <a:t>borrowed</a:t>
            </a:r>
            <a:r>
              <a:rPr sz="2400" spc="-5" dirty="0">
                <a:latin typeface="Calibri"/>
                <a:cs typeface="Calibri"/>
              </a:rPr>
              <a:t> the lizard data from </a:t>
            </a:r>
            <a:r>
              <a:rPr sz="2400" dirty="0">
                <a:latin typeface="Calibri"/>
                <a:cs typeface="Calibri"/>
              </a:rPr>
              <a:t>a scatter plot in the </a:t>
            </a:r>
            <a:r>
              <a:rPr sz="2400" spc="-5" dirty="0">
                <a:latin typeface="Calibri"/>
                <a:cs typeface="Calibri"/>
              </a:rPr>
              <a:t>original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article.</a:t>
            </a:r>
          </a:p>
          <a:p>
            <a:pPr marL="355600" marR="5080" indent="-342900">
              <a:lnSpc>
                <a:spcPct val="117000"/>
              </a:lnSpc>
              <a:spcBef>
                <a:spcPts val="10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There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 copyright on published data, which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useful when </a:t>
            </a:r>
            <a:r>
              <a:rPr sz="2400" dirty="0">
                <a:latin typeface="Calibri"/>
                <a:cs typeface="Calibri"/>
              </a:rPr>
              <a:t>you need </a:t>
            </a:r>
            <a:r>
              <a:rPr sz="2400" spc="-10" dirty="0">
                <a:latin typeface="Calibri"/>
                <a:cs typeface="Calibri"/>
              </a:rPr>
              <a:t>an </a:t>
            </a:r>
            <a:r>
              <a:rPr sz="2400" dirty="0">
                <a:latin typeface="Calibri"/>
                <a:cs typeface="Calibri"/>
              </a:rPr>
              <a:t>example </a:t>
            </a:r>
            <a:r>
              <a:rPr sz="2400" spc="-5" dirty="0">
                <a:latin typeface="Calibri"/>
                <a:cs typeface="Calibri"/>
              </a:rPr>
              <a:t>or are carrying out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meta-analysis.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6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Graphics </a:t>
            </a:r>
            <a:r>
              <a:rPr sz="2400" dirty="0">
                <a:latin typeface="Calibri"/>
                <a:cs typeface="Calibri"/>
              </a:rPr>
              <a:t>tool: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http://www.datathief.org/</a:t>
            </a:r>
            <a:endParaRPr sz="2400" dirty="0">
              <a:latin typeface="Calibri"/>
              <a:cs typeface="Calibri"/>
            </a:endParaRPr>
          </a:p>
          <a:p>
            <a:pPr marL="355600" marR="1163320" indent="-342900">
              <a:lnSpc>
                <a:spcPct val="116900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Online data </a:t>
            </a:r>
            <a:r>
              <a:rPr sz="2400" dirty="0">
                <a:latin typeface="Calibri"/>
                <a:cs typeface="Calibri"/>
              </a:rPr>
              <a:t>archives, e.g., </a:t>
            </a:r>
            <a:r>
              <a:rPr sz="2400" spc="-5" dirty="0">
                <a:latin typeface="Calibri"/>
                <a:cs typeface="Calibri"/>
              </a:rPr>
              <a:t>Ecological </a:t>
            </a:r>
            <a:r>
              <a:rPr sz="2400" dirty="0">
                <a:latin typeface="Calibri"/>
                <a:cs typeface="Calibri"/>
              </a:rPr>
              <a:t>Archives,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http://esapubs.org/archive/</a:t>
            </a:r>
            <a:r>
              <a:rPr sz="2400" spc="-5" dirty="0">
                <a:latin typeface="Calibri"/>
                <a:cs typeface="Calibri"/>
              </a:rPr>
              <a:t>, Genbank, Dryad  (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http://datadryad.org/repo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lang="en-GB" sz="2400" spc="-5" dirty="0">
                <a:latin typeface="Calibri"/>
                <a:cs typeface="Calibri"/>
              </a:rPr>
              <a:t>, many others</a:t>
            </a:r>
          </a:p>
          <a:p>
            <a:pPr marL="355600" marR="1163320" indent="-342900">
              <a:lnSpc>
                <a:spcPct val="116900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2400" spc="-5" dirty="0">
                <a:latin typeface="Calibri"/>
                <a:cs typeface="Calibri"/>
              </a:rPr>
              <a:t>See more example in the assessment guidance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6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Permissions/conditions may be required </a:t>
            </a:r>
            <a:r>
              <a:rPr sz="2400" b="1" spc="-5" dirty="0">
                <a:latin typeface="Calibri"/>
                <a:cs typeface="Calibri"/>
              </a:rPr>
              <a:t>to publish </a:t>
            </a:r>
            <a:r>
              <a:rPr sz="2400" dirty="0">
                <a:latin typeface="Calibri"/>
                <a:cs typeface="Calibri"/>
              </a:rPr>
              <a:t>results </a:t>
            </a:r>
            <a:r>
              <a:rPr sz="2400" spc="-5" dirty="0">
                <a:latin typeface="Calibri"/>
                <a:cs typeface="Calibri"/>
              </a:rPr>
              <a:t>from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archives.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524000"/>
            <a:ext cx="10413683" cy="2334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177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large-scale, collaborative </a:t>
            </a:r>
            <a:r>
              <a:rPr sz="2000" dirty="0">
                <a:latin typeface="Calibri"/>
                <a:cs typeface="Calibri"/>
              </a:rPr>
              <a:t>effort (27 </a:t>
            </a:r>
            <a:r>
              <a:rPr sz="2000" spc="-10" dirty="0">
                <a:latin typeface="Calibri"/>
                <a:cs typeface="Calibri"/>
              </a:rPr>
              <a:t>authors)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obtain </a:t>
            </a:r>
            <a:r>
              <a:rPr sz="2000" spc="-10" dirty="0">
                <a:latin typeface="Calibri"/>
                <a:cs typeface="Calibri"/>
              </a:rPr>
              <a:t>an </a:t>
            </a:r>
            <a:r>
              <a:rPr sz="2000" dirty="0">
                <a:latin typeface="Calibri"/>
                <a:cs typeface="Calibri"/>
              </a:rPr>
              <a:t>initial </a:t>
            </a:r>
            <a:r>
              <a:rPr sz="2000" spc="-5" dirty="0">
                <a:latin typeface="Calibri"/>
                <a:cs typeface="Calibri"/>
              </a:rPr>
              <a:t>estimate of the reproducibility of psychological  science.</a:t>
            </a:r>
            <a:endParaRPr lang="en-GB" sz="2000" spc="-5" dirty="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177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000" spc="-5" dirty="0">
                <a:latin typeface="Calibri"/>
                <a:cs typeface="Calibri"/>
              </a:rPr>
              <a:t>Study repeated 100 experimental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observational studies</a:t>
            </a:r>
            <a:endParaRPr lang="en-GB" sz="20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101600">
              <a:lnSpc>
                <a:spcPct val="101899"/>
              </a:lnSpc>
              <a:spcBef>
                <a:spcPts val="600"/>
              </a:spcBef>
            </a:pPr>
            <a:r>
              <a:rPr sz="2000" spc="-5" dirty="0">
                <a:latin typeface="Calibri"/>
                <a:cs typeface="Calibri"/>
              </a:rPr>
              <a:t>Replications maintained high </a:t>
            </a:r>
            <a:r>
              <a:rPr sz="2000" spc="-10" dirty="0">
                <a:latin typeface="Calibri"/>
                <a:cs typeface="Calibri"/>
              </a:rPr>
              <a:t>fidelity </a:t>
            </a:r>
            <a:r>
              <a:rPr sz="2000" dirty="0">
                <a:latin typeface="Calibri"/>
                <a:cs typeface="Calibri"/>
              </a:rPr>
              <a:t>to the </a:t>
            </a:r>
            <a:r>
              <a:rPr sz="2000" spc="-5" dirty="0">
                <a:latin typeface="Calibri"/>
                <a:cs typeface="Calibri"/>
              </a:rPr>
              <a:t>original </a:t>
            </a:r>
            <a:r>
              <a:rPr sz="2000" spc="5" dirty="0">
                <a:latin typeface="Calibri"/>
                <a:cs typeface="Calibri"/>
              </a:rPr>
              <a:t>designs, </a:t>
            </a:r>
            <a:r>
              <a:rPr sz="2000" spc="-1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sample sizes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4200525"/>
            <a:ext cx="6248400" cy="329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A469-3A62-4A93-8EFC-F74E7474026F}"/>
              </a:ext>
            </a:extLst>
          </p:cNvPr>
          <p:cNvSpPr txBox="1"/>
          <p:nvPr/>
        </p:nvSpPr>
        <p:spPr>
          <a:xfrm>
            <a:off x="6858000" y="434340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Collaboration, O.S., 2015. Estimating the reproducibility of psychological science. Science 349. </a:t>
            </a:r>
            <a:r>
              <a:rPr lang="en-GB" dirty="0">
                <a:effectLst/>
                <a:hlinkClick r:id="rId3"/>
              </a:rPr>
              <a:t>https://doi.org/10.1126/science.aac4716</a:t>
            </a:r>
            <a:endParaRPr lang="en-GB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76335-094D-4879-B3C6-88C1F09A4BB0}"/>
              </a:ext>
            </a:extLst>
          </p:cNvPr>
          <p:cNvSpPr txBox="1"/>
          <p:nvPr/>
        </p:nvSpPr>
        <p:spPr>
          <a:xfrm>
            <a:off x="609600" y="512358"/>
            <a:ext cx="105017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Testing </a:t>
            </a:r>
            <a:r>
              <a:rPr lang="en-US" sz="44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reproducibility of research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786" y="419307"/>
            <a:ext cx="622268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Results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sz="4400" b="0"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reproducibility</a:t>
            </a:r>
            <a:endParaRPr sz="4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298453"/>
            <a:ext cx="4139882" cy="60397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0" marR="83820">
              <a:lnSpc>
                <a:spcPct val="101899"/>
              </a:lnSpc>
              <a:spcBef>
                <a:spcPts val="55"/>
              </a:spcBef>
            </a:pPr>
            <a:r>
              <a:rPr lang="en-GB" sz="2400" b="1" dirty="0">
                <a:latin typeface="Calibri"/>
                <a:cs typeface="Calibri"/>
              </a:rPr>
              <a:t>Note the different scales of the two axes.</a:t>
            </a:r>
          </a:p>
          <a:p>
            <a:pPr marL="63500" marR="83820">
              <a:lnSpc>
                <a:spcPct val="101899"/>
              </a:lnSpc>
              <a:spcBef>
                <a:spcPts val="55"/>
              </a:spcBef>
            </a:pPr>
            <a:endParaRPr lang="en-GB" sz="2400" spc="-5" dirty="0">
              <a:latin typeface="Calibri"/>
              <a:cs typeface="Calibri"/>
            </a:endParaRPr>
          </a:p>
          <a:p>
            <a:pPr marL="63500" marR="83820">
              <a:lnSpc>
                <a:spcPct val="101899"/>
              </a:lnSpc>
              <a:spcBef>
                <a:spcPts val="5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median </a:t>
            </a:r>
            <a:r>
              <a:rPr sz="2400" i="1" spc="-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-value of the replication  effects </a:t>
            </a:r>
            <a:r>
              <a:rPr sz="2400" dirty="0">
                <a:latin typeface="Calibri"/>
                <a:cs typeface="Calibri"/>
              </a:rPr>
              <a:t>(0.20)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dirty="0">
                <a:latin typeface="Calibri"/>
                <a:cs typeface="Calibri"/>
              </a:rPr>
              <a:t>30 times </a:t>
            </a:r>
            <a:r>
              <a:rPr sz="2400" spc="-5" dirty="0">
                <a:latin typeface="Calibri"/>
                <a:cs typeface="Calibri"/>
              </a:rPr>
              <a:t>that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original effects </a:t>
            </a:r>
            <a:r>
              <a:rPr sz="2400" dirty="0">
                <a:latin typeface="Calibri"/>
                <a:cs typeface="Calibri"/>
              </a:rPr>
              <a:t>(0.007).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63500" marR="259079">
              <a:lnSpc>
                <a:spcPct val="101899"/>
              </a:lnSpc>
            </a:pPr>
            <a:r>
              <a:rPr sz="2400" spc="5" dirty="0">
                <a:latin typeface="Calibri"/>
                <a:cs typeface="Calibri"/>
              </a:rPr>
              <a:t>97% </a:t>
            </a:r>
            <a:r>
              <a:rPr sz="2400" spc="-5" dirty="0">
                <a:latin typeface="Calibri"/>
                <a:cs typeface="Calibri"/>
              </a:rPr>
              <a:t>of original studies had statistically  significant </a:t>
            </a:r>
            <a:r>
              <a:rPr sz="2400" dirty="0">
                <a:latin typeface="Calibri"/>
                <a:cs typeface="Calibri"/>
              </a:rPr>
              <a:t>results </a:t>
            </a:r>
            <a:r>
              <a:rPr sz="2400" spc="5" dirty="0">
                <a:latin typeface="Calibri"/>
                <a:cs typeface="Calibri"/>
              </a:rPr>
              <a:t>(</a:t>
            </a:r>
            <a:r>
              <a:rPr sz="2400" i="1" spc="5" dirty="0">
                <a:latin typeface="Calibri"/>
                <a:cs typeface="Calibri"/>
              </a:rPr>
              <a:t>P </a:t>
            </a:r>
            <a:r>
              <a:rPr sz="2400" dirty="0">
                <a:latin typeface="Calibri"/>
                <a:cs typeface="Calibri"/>
              </a:rPr>
              <a:t>&lt; .05), </a:t>
            </a:r>
            <a:r>
              <a:rPr sz="2400" spc="-5" dirty="0">
                <a:latin typeface="Calibri"/>
                <a:cs typeface="Calibri"/>
              </a:rPr>
              <a:t>whereas  </a:t>
            </a:r>
            <a:r>
              <a:rPr sz="2400" spc="5" dirty="0">
                <a:latin typeface="Calibri"/>
                <a:cs typeface="Calibri"/>
              </a:rPr>
              <a:t>36% </a:t>
            </a:r>
            <a:r>
              <a:rPr sz="2400" spc="-5" dirty="0">
                <a:latin typeface="Calibri"/>
                <a:cs typeface="Calibri"/>
              </a:rPr>
              <a:t>of replications had statistically  significant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results.</a:t>
            </a:r>
            <a:endParaRPr lang="en-GB" sz="2400" spc="-5" dirty="0">
              <a:latin typeface="Calibri"/>
              <a:cs typeface="Calibri"/>
            </a:endParaRPr>
          </a:p>
          <a:p>
            <a:pPr marL="63500" marR="259079">
              <a:lnSpc>
                <a:spcPct val="101899"/>
              </a:lnSpc>
            </a:pPr>
            <a:endParaRPr lang="en-GB" sz="2400" spc="-5" dirty="0">
              <a:latin typeface="Calibri"/>
              <a:cs typeface="Calibri"/>
            </a:endParaRPr>
          </a:p>
          <a:p>
            <a:pPr marL="63500" marR="259079">
              <a:lnSpc>
                <a:spcPct val="101899"/>
              </a:lnSpc>
            </a:pPr>
            <a:r>
              <a:rPr lang="en-GB" sz="2400" dirty="0">
                <a:latin typeface="Calibri"/>
                <a:cs typeface="Calibri"/>
              </a:rPr>
              <a:t>Correlation between P-values: </a:t>
            </a:r>
            <a:r>
              <a:rPr lang="en-GB" sz="2400" i="1" dirty="0" err="1">
                <a:latin typeface="Calibri"/>
                <a:cs typeface="Calibri"/>
              </a:rPr>
              <a:t>r</a:t>
            </a:r>
            <a:r>
              <a:rPr lang="en-GB" sz="2400" i="1" baseline="-9661" dirty="0" err="1">
                <a:latin typeface="Calibri"/>
                <a:cs typeface="Calibri"/>
              </a:rPr>
              <a:t>S</a:t>
            </a:r>
            <a:r>
              <a:rPr lang="en-GB" sz="2400" dirty="0">
                <a:latin typeface="Calibri"/>
                <a:cs typeface="Calibri"/>
              </a:rPr>
              <a:t> = 0.30. 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1124" y="1727254"/>
            <a:ext cx="6481064" cy="5182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37564"/>
            <a:ext cx="7848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Results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sz="4400" b="0"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reproducibility</a:t>
            </a:r>
            <a:endParaRPr sz="4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055" y="1750332"/>
            <a:ext cx="4327221" cy="523534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3500" marR="109220">
              <a:lnSpc>
                <a:spcPct val="101299"/>
              </a:lnSpc>
              <a:spcBef>
                <a:spcPts val="70"/>
              </a:spcBef>
            </a:pPr>
            <a:r>
              <a:rPr lang="en-GB" sz="2800" b="1" spc="-10" dirty="0">
                <a:latin typeface="Calibri"/>
                <a:cs typeface="Calibri"/>
              </a:rPr>
              <a:t>Note </a:t>
            </a:r>
            <a:r>
              <a:rPr lang="en-GB" sz="2800" b="1" spc="-5" dirty="0">
                <a:latin typeface="Calibri"/>
                <a:cs typeface="Calibri"/>
              </a:rPr>
              <a:t>the different scales of the </a:t>
            </a:r>
            <a:r>
              <a:rPr lang="en-GB" sz="2800" b="1" spc="5" dirty="0">
                <a:latin typeface="Calibri"/>
                <a:cs typeface="Calibri"/>
              </a:rPr>
              <a:t>two</a:t>
            </a:r>
            <a:r>
              <a:rPr lang="en-GB" sz="2800" b="1" spc="-30" dirty="0">
                <a:latin typeface="Calibri"/>
                <a:cs typeface="Calibri"/>
              </a:rPr>
              <a:t> </a:t>
            </a:r>
            <a:r>
              <a:rPr lang="en-GB" sz="2800" b="1" spc="-10" dirty="0">
                <a:latin typeface="Calibri"/>
                <a:cs typeface="Calibri"/>
              </a:rPr>
              <a:t>axes!</a:t>
            </a:r>
          </a:p>
          <a:p>
            <a:pPr marL="63500" marR="109220">
              <a:lnSpc>
                <a:spcPct val="101299"/>
              </a:lnSpc>
              <a:spcBef>
                <a:spcPts val="70"/>
              </a:spcBef>
            </a:pPr>
            <a:endParaRPr lang="en-GB" sz="2800" dirty="0">
              <a:latin typeface="Calibri"/>
              <a:cs typeface="Calibri"/>
            </a:endParaRPr>
          </a:p>
          <a:p>
            <a:pPr marL="63500" marR="109220">
              <a:lnSpc>
                <a:spcPct val="101299"/>
              </a:lnSpc>
              <a:spcBef>
                <a:spcPts val="70"/>
              </a:spcBef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median </a:t>
            </a:r>
            <a:r>
              <a:rPr sz="2800" spc="-5" dirty="0">
                <a:latin typeface="Calibri"/>
                <a:cs typeface="Calibri"/>
              </a:rPr>
              <a:t>effect size 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replication  effects </a:t>
            </a:r>
            <a:r>
              <a:rPr sz="2800" spc="5" dirty="0">
                <a:latin typeface="Calibri"/>
                <a:cs typeface="Calibri"/>
              </a:rPr>
              <a:t>(0.12) </a:t>
            </a:r>
            <a:r>
              <a:rPr sz="2800" spc="-10" dirty="0">
                <a:latin typeface="Calibri"/>
                <a:cs typeface="Calibri"/>
              </a:rPr>
              <a:t>was </a:t>
            </a: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dirty="0">
                <a:latin typeface="Calibri"/>
                <a:cs typeface="Calibri"/>
              </a:rPr>
              <a:t>a third </a:t>
            </a:r>
            <a:r>
              <a:rPr sz="2800" spc="-5" dirty="0">
                <a:latin typeface="Calibri"/>
                <a:cs typeface="Calibri"/>
              </a:rPr>
              <a:t>that </a:t>
            </a:r>
            <a:r>
              <a:rPr sz="2800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original effects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(0.40).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Correlation between effect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sizes:</a:t>
            </a:r>
            <a:endParaRPr sz="28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40"/>
              </a:spcBef>
            </a:pPr>
            <a:r>
              <a:rPr sz="2800" i="1" dirty="0">
                <a:latin typeface="Calibri"/>
                <a:cs typeface="Calibri"/>
              </a:rPr>
              <a:t>r</a:t>
            </a:r>
            <a:r>
              <a:rPr sz="2800" i="1" baseline="-9661" dirty="0">
                <a:latin typeface="Calibri"/>
                <a:cs typeface="Calibri"/>
              </a:rPr>
              <a:t>S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0.51.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7938" y="1795378"/>
            <a:ext cx="6479207" cy="5145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16" y="698881"/>
            <a:ext cx="8051484" cy="677108"/>
          </a:xfrm>
        </p:spPr>
        <p:txBody>
          <a:bodyPr/>
          <a:lstStyle/>
          <a:p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2.01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: Data and reproducibility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F4501-C96C-4B71-BE2C-7CCBF196BB6B}"/>
              </a:ext>
            </a:extLst>
          </p:cNvPr>
          <p:cNvSpPr txBox="1"/>
          <p:nvPr/>
        </p:nvSpPr>
        <p:spPr>
          <a:xfrm>
            <a:off x="738948" y="2895600"/>
            <a:ext cx="66656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600" b="1" i="0" dirty="0">
                <a:solidFill>
                  <a:srgbClr val="22313F"/>
                </a:solidFill>
                <a:effectLst/>
                <a:latin typeface="Noto Serif"/>
              </a:rPr>
              <a:t>"Statistics Are No Substitution for Judgment".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B45A4-29CC-4C58-B223-3FE412570647}"/>
              </a:ext>
            </a:extLst>
          </p:cNvPr>
          <p:cNvSpPr txBox="1"/>
          <p:nvPr/>
        </p:nvSpPr>
        <p:spPr>
          <a:xfrm>
            <a:off x="1613427" y="4655746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600" b="1" i="0" dirty="0">
                <a:solidFill>
                  <a:srgbClr val="22313F"/>
                </a:solidFill>
                <a:effectLst/>
                <a:latin typeface="Noto Serif"/>
              </a:rPr>
              <a:t>-Sir Henry Clay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D7C177-5C4D-4E53-AFFB-A674F622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4377858" cy="42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1517" y="1464309"/>
            <a:ext cx="10456545" cy="4481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Published results are biased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result </a:t>
            </a:r>
            <a:r>
              <a:rPr sz="2400" spc="-5" dirty="0">
                <a:latin typeface="Calibri"/>
                <a:cs typeface="Calibri"/>
              </a:rPr>
              <a:t>of low-power research </a:t>
            </a:r>
            <a:r>
              <a:rPr sz="2400" dirty="0">
                <a:latin typeface="Calibri"/>
                <a:cs typeface="Calibri"/>
              </a:rPr>
              <a:t>designs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publication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bias.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Effect sizes are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reproducible than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-values.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“Progress occurs </a:t>
            </a:r>
            <a:r>
              <a:rPr sz="2400" i="1" spc="-10" dirty="0">
                <a:latin typeface="Calibri"/>
                <a:cs typeface="Calibri"/>
              </a:rPr>
              <a:t>when </a:t>
            </a:r>
            <a:r>
              <a:rPr sz="2400" i="1" spc="-5" dirty="0">
                <a:latin typeface="Calibri"/>
                <a:cs typeface="Calibri"/>
              </a:rPr>
              <a:t>existing expectations </a:t>
            </a:r>
            <a:r>
              <a:rPr sz="2400" i="1" dirty="0">
                <a:latin typeface="Calibri"/>
                <a:cs typeface="Calibri"/>
              </a:rPr>
              <a:t>are </a:t>
            </a:r>
            <a:r>
              <a:rPr sz="2400" i="1" spc="-5" dirty="0">
                <a:latin typeface="Calibri"/>
                <a:cs typeface="Calibri"/>
              </a:rPr>
              <a:t>violated and </a:t>
            </a:r>
            <a:r>
              <a:rPr sz="2400" i="1" dirty="0">
                <a:latin typeface="Calibri"/>
                <a:cs typeface="Calibri"/>
              </a:rPr>
              <a:t>a </a:t>
            </a:r>
            <a:r>
              <a:rPr sz="2400" i="1" spc="-5" dirty="0">
                <a:latin typeface="Calibri"/>
                <a:cs typeface="Calibri"/>
              </a:rPr>
              <a:t>surprising result spurs </a:t>
            </a:r>
            <a:r>
              <a:rPr sz="2400" i="1" dirty="0">
                <a:latin typeface="Calibri"/>
                <a:cs typeface="Calibri"/>
              </a:rPr>
              <a:t>a </a:t>
            </a:r>
            <a:r>
              <a:rPr sz="2400" i="1" spc="-10" dirty="0">
                <a:latin typeface="Calibri"/>
                <a:cs typeface="Calibri"/>
              </a:rPr>
              <a:t>new </a:t>
            </a:r>
            <a:r>
              <a:rPr sz="2400" i="1" spc="-5" dirty="0">
                <a:latin typeface="Calibri"/>
                <a:cs typeface="Calibri"/>
              </a:rPr>
              <a:t>investigation.  Replication can increase certainty </a:t>
            </a:r>
            <a:r>
              <a:rPr sz="2400" i="1" spc="-10" dirty="0">
                <a:latin typeface="Calibri"/>
                <a:cs typeface="Calibri"/>
              </a:rPr>
              <a:t>when </a:t>
            </a:r>
            <a:r>
              <a:rPr sz="2400" i="1" spc="-5" dirty="0">
                <a:latin typeface="Calibri"/>
                <a:cs typeface="Calibri"/>
              </a:rPr>
              <a:t>findings </a:t>
            </a:r>
            <a:r>
              <a:rPr sz="2400" i="1" dirty="0">
                <a:latin typeface="Calibri"/>
                <a:cs typeface="Calibri"/>
              </a:rPr>
              <a:t>are </a:t>
            </a:r>
            <a:r>
              <a:rPr sz="2400" i="1" spc="-5" dirty="0">
                <a:latin typeface="Calibri"/>
                <a:cs typeface="Calibri"/>
              </a:rPr>
              <a:t>reproduced and promote innovation </a:t>
            </a:r>
            <a:r>
              <a:rPr sz="2400" i="1" spc="-10" dirty="0">
                <a:latin typeface="Calibri"/>
                <a:cs typeface="Calibri"/>
              </a:rPr>
              <a:t>when </a:t>
            </a:r>
            <a:r>
              <a:rPr sz="2400" i="1" dirty="0">
                <a:latin typeface="Calibri"/>
                <a:cs typeface="Calibri"/>
              </a:rPr>
              <a:t>they are </a:t>
            </a:r>
            <a:r>
              <a:rPr sz="2400" i="1" spc="-5" dirty="0">
                <a:latin typeface="Calibri"/>
                <a:cs typeface="Calibri"/>
              </a:rPr>
              <a:t>not. This  project provides accumulating evidence for many findings </a:t>
            </a:r>
            <a:r>
              <a:rPr sz="2400" i="1" dirty="0">
                <a:latin typeface="Calibri"/>
                <a:cs typeface="Calibri"/>
              </a:rPr>
              <a:t>in </a:t>
            </a:r>
            <a:r>
              <a:rPr sz="2400" i="1" spc="-5" dirty="0">
                <a:latin typeface="Calibri"/>
                <a:cs typeface="Calibri"/>
              </a:rPr>
              <a:t>psychological research and </a:t>
            </a:r>
            <a:r>
              <a:rPr sz="2400" i="1" spc="-10" dirty="0">
                <a:latin typeface="Calibri"/>
                <a:cs typeface="Calibri"/>
              </a:rPr>
              <a:t>suggests </a:t>
            </a:r>
            <a:r>
              <a:rPr sz="2400" i="1" dirty="0">
                <a:latin typeface="Calibri"/>
                <a:cs typeface="Calibri"/>
              </a:rPr>
              <a:t>that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there</a:t>
            </a:r>
            <a:r>
              <a:rPr lang="en-US" sz="2400" i="1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is still </a:t>
            </a:r>
            <a:r>
              <a:rPr sz="2400" i="1" spc="-5" dirty="0">
                <a:latin typeface="Calibri"/>
                <a:cs typeface="Calibri"/>
              </a:rPr>
              <a:t>more work </a:t>
            </a:r>
            <a:r>
              <a:rPr sz="2400" i="1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do to </a:t>
            </a:r>
            <a:r>
              <a:rPr sz="2400" i="1" dirty="0">
                <a:latin typeface="Calibri"/>
                <a:cs typeface="Calibri"/>
              </a:rPr>
              <a:t>verify </a:t>
            </a:r>
            <a:r>
              <a:rPr sz="2400" i="1" spc="-5" dirty="0">
                <a:latin typeface="Calibri"/>
                <a:cs typeface="Calibri"/>
              </a:rPr>
              <a:t>whether </a:t>
            </a:r>
            <a:r>
              <a:rPr sz="2400" i="1" spc="5" dirty="0">
                <a:latin typeface="Calibri"/>
                <a:cs typeface="Calibri"/>
              </a:rPr>
              <a:t>we </a:t>
            </a:r>
            <a:r>
              <a:rPr sz="2400" i="1" spc="-5" dirty="0">
                <a:latin typeface="Calibri"/>
                <a:cs typeface="Calibri"/>
              </a:rPr>
              <a:t>know </a:t>
            </a:r>
            <a:r>
              <a:rPr sz="2400" i="1" spc="-10" dirty="0">
                <a:latin typeface="Calibri"/>
                <a:cs typeface="Calibri"/>
              </a:rPr>
              <a:t>what we </a:t>
            </a:r>
            <a:r>
              <a:rPr sz="2400" i="1" dirty="0">
                <a:latin typeface="Calibri"/>
                <a:cs typeface="Calibri"/>
              </a:rPr>
              <a:t>think </a:t>
            </a:r>
            <a:r>
              <a:rPr sz="2400" i="1" spc="-10" dirty="0">
                <a:latin typeface="Calibri"/>
                <a:cs typeface="Calibri"/>
              </a:rPr>
              <a:t>we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know.”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" dirty="0">
                <a:latin typeface="Calibri"/>
                <a:cs typeface="Calibri"/>
              </a:rPr>
              <a:t>objective of </a:t>
            </a:r>
            <a:r>
              <a:rPr sz="2400" b="1" dirty="0">
                <a:latin typeface="Calibri"/>
                <a:cs typeface="Calibri"/>
              </a:rPr>
              <a:t>this </a:t>
            </a:r>
            <a:r>
              <a:rPr lang="en-US" sz="2400" b="1" spc="-5" dirty="0">
                <a:latin typeface="Calibri"/>
                <a:cs typeface="Calibri"/>
              </a:rPr>
              <a:t>module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 to </a:t>
            </a:r>
            <a:r>
              <a:rPr lang="en-US" sz="2400" b="1" spc="-5" dirty="0">
                <a:latin typeface="Calibri"/>
                <a:cs typeface="Calibri"/>
              </a:rPr>
              <a:t>explore these </a:t>
            </a:r>
            <a:r>
              <a:rPr sz="2400" b="1" spc="-5" dirty="0">
                <a:latin typeface="Calibri"/>
                <a:cs typeface="Calibri"/>
              </a:rPr>
              <a:t>concepts. There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much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do!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AAF2A69-C3D9-4482-B5F2-ED91A427B4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637564"/>
            <a:ext cx="7848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Results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sz="4400" b="0"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reproducibility</a:t>
            </a:r>
            <a:endParaRPr sz="4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94267C9-83D9-414D-B9DC-2CBD0D3A12DE}"/>
              </a:ext>
            </a:extLst>
          </p:cNvPr>
          <p:cNvSpPr txBox="1">
            <a:spLocks/>
          </p:cNvSpPr>
          <p:nvPr/>
        </p:nvSpPr>
        <p:spPr>
          <a:xfrm>
            <a:off x="2133600" y="914400"/>
            <a:ext cx="2860138" cy="44272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723">
              <a:spcBef>
                <a:spcPts val="92"/>
              </a:spcBef>
            </a:pPr>
            <a:r>
              <a:rPr lang="en-GB" sz="2800" b="1" kern="0" spc="-5" dirty="0">
                <a:solidFill>
                  <a:sysClr val="windowText" lastClr="000000"/>
                </a:solidFill>
              </a:rPr>
              <a:t>Suggested reading: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8171CF-CEFC-4AF5-AA74-8FD8CD041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037" y="2057400"/>
            <a:ext cx="774112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808" y="533400"/>
            <a:ext cx="546068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sz="4400" dirty="0" err="1">
                <a:solidFill>
                  <a:schemeClr val="accent1">
                    <a:lumMod val="75000"/>
                  </a:schemeClr>
                </a:solidFill>
              </a:rPr>
              <a:t>ata</a:t>
            </a:r>
            <a:r>
              <a:rPr sz="4400"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  <a:endParaRPr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517" y="1194265"/>
            <a:ext cx="10441305" cy="5208092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dirty="0">
                <a:latin typeface="Calibri"/>
                <a:cs typeface="Calibri"/>
              </a:rPr>
              <a:t>Now </a:t>
            </a:r>
            <a:r>
              <a:rPr sz="2000" spc="-10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good </a:t>
            </a:r>
            <a:r>
              <a:rPr sz="2000" dirty="0">
                <a:latin typeface="Calibri"/>
                <a:cs typeface="Calibri"/>
              </a:rPr>
              <a:t>time to </a:t>
            </a:r>
            <a:r>
              <a:rPr sz="2000" spc="-5" dirty="0">
                <a:latin typeface="Calibri"/>
                <a:cs typeface="Calibri"/>
              </a:rPr>
              <a:t>think </a:t>
            </a:r>
            <a:r>
              <a:rPr sz="2000" dirty="0">
                <a:latin typeface="Calibri"/>
                <a:cs typeface="Calibri"/>
              </a:rPr>
              <a:t>about </a:t>
            </a:r>
            <a:r>
              <a:rPr sz="2000" spc="-5" dirty="0">
                <a:latin typeface="Calibri"/>
                <a:cs typeface="Calibri"/>
              </a:rPr>
              <a:t>your own strategy </a:t>
            </a: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data entry, </a:t>
            </a:r>
            <a:r>
              <a:rPr sz="2000" spc="-5" dirty="0">
                <a:latin typeface="Calibri"/>
                <a:cs typeface="Calibri"/>
              </a:rPr>
              <a:t>storage, and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organization.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00"/>
              </a:spcBef>
              <a:buSzPct val="90000"/>
              <a:tabLst>
                <a:tab pos="469900" algn="l"/>
              </a:tabLst>
            </a:pPr>
            <a:r>
              <a:rPr lang="en-GB"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 </a:t>
            </a:r>
            <a:r>
              <a:rPr lang="en-GB"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lang="en-GB"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script-based program </a:t>
            </a:r>
            <a:r>
              <a:rPr lang="en-GB"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lang="en-GB" sz="2000" b="1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GB"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analysis</a:t>
            </a:r>
            <a:endParaRPr lang="en-GB" sz="2000" b="1" dirty="0">
              <a:latin typeface="Calibri"/>
              <a:cs typeface="Calibri"/>
            </a:endParaRPr>
          </a:p>
          <a:p>
            <a:pPr marL="1040130" lvl="1" indent="-342900">
              <a:lnSpc>
                <a:spcPct val="100000"/>
              </a:lnSpc>
              <a:spcBef>
                <a:spcPts val="1450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lang="en-GB" sz="2000" b="1" spc="-5" dirty="0">
                <a:latin typeface="Calibri"/>
                <a:cs typeface="Calibri"/>
              </a:rPr>
              <a:t>For </a:t>
            </a:r>
            <a:r>
              <a:rPr lang="en-GB" sz="2000" b="1" dirty="0">
                <a:latin typeface="Calibri"/>
                <a:cs typeface="Calibri"/>
              </a:rPr>
              <a:t>example: R </a:t>
            </a:r>
            <a:r>
              <a:rPr lang="en-GB" sz="2000" dirty="0">
                <a:latin typeface="Calibri"/>
                <a:cs typeface="Calibri"/>
              </a:rPr>
              <a:t>(Other </a:t>
            </a:r>
            <a:r>
              <a:rPr lang="en-GB" sz="2000" spc="-5" dirty="0">
                <a:latin typeface="Calibri"/>
                <a:cs typeface="Calibri"/>
              </a:rPr>
              <a:t>programs include </a:t>
            </a:r>
            <a:r>
              <a:rPr lang="en-GB" sz="2000" dirty="0">
                <a:latin typeface="Calibri"/>
                <a:cs typeface="Calibri"/>
              </a:rPr>
              <a:t>MATLAB, </a:t>
            </a:r>
            <a:r>
              <a:rPr lang="en-GB" sz="2000" spc="-5" dirty="0">
                <a:latin typeface="Calibri"/>
                <a:cs typeface="Calibri"/>
              </a:rPr>
              <a:t>SAS, or even Python).</a:t>
            </a:r>
            <a:endParaRPr lang="en-GB" sz="2000" dirty="0">
              <a:latin typeface="Calibri"/>
              <a:cs typeface="Calibri"/>
            </a:endParaRPr>
          </a:p>
          <a:p>
            <a:pPr marL="1040130" lvl="1" indent="-3429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sz="2000" b="1" spc="-5" dirty="0">
                <a:latin typeface="Calibri"/>
                <a:cs typeface="Calibri"/>
              </a:rPr>
              <a:t>Menu-based programs </a:t>
            </a:r>
            <a:r>
              <a:rPr sz="2000" b="1" dirty="0">
                <a:latin typeface="Calibri"/>
                <a:cs typeface="Calibri"/>
              </a:rPr>
              <a:t>leave </a:t>
            </a:r>
            <a:r>
              <a:rPr sz="2000" b="1" spc="-5" dirty="0">
                <a:latin typeface="Calibri"/>
                <a:cs typeface="Calibri"/>
              </a:rPr>
              <a:t>no </a:t>
            </a:r>
            <a:r>
              <a:rPr sz="2000" b="1" spc="-10" dirty="0">
                <a:latin typeface="Calibri"/>
                <a:cs typeface="Calibri"/>
              </a:rPr>
              <a:t>record </a:t>
            </a:r>
            <a:r>
              <a:rPr sz="2000" b="1" spc="-5" dirty="0">
                <a:latin typeface="Calibri"/>
                <a:cs typeface="Calibri"/>
              </a:rPr>
              <a:t>of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analyses </a:t>
            </a:r>
            <a:r>
              <a:rPr sz="2000" b="1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carried out</a:t>
            </a:r>
            <a:r>
              <a:rPr sz="2000" spc="-5" dirty="0">
                <a:latin typeface="Calibri"/>
                <a:cs typeface="Calibri"/>
              </a:rPr>
              <a:t>. </a:t>
            </a:r>
            <a:r>
              <a:rPr sz="200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will forget. </a:t>
            </a:r>
            <a:r>
              <a:rPr sz="2000" dirty="0">
                <a:latin typeface="Calibri"/>
                <a:cs typeface="Calibri"/>
              </a:rPr>
              <a:t>Menus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change.</a:t>
            </a:r>
            <a:endParaRPr sz="2000" dirty="0">
              <a:latin typeface="Calibri"/>
              <a:cs typeface="Calibri"/>
            </a:endParaRPr>
          </a:p>
          <a:p>
            <a:pPr marL="1040130" lvl="1" indent="-342900">
              <a:lnSpc>
                <a:spcPct val="100000"/>
              </a:lnSpc>
              <a:spcBef>
                <a:spcPts val="1365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Script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files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(commands) become </a:t>
            </a:r>
            <a:r>
              <a:rPr lang="en-GB" sz="2000" b="1" spc="-10" dirty="0">
                <a:highlight>
                  <a:srgbClr val="FFFF00"/>
                </a:highlight>
                <a:latin typeface="Calibri"/>
                <a:cs typeface="Calibri"/>
              </a:rPr>
              <a:t>the</a:t>
            </a:r>
            <a:r>
              <a:rPr sz="2000" b="1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written record of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your</a:t>
            </a:r>
            <a:r>
              <a:rPr sz="2000" b="1" spc="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analyses.</a:t>
            </a:r>
            <a:endParaRPr sz="2000" b="1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1040130" lvl="1" indent="-342900">
              <a:lnSpc>
                <a:spcPct val="100000"/>
              </a:lnSpc>
              <a:spcBef>
                <a:spcPts val="1365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sz="2000" b="1" spc="-5" dirty="0">
                <a:latin typeface="Calibri"/>
                <a:cs typeface="Calibri"/>
              </a:rPr>
              <a:t>Surround commands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script </a:t>
            </a:r>
            <a:r>
              <a:rPr sz="2000" b="1" dirty="0">
                <a:latin typeface="Calibri"/>
                <a:cs typeface="Calibri"/>
              </a:rPr>
              <a:t>files </a:t>
            </a:r>
            <a:r>
              <a:rPr sz="2000" b="1" spc="-5" dirty="0">
                <a:latin typeface="Calibri"/>
                <a:cs typeface="Calibri"/>
              </a:rPr>
              <a:t>with detailed </a:t>
            </a:r>
            <a:r>
              <a:rPr sz="2000" b="1" dirty="0">
                <a:latin typeface="Calibri"/>
                <a:cs typeface="Calibri"/>
              </a:rPr>
              <a:t>comments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your </a:t>
            </a:r>
            <a:r>
              <a:rPr sz="2000" spc="-10" dirty="0">
                <a:latin typeface="Calibri"/>
                <a:cs typeface="Calibri"/>
              </a:rPr>
              <a:t>choices 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actions.</a:t>
            </a:r>
            <a:endParaRPr sz="2000" dirty="0">
              <a:latin typeface="Calibri"/>
              <a:cs typeface="Calibri"/>
            </a:endParaRPr>
          </a:p>
          <a:p>
            <a:pPr marL="1040765" marR="163195" lvl="1" indent="-342900">
              <a:lnSpc>
                <a:spcPct val="117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sz="2000" b="1" spc="-5" dirty="0">
                <a:latin typeface="Calibri"/>
                <a:cs typeface="Calibri"/>
              </a:rPr>
              <a:t>RMarkdown</a:t>
            </a:r>
            <a:r>
              <a:rPr sz="2000" spc="-5" dirty="0">
                <a:latin typeface="Calibri"/>
                <a:cs typeface="Calibri"/>
              </a:rPr>
              <a:t> makes human-readable documents with 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5" dirty="0">
                <a:latin typeface="Calibri"/>
                <a:cs typeface="Calibri"/>
              </a:rPr>
              <a:t>script, analysis </a:t>
            </a:r>
            <a:r>
              <a:rPr sz="2000" dirty="0">
                <a:latin typeface="Calibri"/>
                <a:cs typeface="Calibri"/>
              </a:rPr>
              <a:t>descriptions,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results </a:t>
            </a:r>
            <a:r>
              <a:rPr sz="2000" spc="-5" dirty="0">
                <a:latin typeface="Calibri"/>
                <a:cs typeface="Calibri"/>
              </a:rPr>
              <a:t>(e.g.,  </a:t>
            </a:r>
            <a:r>
              <a:rPr sz="2000" dirty="0">
                <a:latin typeface="Calibri"/>
                <a:cs typeface="Calibri"/>
              </a:rPr>
              <a:t>figures,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tables).</a:t>
            </a:r>
            <a:endParaRPr sz="2000" dirty="0">
              <a:latin typeface="Calibri"/>
              <a:cs typeface="Calibri"/>
            </a:endParaRPr>
          </a:p>
          <a:p>
            <a:pPr marL="1040765" marR="489584" lvl="1" indent="-342900">
              <a:lnSpc>
                <a:spcPct val="101899"/>
              </a:lnSpc>
              <a:spcBef>
                <a:spcPts val="1320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sz="2000" b="1" spc="-5" dirty="0">
                <a:latin typeface="Calibri"/>
                <a:cs typeface="Calibri"/>
              </a:rPr>
              <a:t>Consider using version control</a:t>
            </a:r>
            <a:r>
              <a:rPr sz="2000" spc="-5" dirty="0">
                <a:latin typeface="Calibri"/>
                <a:cs typeface="Calibri"/>
              </a:rPr>
              <a:t>, which records changes </a:t>
            </a:r>
            <a:r>
              <a:rPr sz="2000" dirty="0">
                <a:latin typeface="Calibri"/>
                <a:cs typeface="Calibri"/>
              </a:rPr>
              <a:t>over time </a:t>
            </a:r>
            <a:r>
              <a:rPr sz="2000" spc="-5" dirty="0">
                <a:latin typeface="Calibri"/>
                <a:cs typeface="Calibri"/>
              </a:rPr>
              <a:t>so that </a:t>
            </a:r>
            <a:r>
              <a:rPr sz="2000" dirty="0">
                <a:latin typeface="Calibri"/>
                <a:cs typeface="Calibri"/>
              </a:rPr>
              <a:t>you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undo or </a:t>
            </a:r>
            <a:r>
              <a:rPr sz="2000" dirty="0">
                <a:latin typeface="Calibri"/>
                <a:cs typeface="Calibri"/>
              </a:rPr>
              <a:t>retrieve  earlier versions </a:t>
            </a:r>
            <a:r>
              <a:rPr sz="2000" spc="-5" dirty="0">
                <a:latin typeface="Calibri"/>
                <a:cs typeface="Calibri"/>
              </a:rPr>
              <a:t>later (e.g., </a:t>
            </a:r>
            <a:r>
              <a:rPr sz="2000" dirty="0">
                <a:latin typeface="Calibri"/>
                <a:cs typeface="Calibri"/>
              </a:rPr>
              <a:t>keep </a:t>
            </a:r>
            <a:r>
              <a:rPr sz="2000" spc="-5" dirty="0">
                <a:latin typeface="Calibri"/>
                <a:cs typeface="Calibri"/>
              </a:rPr>
              <a:t>script </a:t>
            </a:r>
            <a:r>
              <a:rPr sz="2000" dirty="0">
                <a:latin typeface="Calibri"/>
                <a:cs typeface="Calibri"/>
              </a:rPr>
              <a:t>files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Github</a:t>
            </a:r>
            <a:r>
              <a:rPr sz="2000" dirty="0">
                <a:latin typeface="Calibri"/>
                <a:cs typeface="Calibri"/>
              </a:rPr>
              <a:t>).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FC830-AD96-43D8-B943-BD8FDFFC39F3}"/>
              </a:ext>
            </a:extLst>
          </p:cNvPr>
          <p:cNvSpPr txBox="1"/>
          <p:nvPr/>
        </p:nvSpPr>
        <p:spPr>
          <a:xfrm>
            <a:off x="1106327" y="6430066"/>
            <a:ext cx="965168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39395">
              <a:lnSpc>
                <a:spcPct val="116199"/>
              </a:lnSpc>
            </a:pPr>
            <a:r>
              <a:rPr lang="en-GB" sz="1800" spc="-5" dirty="0">
                <a:latin typeface="Calibri"/>
                <a:cs typeface="Calibri"/>
              </a:rPr>
              <a:t>Borer, E. T., E. </a:t>
            </a:r>
            <a:r>
              <a:rPr lang="en-GB" sz="1800" dirty="0">
                <a:latin typeface="Calibri"/>
                <a:cs typeface="Calibri"/>
              </a:rPr>
              <a:t>W. </a:t>
            </a:r>
            <a:r>
              <a:rPr lang="en-GB" sz="1800" spc="-5" dirty="0" err="1">
                <a:latin typeface="Calibri"/>
                <a:cs typeface="Calibri"/>
              </a:rPr>
              <a:t>Seabloom</a:t>
            </a:r>
            <a:r>
              <a:rPr lang="en-GB" sz="1800" spc="-5" dirty="0">
                <a:latin typeface="Calibri"/>
                <a:cs typeface="Calibri"/>
              </a:rPr>
              <a:t>, </a:t>
            </a:r>
            <a:r>
              <a:rPr lang="en-GB" sz="1800" dirty="0">
                <a:latin typeface="Calibri"/>
                <a:cs typeface="Calibri"/>
              </a:rPr>
              <a:t>M. </a:t>
            </a:r>
            <a:r>
              <a:rPr lang="en-GB" sz="1800" spc="-10" dirty="0">
                <a:latin typeface="Calibri"/>
                <a:cs typeface="Calibri"/>
              </a:rPr>
              <a:t>B. </a:t>
            </a:r>
            <a:r>
              <a:rPr lang="en-GB" sz="1800" spc="-5" dirty="0">
                <a:latin typeface="Calibri"/>
                <a:cs typeface="Calibri"/>
              </a:rPr>
              <a:t>Jones, and </a:t>
            </a:r>
            <a:r>
              <a:rPr lang="en-GB" sz="1800" dirty="0">
                <a:latin typeface="Calibri"/>
                <a:cs typeface="Calibri"/>
              </a:rPr>
              <a:t>M. </a:t>
            </a:r>
            <a:r>
              <a:rPr lang="en-GB" sz="1800" spc="-10" dirty="0" err="1">
                <a:latin typeface="Calibri"/>
                <a:cs typeface="Calibri"/>
              </a:rPr>
              <a:t>Schildhauer</a:t>
            </a:r>
            <a:r>
              <a:rPr lang="en-GB" sz="1800" spc="-10" dirty="0">
                <a:latin typeface="Calibri"/>
                <a:cs typeface="Calibri"/>
              </a:rPr>
              <a:t>. 2009. </a:t>
            </a:r>
            <a:r>
              <a:rPr lang="en-GB" sz="1800" dirty="0">
                <a:latin typeface="Calibri"/>
                <a:cs typeface="Calibri"/>
              </a:rPr>
              <a:t>Some </a:t>
            </a:r>
            <a:r>
              <a:rPr lang="en-GB" sz="1800" spc="-5" dirty="0">
                <a:latin typeface="Calibri"/>
                <a:cs typeface="Calibri"/>
              </a:rPr>
              <a:t>simple guidelines </a:t>
            </a:r>
            <a:r>
              <a:rPr lang="en-GB" sz="1800" spc="-10" dirty="0">
                <a:latin typeface="Calibri"/>
                <a:cs typeface="Calibri"/>
              </a:rPr>
              <a:t>for </a:t>
            </a:r>
            <a:r>
              <a:rPr lang="en-GB" sz="1800" spc="-5" dirty="0">
                <a:latin typeface="Calibri"/>
                <a:cs typeface="Calibri"/>
              </a:rPr>
              <a:t>effective </a:t>
            </a:r>
            <a:r>
              <a:rPr lang="en-GB" sz="1800" spc="15" dirty="0">
                <a:latin typeface="Calibri"/>
                <a:cs typeface="Calibri"/>
              </a:rPr>
              <a:t>data </a:t>
            </a:r>
            <a:r>
              <a:rPr lang="en-GB" sz="1800" spc="-5" dirty="0">
                <a:latin typeface="Calibri"/>
                <a:cs typeface="Calibri"/>
              </a:rPr>
              <a:t>management.  Bulletin </a:t>
            </a:r>
            <a:r>
              <a:rPr lang="en-GB" sz="1800" spc="5" dirty="0">
                <a:latin typeface="Calibri"/>
                <a:cs typeface="Calibri"/>
              </a:rPr>
              <a:t>of </a:t>
            </a:r>
            <a:r>
              <a:rPr lang="en-GB" sz="1800" spc="-5" dirty="0">
                <a:latin typeface="Calibri"/>
                <a:cs typeface="Calibri"/>
              </a:rPr>
              <a:t>the </a:t>
            </a:r>
            <a:r>
              <a:rPr lang="en-GB" sz="1800" dirty="0">
                <a:latin typeface="Calibri"/>
                <a:cs typeface="Calibri"/>
              </a:rPr>
              <a:t>Ecological </a:t>
            </a:r>
            <a:r>
              <a:rPr lang="en-GB" sz="1800" spc="-5" dirty="0">
                <a:latin typeface="Calibri"/>
                <a:cs typeface="Calibri"/>
              </a:rPr>
              <a:t>Society </a:t>
            </a:r>
            <a:r>
              <a:rPr lang="en-GB" sz="1800" spc="5" dirty="0">
                <a:latin typeface="Calibri"/>
                <a:cs typeface="Calibri"/>
              </a:rPr>
              <a:t>of </a:t>
            </a:r>
            <a:r>
              <a:rPr lang="en-GB" sz="1800" spc="-5" dirty="0">
                <a:latin typeface="Calibri"/>
                <a:cs typeface="Calibri"/>
              </a:rPr>
              <a:t>America </a:t>
            </a:r>
            <a:r>
              <a:rPr lang="en-GB" sz="1800" spc="-10" dirty="0">
                <a:latin typeface="Calibri"/>
                <a:cs typeface="Calibri"/>
              </a:rPr>
              <a:t>90:</a:t>
            </a:r>
            <a:r>
              <a:rPr lang="en-GB" sz="1800" spc="-25" dirty="0">
                <a:latin typeface="Calibri"/>
                <a:cs typeface="Calibri"/>
              </a:rPr>
              <a:t> </a:t>
            </a:r>
            <a:r>
              <a:rPr lang="en-GB" sz="1800" spc="-5" dirty="0">
                <a:latin typeface="Calibri"/>
                <a:cs typeface="Calibri"/>
              </a:rPr>
              <a:t>205-214.</a:t>
            </a:r>
            <a:endParaRPr lang="en-GB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2800" spc="-30" dirty="0"/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752600"/>
            <a:ext cx="9751695" cy="4941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241300" algn="l"/>
              </a:tabLst>
            </a:pP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Store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4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 accessible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software</a:t>
            </a:r>
            <a:r>
              <a:rPr sz="2400" b="1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</a:t>
            </a:r>
            <a:endParaRPr sz="2400" b="1" dirty="0">
              <a:latin typeface="Calibri"/>
              <a:cs typeface="Calibri"/>
            </a:endParaRPr>
          </a:p>
          <a:p>
            <a:pPr marL="811530" lvl="1" indent="-342900">
              <a:spcBef>
                <a:spcPts val="142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GB" sz="2400" spc="-5" dirty="0">
                <a:latin typeface="Calibri"/>
                <a:cs typeface="Calibri"/>
              </a:rPr>
              <a:t>Spreadsheet </a:t>
            </a:r>
            <a:r>
              <a:rPr lang="en-GB" sz="2400" dirty="0">
                <a:latin typeface="Calibri"/>
                <a:cs typeface="Calibri"/>
              </a:rPr>
              <a:t>programs to develop the text files </a:t>
            </a:r>
            <a:r>
              <a:rPr lang="en-GB" sz="2400" spc="-5" dirty="0">
                <a:latin typeface="Calibri"/>
                <a:cs typeface="Calibri"/>
              </a:rPr>
              <a:t>(Google Sheets, Excel, </a:t>
            </a:r>
            <a:r>
              <a:rPr lang="en-GB" sz="2400" spc="-5" dirty="0" err="1">
                <a:latin typeface="Calibri"/>
                <a:cs typeface="Calibri"/>
              </a:rPr>
              <a:t>FreeOffice</a:t>
            </a:r>
            <a:r>
              <a:rPr lang="en-GB" sz="2400" spc="-5" dirty="0">
                <a:latin typeface="Calibri"/>
                <a:cs typeface="Calibri"/>
              </a:rPr>
              <a:t>,  LibreOffice).</a:t>
            </a:r>
            <a:endParaRPr lang="en-GB" sz="2400" dirty="0">
              <a:latin typeface="Calibri"/>
              <a:cs typeface="Calibri"/>
            </a:endParaRPr>
          </a:p>
          <a:p>
            <a:pPr marL="811530" lvl="1" indent="-342900">
              <a:lnSpc>
                <a:spcPct val="100000"/>
              </a:lnSpc>
              <a:spcBef>
                <a:spcPts val="142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example: </a:t>
            </a:r>
            <a:r>
              <a:rPr sz="2400" spc="-5" dirty="0">
                <a:latin typeface="Calibri"/>
                <a:cs typeface="Calibri"/>
              </a:rPr>
              <a:t>use comma- or </a:t>
            </a:r>
            <a:r>
              <a:rPr sz="2400" dirty="0">
                <a:latin typeface="Calibri"/>
                <a:cs typeface="Calibri"/>
              </a:rPr>
              <a:t>tab-delimited text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ﬁles.</a:t>
            </a:r>
          </a:p>
          <a:p>
            <a:pPr marL="811530" lvl="1" indent="-3429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Text </a:t>
            </a:r>
            <a:r>
              <a:rPr sz="2400" dirty="0">
                <a:latin typeface="Calibri"/>
                <a:cs typeface="Calibri"/>
              </a:rPr>
              <a:t>files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always be read, whereas proprietary formats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become </a:t>
            </a:r>
            <a:r>
              <a:rPr sz="2400" spc="-5" dirty="0">
                <a:latin typeface="Calibri"/>
                <a:cs typeface="Calibri"/>
              </a:rPr>
              <a:t>unavailable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future.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  <a:buSzPct val="90000"/>
              <a:tabLst>
                <a:tab pos="241300" algn="l"/>
              </a:tabLst>
            </a:pP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Store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4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nonproprietary hardware</a:t>
            </a:r>
            <a:r>
              <a:rPr sz="24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formats</a:t>
            </a:r>
            <a:endParaRPr sz="2400" b="1" dirty="0">
              <a:latin typeface="Calibri"/>
              <a:cs typeface="Calibri"/>
            </a:endParaRPr>
          </a:p>
          <a:p>
            <a:pPr marL="811530" lvl="1" indent="-342900">
              <a:lnSpc>
                <a:spcPct val="100000"/>
              </a:lnSpc>
              <a:spcBef>
                <a:spcPts val="145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Keep data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internet, which probably won’t </a:t>
            </a:r>
            <a:r>
              <a:rPr sz="2400" dirty="0">
                <a:latin typeface="Calibri"/>
                <a:cs typeface="Calibri"/>
              </a:rPr>
              <a:t>die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soon.</a:t>
            </a:r>
            <a:endParaRPr sz="2400" dirty="0">
              <a:latin typeface="Calibri"/>
              <a:cs typeface="Calibri"/>
            </a:endParaRPr>
          </a:p>
          <a:p>
            <a:pPr marL="811530" lvl="1" indent="-3429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Backup </a:t>
            </a:r>
            <a:r>
              <a:rPr sz="2400" spc="-5" dirty="0">
                <a:latin typeface="Calibri"/>
                <a:cs typeface="Calibri"/>
              </a:rPr>
              <a:t>copies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another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location.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676400"/>
            <a:ext cx="10206990" cy="5324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241300" algn="l"/>
              </a:tabLst>
            </a:pP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Leave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your data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ﬁle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uncorrected, with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warts</a:t>
            </a:r>
            <a:endParaRPr lang="en-US" sz="24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241300" algn="l"/>
              </a:tabLst>
            </a:pPr>
            <a:endParaRPr sz="2400" b="1" dirty="0">
              <a:latin typeface="Calibri"/>
              <a:cs typeface="Calibri"/>
            </a:endParaRPr>
          </a:p>
          <a:p>
            <a:pPr marL="811530" lvl="1" indent="-342900">
              <a:lnSpc>
                <a:spcPct val="100000"/>
              </a:lnSpc>
              <a:spcBef>
                <a:spcPts val="142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Otherwise </a:t>
            </a:r>
            <a:r>
              <a:rPr sz="2400" dirty="0">
                <a:latin typeface="Calibri"/>
                <a:cs typeface="Calibri"/>
              </a:rPr>
              <a:t>you might </a:t>
            </a:r>
            <a:r>
              <a:rPr sz="2400" spc="-10" dirty="0">
                <a:latin typeface="Calibri"/>
                <a:cs typeface="Calibri"/>
              </a:rPr>
              <a:t>change </a:t>
            </a:r>
            <a:r>
              <a:rPr sz="2400" spc="-5" dirty="0">
                <a:latin typeface="Calibri"/>
                <a:cs typeface="Calibri"/>
              </a:rPr>
              <a:t>something that </a:t>
            </a:r>
            <a:r>
              <a:rPr sz="240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later discover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correct</a:t>
            </a:r>
            <a:r>
              <a:rPr lang="en-US" sz="2400" spc="-5" dirty="0">
                <a:latin typeface="Calibri"/>
                <a:cs typeface="Calibri"/>
              </a:rPr>
              <a:t>; </a:t>
            </a:r>
            <a:r>
              <a:rPr lang="en-US" sz="2400" b="1" spc="-5" dirty="0">
                <a:latin typeface="Calibri"/>
                <a:cs typeface="Calibri"/>
              </a:rPr>
              <a:t>reduces reproducibility </a:t>
            </a:r>
            <a:r>
              <a:rPr lang="en-US" sz="2400" spc="-5" dirty="0">
                <a:latin typeface="Calibri"/>
                <a:cs typeface="Calibri"/>
              </a:rPr>
              <a:t>erasing assumptions</a:t>
            </a:r>
            <a:endParaRPr sz="2400" dirty="0">
              <a:latin typeface="Calibri"/>
              <a:cs typeface="Calibri"/>
            </a:endParaRPr>
          </a:p>
          <a:p>
            <a:pPr marL="812165" marR="233045" lvl="1" indent="-342900">
              <a:lnSpc>
                <a:spcPct val="116900"/>
              </a:lnSpc>
              <a:spcBef>
                <a:spcPts val="100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Make corrections instead using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scripted language </a:t>
            </a:r>
            <a:r>
              <a:rPr sz="2400" spc="-5" dirty="0">
                <a:latin typeface="Calibri"/>
                <a:cs typeface="Calibri"/>
              </a:rPr>
              <a:t>(R) so </a:t>
            </a:r>
            <a:r>
              <a:rPr sz="240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record,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can undo later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necessary</a:t>
            </a:r>
            <a:endParaRPr sz="2400" dirty="0">
              <a:latin typeface="Calibri"/>
              <a:cs typeface="Calibri"/>
            </a:endParaRPr>
          </a:p>
          <a:p>
            <a:pPr marL="811530" lvl="1" indent="-342900">
              <a:lnSpc>
                <a:spcPct val="100000"/>
              </a:lnSpc>
              <a:spcBef>
                <a:spcPts val="139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Corrections directly </a:t>
            </a:r>
            <a:r>
              <a:rPr sz="2400" b="1" dirty="0">
                <a:latin typeface="Calibri"/>
                <a:cs typeface="Calibri"/>
              </a:rPr>
              <a:t>to the </a:t>
            </a:r>
            <a:r>
              <a:rPr sz="2400" b="1" spc="-5" dirty="0">
                <a:latin typeface="Calibri"/>
                <a:cs typeface="Calibri"/>
              </a:rPr>
              <a:t>data </a:t>
            </a:r>
            <a:r>
              <a:rPr sz="2400" b="1" dirty="0">
                <a:latin typeface="Calibri"/>
                <a:cs typeface="Calibri"/>
              </a:rPr>
              <a:t>file go </a:t>
            </a:r>
            <a:r>
              <a:rPr sz="2400" b="1" spc="-5" dirty="0">
                <a:latin typeface="Calibri"/>
                <a:cs typeface="Calibri"/>
              </a:rPr>
              <a:t>unrecorded </a:t>
            </a:r>
            <a:r>
              <a:rPr sz="2400" dirty="0">
                <a:latin typeface="Calibri"/>
                <a:cs typeface="Calibri"/>
              </a:rPr>
              <a:t>– you </a:t>
            </a:r>
            <a:r>
              <a:rPr sz="2400" spc="-5" dirty="0">
                <a:latin typeface="Calibri"/>
                <a:cs typeface="Calibri"/>
              </a:rPr>
              <a:t>have no record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change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made</a:t>
            </a:r>
            <a:endParaRPr sz="2400" dirty="0">
              <a:latin typeface="Calibri"/>
              <a:cs typeface="Calibri"/>
            </a:endParaRPr>
          </a:p>
          <a:p>
            <a:pPr marL="812165" marR="5080" lvl="1" indent="-342900">
              <a:lnSpc>
                <a:spcPct val="117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Keep </a:t>
            </a:r>
            <a:r>
              <a:rPr sz="2400" b="1" dirty="0">
                <a:latin typeface="Calibri"/>
                <a:cs typeface="Calibri"/>
              </a:rPr>
              <a:t>comments in your </a:t>
            </a:r>
            <a:r>
              <a:rPr sz="2400" b="1" spc="-5" dirty="0">
                <a:latin typeface="Calibri"/>
                <a:cs typeface="Calibri"/>
              </a:rPr>
              <a:t>script (command) file </a:t>
            </a:r>
            <a:r>
              <a:rPr sz="2400" b="1" spc="-10" dirty="0">
                <a:latin typeface="Calibri"/>
                <a:cs typeface="Calibri"/>
              </a:rPr>
              <a:t>that </a:t>
            </a:r>
            <a:r>
              <a:rPr sz="2400" b="1" spc="5" dirty="0">
                <a:latin typeface="Calibri"/>
                <a:cs typeface="Calibri"/>
              </a:rPr>
              <a:t>explains </a:t>
            </a:r>
            <a:r>
              <a:rPr sz="2400" b="1" spc="-5" dirty="0">
                <a:latin typeface="Calibri"/>
                <a:cs typeface="Calibri"/>
              </a:rPr>
              <a:t>reasons for corrections</a:t>
            </a:r>
            <a:r>
              <a:rPr sz="2400" spc="-5" dirty="0">
                <a:latin typeface="Calibri"/>
                <a:cs typeface="Calibri"/>
              </a:rPr>
              <a:t>, so </a:t>
            </a:r>
            <a:r>
              <a:rPr sz="2400" dirty="0">
                <a:latin typeface="Calibri"/>
                <a:cs typeface="Calibri"/>
              </a:rPr>
              <a:t>you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redo </a:t>
            </a:r>
            <a:r>
              <a:rPr sz="2400" spc="-5" dirty="0">
                <a:latin typeface="Calibri"/>
                <a:cs typeface="Calibri"/>
              </a:rPr>
              <a:t>or  reevaluate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later</a:t>
            </a:r>
          </a:p>
          <a:p>
            <a:pPr lvl="1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1981200"/>
            <a:ext cx="10206990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0000"/>
              <a:tabLst>
                <a:tab pos="241300" algn="l"/>
              </a:tabLst>
            </a:pP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 descriptive names </a:t>
            </a:r>
            <a:r>
              <a:rPr sz="28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your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files</a:t>
            </a:r>
            <a:endParaRPr lang="en-US" sz="28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0000"/>
              <a:tabLst>
                <a:tab pos="241300" algn="l"/>
              </a:tabLst>
            </a:pPr>
            <a:endParaRPr sz="2800" b="1" dirty="0">
              <a:latin typeface="Calibri"/>
              <a:cs typeface="Calibri"/>
            </a:endParaRPr>
          </a:p>
          <a:p>
            <a:pPr marL="925830" lvl="1" indent="-457200">
              <a:lnSpc>
                <a:spcPct val="100000"/>
              </a:lnSpc>
              <a:spcBef>
                <a:spcPts val="142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800" b="1" spc="-5" dirty="0">
                <a:latin typeface="Calibri"/>
                <a:cs typeface="Calibri"/>
              </a:rPr>
              <a:t>Use names that are short </a:t>
            </a:r>
            <a:r>
              <a:rPr sz="2800" b="1" dirty="0">
                <a:latin typeface="Calibri"/>
                <a:cs typeface="Calibri"/>
              </a:rPr>
              <a:t>but </a:t>
            </a:r>
            <a:r>
              <a:rPr sz="2800" b="1" spc="-5" dirty="0">
                <a:latin typeface="Calibri"/>
                <a:cs typeface="Calibri"/>
              </a:rPr>
              <a:t>indicative of </a:t>
            </a:r>
            <a:r>
              <a:rPr sz="2800" b="1" dirty="0">
                <a:latin typeface="Calibri"/>
                <a:cs typeface="Calibri"/>
              </a:rPr>
              <a:t>file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contents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925830" lvl="1" indent="-457200">
              <a:lnSpc>
                <a:spcPct val="100000"/>
              </a:lnSpc>
              <a:spcBef>
                <a:spcPts val="136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800" spc="-5" dirty="0">
                <a:latin typeface="Calibri"/>
                <a:cs typeface="Calibri"/>
              </a:rPr>
              <a:t>“Veg</a:t>
            </a:r>
            <a:r>
              <a:rPr lang="en-US" sz="2800" spc="-5" dirty="0">
                <a:latin typeface="Calibri"/>
                <a:cs typeface="Calibri"/>
              </a:rPr>
              <a:t>_</a:t>
            </a:r>
            <a:r>
              <a:rPr sz="2800" spc="-5" dirty="0">
                <a:latin typeface="Calibri"/>
                <a:cs typeface="Calibri"/>
              </a:rPr>
              <a:t>Biodiv_2007.</a:t>
            </a:r>
            <a:r>
              <a:rPr lang="en-GB" sz="2800" spc="-5" dirty="0">
                <a:latin typeface="Calibri"/>
                <a:cs typeface="Calibri"/>
              </a:rPr>
              <a:t>csv</a:t>
            </a:r>
            <a:r>
              <a:rPr sz="2800" spc="-5" dirty="0">
                <a:latin typeface="Calibri"/>
                <a:cs typeface="Calibri"/>
              </a:rPr>
              <a:t>” 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“Veg.csv”.</a:t>
            </a:r>
            <a:endParaRPr sz="2800" dirty="0">
              <a:latin typeface="Calibri"/>
              <a:cs typeface="Calibri"/>
            </a:endParaRPr>
          </a:p>
          <a:p>
            <a:pPr marL="925830" lvl="1" indent="-457200">
              <a:lnSpc>
                <a:spcPct val="100000"/>
              </a:lnSpc>
              <a:spcBef>
                <a:spcPts val="136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800" b="1" spc="-5" dirty="0">
                <a:latin typeface="Calibri"/>
                <a:cs typeface="Calibri"/>
              </a:rPr>
              <a:t>Avoid </a:t>
            </a:r>
            <a:r>
              <a:rPr sz="2800" b="1" spc="-5" dirty="0">
                <a:latin typeface="Calibri"/>
                <a:cs typeface="Calibri"/>
              </a:rPr>
              <a:t>file names contain</a:t>
            </a:r>
            <a:r>
              <a:rPr lang="en-US" sz="2800" b="1" spc="-5" dirty="0">
                <a:latin typeface="Calibri"/>
                <a:cs typeface="Calibri"/>
              </a:rPr>
              <a:t>ing</a:t>
            </a:r>
            <a:r>
              <a:rPr sz="2800" b="1" spc="-5" dirty="0">
                <a:latin typeface="Calibri"/>
                <a:cs typeface="Calibri"/>
              </a:rPr>
              <a:t> blank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spaces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ADDEB9F-1CEC-4764-B62A-98C6B75C0779}"/>
              </a:ext>
            </a:extLst>
          </p:cNvPr>
          <p:cNvSpPr txBox="1">
            <a:spLocks/>
          </p:cNvSpPr>
          <p:nvPr/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kern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lang="en-GB" sz="4400" kern="0" spc="-3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kern="0" spc="-5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  <a:endParaRPr lang="en-GB" sz="4400" kern="0" spc="-5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4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0117" y="1629409"/>
            <a:ext cx="10097770" cy="123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241300" algn="l"/>
              </a:tabLst>
            </a:pPr>
            <a:r>
              <a:rPr sz="2000" b="1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“header” first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file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descriptive variable</a:t>
            </a:r>
            <a:r>
              <a:rPr sz="2000" b="1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names</a:t>
            </a:r>
            <a:endParaRPr sz="2000" b="1" dirty="0">
              <a:latin typeface="Calibri"/>
              <a:cs typeface="Calibri"/>
            </a:endParaRPr>
          </a:p>
          <a:p>
            <a:pPr marL="754380" lvl="1" indent="-285750">
              <a:lnSpc>
                <a:spcPct val="100000"/>
              </a:lnSpc>
              <a:spcBef>
                <a:spcPts val="142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1800" spc="-5" dirty="0">
                <a:latin typeface="Calibri"/>
                <a:cs typeface="Calibri"/>
              </a:rPr>
              <a:t>Variable names should be terse </a:t>
            </a:r>
            <a:r>
              <a:rPr sz="1800" spc="-10" dirty="0">
                <a:latin typeface="Calibri"/>
                <a:cs typeface="Calibri"/>
              </a:rPr>
              <a:t>but </a:t>
            </a:r>
            <a:r>
              <a:rPr sz="1800" spc="-5" dirty="0">
                <a:latin typeface="Calibri"/>
                <a:cs typeface="Calibri"/>
              </a:rPr>
              <a:t>descriptive, without blank </a:t>
            </a:r>
            <a:r>
              <a:rPr sz="1800" spc="-10" dirty="0">
                <a:latin typeface="Calibri"/>
                <a:cs typeface="Calibri"/>
              </a:rPr>
              <a:t>spaces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commas.</a:t>
            </a:r>
          </a:p>
          <a:p>
            <a:pPr marL="754380" lvl="1" indent="-28575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698500" algn="l"/>
                <a:tab pos="1181100" algn="l"/>
              </a:tabLst>
            </a:pPr>
            <a:r>
              <a:rPr sz="1800" spc="-5" dirty="0">
                <a:latin typeface="Calibri"/>
                <a:cs typeface="Calibri"/>
              </a:rPr>
              <a:t>The	</a:t>
            </a:r>
            <a:r>
              <a:rPr sz="1800" spc="-10" dirty="0">
                <a:latin typeface="Courier New"/>
                <a:cs typeface="Courier New"/>
              </a:rPr>
              <a:t>read.csv() </a:t>
            </a:r>
            <a:r>
              <a:rPr sz="1800" spc="-5" dirty="0">
                <a:latin typeface="Calibri"/>
                <a:cs typeface="Calibri"/>
              </a:rPr>
              <a:t>command </a:t>
            </a:r>
            <a:r>
              <a:rPr sz="1800" dirty="0">
                <a:latin typeface="Calibri"/>
                <a:cs typeface="Calibri"/>
              </a:rPr>
              <a:t>in R </a:t>
            </a:r>
            <a:r>
              <a:rPr sz="1800" spc="-5" dirty="0">
                <a:latin typeface="Calibri"/>
                <a:cs typeface="Calibri"/>
              </a:rPr>
              <a:t>assumes by default 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first </a:t>
            </a:r>
            <a:r>
              <a:rPr sz="1800" dirty="0">
                <a:latin typeface="Calibri"/>
                <a:cs typeface="Calibri"/>
              </a:rPr>
              <a:t>line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.csv </a:t>
            </a:r>
            <a:r>
              <a:rPr sz="1800" dirty="0">
                <a:latin typeface="Calibri"/>
                <a:cs typeface="Calibri"/>
              </a:rPr>
              <a:t>file is a </a:t>
            </a:r>
            <a:r>
              <a:rPr sz="1800" spc="-5" dirty="0">
                <a:latin typeface="Calibri"/>
                <a:cs typeface="Calibri"/>
              </a:rPr>
              <a:t>header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517" y="3468623"/>
            <a:ext cx="753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ourier New"/>
                <a:cs typeface="Courier New"/>
              </a:rPr>
              <a:t>li</a:t>
            </a:r>
            <a:r>
              <a:rPr sz="1600" b="1" spc="10" dirty="0">
                <a:latin typeface="Courier New"/>
                <a:cs typeface="Courier New"/>
              </a:rPr>
              <a:t>z</a:t>
            </a:r>
            <a:r>
              <a:rPr sz="1600" b="1" spc="-10" dirty="0">
                <a:latin typeface="Courier New"/>
                <a:cs typeface="Courier New"/>
              </a:rPr>
              <a:t>ar</a:t>
            </a:r>
            <a:r>
              <a:rPr sz="1600" b="1" dirty="0">
                <a:latin typeface="Courier New"/>
                <a:cs typeface="Courier New"/>
              </a:rPr>
              <a:t>d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5658" y="3468623"/>
            <a:ext cx="18535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</a:rPr>
              <a:t>sprintSpeed1984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4040" y="3468623"/>
            <a:ext cx="2042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Wingdings"/>
                <a:cs typeface="Wingdings"/>
              </a:rPr>
              <a:t>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this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header</a:t>
            </a:r>
            <a:r>
              <a:rPr sz="1600" spc="-1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1203" y="3909055"/>
          <a:ext cx="1820544" cy="1554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046">
                <a:tc>
                  <a:txBody>
                    <a:bodyPr/>
                    <a:lstStyle/>
                    <a:p>
                      <a:pPr marL="50800">
                        <a:lnSpc>
                          <a:spcPts val="1650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50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15">
                <a:tc>
                  <a:txBody>
                    <a:bodyPr/>
                    <a:lstStyle/>
                    <a:p>
                      <a:pPr marL="50800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L="50800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marL="50800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2.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marL="31750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marL="63500">
                        <a:lnSpc>
                          <a:spcPts val="1795"/>
                        </a:lnSpc>
                      </a:pPr>
                      <a:r>
                        <a:rPr sz="1600" b="1" spc="-15" dirty="0">
                          <a:latin typeface="Courier New"/>
                          <a:cs typeface="Courier New"/>
                        </a:rPr>
                        <a:t>...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850130" y="6317618"/>
            <a:ext cx="4549458" cy="75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Huey, R. </a:t>
            </a:r>
            <a:r>
              <a:rPr sz="1400" spc="-10" dirty="0">
                <a:latin typeface="Calibri"/>
                <a:cs typeface="Calibri"/>
              </a:rPr>
              <a:t>B.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A. </a:t>
            </a:r>
            <a:r>
              <a:rPr sz="1400" spc="5" dirty="0">
                <a:latin typeface="Calibri"/>
                <a:cs typeface="Calibri"/>
              </a:rPr>
              <a:t>E. </a:t>
            </a:r>
            <a:r>
              <a:rPr sz="1400" spc="-5" dirty="0">
                <a:latin typeface="Calibri"/>
                <a:cs typeface="Calibri"/>
              </a:rPr>
              <a:t>Dunham. 1987. </a:t>
            </a:r>
            <a:r>
              <a:rPr sz="1400" dirty="0">
                <a:latin typeface="Calibri"/>
                <a:cs typeface="Calibri"/>
              </a:rPr>
              <a:t>Repeatability </a:t>
            </a:r>
            <a:r>
              <a:rPr sz="1400" spc="5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locomotor performance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natural </a:t>
            </a:r>
            <a:r>
              <a:rPr sz="1400" spc="-10" dirty="0">
                <a:latin typeface="Calibri"/>
                <a:cs typeface="Calibri"/>
              </a:rPr>
              <a:t>populations </a:t>
            </a:r>
            <a:r>
              <a:rPr sz="1400" spc="5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lizard </a:t>
            </a:r>
            <a:r>
              <a:rPr sz="1400" i="1" spc="-5" dirty="0">
                <a:latin typeface="Calibri"/>
                <a:cs typeface="Calibri"/>
              </a:rPr>
              <a:t>Sceloporus merriami</a:t>
            </a:r>
            <a:r>
              <a:rPr sz="1400" spc="-5" dirty="0">
                <a:latin typeface="Calibri"/>
                <a:cs typeface="Calibri"/>
              </a:rPr>
              <a:t>.  Evolution </a:t>
            </a:r>
            <a:r>
              <a:rPr sz="1400" spc="-10" dirty="0">
                <a:latin typeface="Calibri"/>
                <a:cs typeface="Calibri"/>
              </a:rPr>
              <a:t>42: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1116-1120.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2520" y="3557272"/>
            <a:ext cx="3785869" cy="258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7D54A98-B305-431D-9632-EF7B2017E259}"/>
              </a:ext>
            </a:extLst>
          </p:cNvPr>
          <p:cNvSpPr txBox="1">
            <a:spLocks/>
          </p:cNvSpPr>
          <p:nvPr/>
        </p:nvSpPr>
        <p:spPr>
          <a:xfrm>
            <a:off x="762000" y="519816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kern="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lang="en-GB" sz="4400" kern="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kern="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39920" y="3281045"/>
            <a:ext cx="228600" cy="23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1884626"/>
            <a:ext cx="9750425" cy="4249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0000"/>
              <a:tabLst>
                <a:tab pos="241300" algn="l"/>
              </a:tabLst>
            </a:pP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 plain ASCII text for names and data values</a:t>
            </a:r>
            <a:endParaRPr sz="2800" b="1" dirty="0">
              <a:latin typeface="Calibri"/>
              <a:cs typeface="Calibri"/>
            </a:endParaRPr>
          </a:p>
          <a:p>
            <a:pPr marL="758190" marR="5080" lvl="1" indent="-285750">
              <a:lnSpc>
                <a:spcPct val="116900"/>
              </a:lnSpc>
              <a:spcBef>
                <a:spcPts val="1060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000" spc="-5" dirty="0">
                <a:latin typeface="Calibri"/>
                <a:cs typeface="Calibri"/>
              </a:rPr>
              <a:t>Plain ASCII </a:t>
            </a:r>
            <a:r>
              <a:rPr sz="2000" dirty="0">
                <a:latin typeface="Calibri"/>
                <a:cs typeface="Calibri"/>
              </a:rPr>
              <a:t>includes </a:t>
            </a: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dirty="0">
                <a:latin typeface="Calibri"/>
                <a:cs typeface="Calibri"/>
              </a:rPr>
              <a:t>letters </a:t>
            </a:r>
            <a:r>
              <a:rPr sz="2000" spc="-5" dirty="0">
                <a:latin typeface="Calibri"/>
                <a:cs typeface="Calibri"/>
              </a:rPr>
              <a:t>of English alphabet (uppercase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lowercase), numbers,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many  common punctuation marks </a:t>
            </a:r>
            <a:r>
              <a:rPr sz="2000" dirty="0">
                <a:latin typeface="Calibri"/>
                <a:cs typeface="Calibri"/>
              </a:rPr>
              <a:t>( _ - * . </a:t>
            </a:r>
            <a:r>
              <a:rPr sz="2000" spc="-5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ok)</a:t>
            </a:r>
            <a:endParaRPr sz="2000" dirty="0">
              <a:latin typeface="Calibri"/>
              <a:cs typeface="Calibri"/>
            </a:endParaRPr>
          </a:p>
          <a:p>
            <a:pPr marL="757555" lvl="1" indent="-28575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000" dirty="0">
                <a:latin typeface="Calibri"/>
                <a:cs typeface="Calibri"/>
              </a:rPr>
              <a:t>Avoid </a:t>
            </a:r>
            <a:r>
              <a:rPr sz="2000" spc="-10" dirty="0">
                <a:latin typeface="Calibri"/>
                <a:cs typeface="Calibri"/>
              </a:rPr>
              <a:t>commas because </a:t>
            </a:r>
            <a:r>
              <a:rPr sz="2000" dirty="0">
                <a:latin typeface="Calibri"/>
                <a:cs typeface="Calibri"/>
              </a:rPr>
              <a:t>they </a:t>
            </a:r>
            <a:r>
              <a:rPr sz="2000" spc="-5" dirty="0">
                <a:latin typeface="Calibri"/>
                <a:cs typeface="Calibri"/>
              </a:rPr>
              <a:t>separate </a:t>
            </a:r>
            <a:r>
              <a:rPr sz="2000" dirty="0">
                <a:latin typeface="Calibri"/>
                <a:cs typeface="Calibri"/>
              </a:rPr>
              <a:t>fields in </a:t>
            </a:r>
            <a:r>
              <a:rPr sz="2000" spc="-10" dirty="0">
                <a:latin typeface="Calibri"/>
                <a:cs typeface="Calibri"/>
              </a:rPr>
              <a:t>.csv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format</a:t>
            </a:r>
            <a:endParaRPr sz="2000" dirty="0">
              <a:latin typeface="Calibri"/>
              <a:cs typeface="Calibri"/>
            </a:endParaRPr>
          </a:p>
          <a:p>
            <a:pPr marL="757555" lvl="1" indent="-285750">
              <a:lnSpc>
                <a:spcPct val="100000"/>
              </a:lnSpc>
              <a:spcBef>
                <a:spcPts val="1490"/>
              </a:spcBef>
              <a:buFont typeface="Arial" panose="020B0604020202020204" pitchFamily="34" charset="0"/>
              <a:buChar char="•"/>
              <a:tabLst>
                <a:tab pos="701675" algn="l"/>
                <a:tab pos="3667760" algn="l"/>
              </a:tabLst>
            </a:pPr>
            <a:r>
              <a:rPr sz="2000" dirty="0">
                <a:latin typeface="Calibri"/>
                <a:cs typeface="Calibri"/>
              </a:rPr>
              <a:t>Avoid </a:t>
            </a:r>
            <a:r>
              <a:rPr sz="2000" spc="-10" dirty="0">
                <a:latin typeface="Calibri"/>
                <a:cs typeface="Calibri"/>
              </a:rPr>
              <a:t>symbols </a:t>
            </a:r>
            <a:r>
              <a:rPr sz="2000" spc="-5" dirty="0">
                <a:latin typeface="Calibri"/>
                <a:cs typeface="Calibri"/>
              </a:rPr>
              <a:t>(e.g., </a:t>
            </a:r>
            <a:r>
              <a:rPr sz="2000" dirty="0">
                <a:latin typeface="Symbol"/>
                <a:cs typeface="Symbol"/>
              </a:rPr>
              <a:t>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Symbol"/>
                <a:cs typeface="Symbol"/>
              </a:rPr>
              <a:t>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ebdings"/>
                <a:cs typeface="Webdings"/>
              </a:rPr>
              <a:t>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  <a:buSzPct val="90000"/>
              <a:tabLst>
                <a:tab pos="298450" algn="l"/>
              </a:tabLst>
            </a:pP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When you add data 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a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database, add 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rows </a:t>
            </a:r>
            <a:r>
              <a:rPr sz="28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 columns</a:t>
            </a:r>
            <a:endParaRPr sz="2800" b="1" dirty="0">
              <a:latin typeface="Calibri"/>
              <a:cs typeface="Calibri"/>
            </a:endParaRPr>
          </a:p>
          <a:p>
            <a:pPr marL="757555" lvl="1" indent="-285750">
              <a:lnSpc>
                <a:spcPct val="100000"/>
              </a:lnSpc>
              <a:spcBef>
                <a:spcPts val="1450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000" spc="-5" dirty="0">
                <a:latin typeface="Calibri"/>
                <a:cs typeface="Calibri"/>
              </a:rPr>
              <a:t>Set up data </a:t>
            </a:r>
            <a:r>
              <a:rPr sz="2000" dirty="0">
                <a:latin typeface="Calibri"/>
                <a:cs typeface="Calibri"/>
              </a:rPr>
              <a:t>ﬁles to </a:t>
            </a:r>
            <a:r>
              <a:rPr sz="2000" spc="-5" dirty="0">
                <a:latin typeface="Calibri"/>
                <a:cs typeface="Calibri"/>
              </a:rPr>
              <a:t>maximize consistency of column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content</a:t>
            </a:r>
            <a:endParaRPr sz="2000" dirty="0">
              <a:latin typeface="Calibri"/>
              <a:cs typeface="Calibri"/>
            </a:endParaRPr>
          </a:p>
          <a:p>
            <a:pPr marL="757555" lvl="1" indent="-28575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000" spc="-5" dirty="0">
                <a:latin typeface="Calibri"/>
                <a:cs typeface="Calibri"/>
              </a:rPr>
              <a:t>Use “long” format rather than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“wide”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C02A332-ACB6-4750-8A3C-2F2ED6B67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516" y="698881"/>
            <a:ext cx="9651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Some data</a:t>
            </a:r>
            <a:r>
              <a:rPr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16" y="552272"/>
            <a:ext cx="49272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 sprint speed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400" b="1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wide</a:t>
            </a:r>
            <a:r>
              <a:rPr sz="2400" b="1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</a:t>
            </a:r>
            <a:r>
              <a:rPr sz="2400" b="1" spc="-5" dirty="0">
                <a:latin typeface="Calibri"/>
                <a:cs typeface="Calibri"/>
              </a:rPr>
              <a:t>:</a:t>
            </a:r>
            <a:endParaRPr sz="2400" b="1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9667" y="1120517"/>
          <a:ext cx="4817745" cy="1554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56">
                <a:tc>
                  <a:txBody>
                    <a:bodyPr/>
                    <a:lstStyle/>
                    <a:p>
                      <a:pPr marL="31750">
                        <a:lnSpc>
                          <a:spcPts val="165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lizard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65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sprintSpeed1984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0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sprintSpeed1985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1.43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6925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1.37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02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1.56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6925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1.30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02">
                <a:tc>
                  <a:txBody>
                    <a:bodyPr/>
                    <a:lstStyle/>
                    <a:p>
                      <a:pPr marL="1517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9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1.64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6925">
                        <a:lnSpc>
                          <a:spcPts val="179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1.36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2.13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6925">
                        <a:lnSpc>
                          <a:spcPts val="178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1.54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43">
                <a:tc>
                  <a:txBody>
                    <a:bodyPr/>
                    <a:lstStyle/>
                    <a:p>
                      <a:pPr marL="1517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79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1.96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6925">
                        <a:lnSpc>
                          <a:spcPts val="1795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1.82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11516" y="2661920"/>
            <a:ext cx="48177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urier New"/>
                <a:cs typeface="Courier New"/>
              </a:rPr>
              <a:t>...</a:t>
            </a:r>
            <a:endParaRPr sz="16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 sprint speed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400" b="1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</a:t>
            </a:r>
            <a:r>
              <a:rPr sz="2400" b="1" spc="-5" dirty="0">
                <a:latin typeface="Calibri"/>
                <a:cs typeface="Calibri"/>
              </a:rPr>
              <a:t>:</a:t>
            </a:r>
            <a:endParaRPr sz="2400" b="1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9667" y="3689980"/>
          <a:ext cx="3293110" cy="3146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443">
                <a:tc>
                  <a:txBody>
                    <a:bodyPr/>
                    <a:lstStyle/>
                    <a:p>
                      <a:pPr marL="31750">
                        <a:lnSpc>
                          <a:spcPts val="1650"/>
                        </a:lnSpc>
                      </a:pPr>
                      <a:r>
                        <a:rPr sz="1600" b="1" spc="-5" dirty="0">
                          <a:latin typeface="Courier New"/>
                          <a:cs typeface="Courier New"/>
                        </a:rPr>
                        <a:t>lizard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650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sp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600" b="1" spc="2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600" b="1" spc="-10" dirty="0">
                          <a:latin typeface="Courier New"/>
                          <a:cs typeface="Courier New"/>
                        </a:rPr>
                        <a:t>pe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d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650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year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02">
                <a:tc>
                  <a:txBody>
                    <a:bodyPr/>
                    <a:lstStyle/>
                    <a:p>
                      <a:pPr marL="1517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02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L="1517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15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2.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048">
                <a:tc>
                  <a:txBody>
                    <a:bodyPr/>
                    <a:lstStyle/>
                    <a:p>
                      <a:pPr marL="1517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15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302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L="1517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71">
                <a:tc>
                  <a:txBody>
                    <a:bodyPr/>
                    <a:lstStyle/>
                    <a:p>
                      <a:pPr marL="151765">
                        <a:lnSpc>
                          <a:spcPts val="178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1.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85"/>
                        </a:lnSpc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19</a:t>
                      </a:r>
                      <a:r>
                        <a:rPr sz="1600" b="1" spc="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600" b="1" dirty="0"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marL="151765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ourier New"/>
                          <a:cs typeface="Courier New"/>
                        </a:rPr>
                        <a:t>...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867400" y="2362200"/>
            <a:ext cx="4935219" cy="3218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1624</Words>
  <Application>Microsoft Office PowerPoint</Application>
  <PresentationFormat>Custom</PresentationFormat>
  <Paragraphs>242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Noto Serif</vt:lpstr>
      <vt:lpstr>Symbol</vt:lpstr>
      <vt:lpstr>Times New Roman</vt:lpstr>
      <vt:lpstr>Webdings</vt:lpstr>
      <vt:lpstr>Wingdings</vt:lpstr>
      <vt:lpstr>Office Theme</vt:lpstr>
      <vt:lpstr>C7041 Experimental Design and Analysis</vt:lpstr>
      <vt:lpstr>2.01: Data and reproducibility</vt:lpstr>
      <vt:lpstr>Data recommendations</vt:lpstr>
      <vt:lpstr>Some data recommendations</vt:lpstr>
      <vt:lpstr>Some data recommendations</vt:lpstr>
      <vt:lpstr>PowerPoint Presentation</vt:lpstr>
      <vt:lpstr>PowerPoint Presentation</vt:lpstr>
      <vt:lpstr>Some data recommendations</vt:lpstr>
      <vt:lpstr>PowerPoint Presentation</vt:lpstr>
      <vt:lpstr>Some data recommendations</vt:lpstr>
      <vt:lpstr>Some data recommendations</vt:lpstr>
      <vt:lpstr>Some data recommendations</vt:lpstr>
      <vt:lpstr>Some data recommendations</vt:lpstr>
      <vt:lpstr>Some data recommendations</vt:lpstr>
      <vt:lpstr>PowerPoint Presentation</vt:lpstr>
      <vt:lpstr>Finding data (besides collecting your own)</vt:lpstr>
      <vt:lpstr>PowerPoint Presentation</vt:lpstr>
      <vt:lpstr>Results on reproducibility</vt:lpstr>
      <vt:lpstr>Results on reproducibility</vt:lpstr>
      <vt:lpstr>Results on reproducibility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schluter</dc:creator>
  <cp:lastModifiedBy>Ed Harris</cp:lastModifiedBy>
  <cp:revision>56</cp:revision>
  <dcterms:created xsi:type="dcterms:W3CDTF">2020-09-20T21:11:56Z</dcterms:created>
  <dcterms:modified xsi:type="dcterms:W3CDTF">2021-12-05T20:33:40Z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2019-09-01T00:00:00Z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2020-09-20T00:00:00Z</vt:filetime>
  </property>
</Properties>
</file>