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g"/>
  <Override PartName="/ppt/media/image10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7" r:id="rId2"/>
    <p:sldId id="308" r:id="rId3"/>
    <p:sldId id="256" r:id="rId4"/>
    <p:sldId id="310" r:id="rId5"/>
    <p:sldId id="311" r:id="rId6"/>
    <p:sldId id="257" r:id="rId7"/>
    <p:sldId id="312" r:id="rId8"/>
    <p:sldId id="313" r:id="rId9"/>
    <p:sldId id="314" r:id="rId10"/>
    <p:sldId id="258" r:id="rId11"/>
    <p:sldId id="315" r:id="rId12"/>
    <p:sldId id="316" r:id="rId13"/>
    <p:sldId id="317" r:id="rId14"/>
    <p:sldId id="259" r:id="rId15"/>
    <p:sldId id="318" r:id="rId16"/>
    <p:sldId id="319" r:id="rId17"/>
    <p:sldId id="320" r:id="rId18"/>
    <p:sldId id="260" r:id="rId19"/>
    <p:sldId id="321" r:id="rId20"/>
    <p:sldId id="322" r:id="rId21"/>
    <p:sldId id="323" r:id="rId22"/>
    <p:sldId id="261" r:id="rId23"/>
    <p:sldId id="324" r:id="rId24"/>
    <p:sldId id="262" r:id="rId25"/>
    <p:sldId id="327" r:id="rId26"/>
    <p:sldId id="328" r:id="rId27"/>
    <p:sldId id="329" r:id="rId28"/>
    <p:sldId id="263" r:id="rId29"/>
    <p:sldId id="330" r:id="rId30"/>
    <p:sldId id="331" r:id="rId3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6542" y="401336"/>
            <a:ext cx="7145315" cy="570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ylervigen.com/spurious-correlation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431646a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9" y="1113692"/>
            <a:ext cx="7650993" cy="1406282"/>
          </a:xfrm>
        </p:spPr>
        <p:txBody>
          <a:bodyPr/>
          <a:lstStyle/>
          <a:p>
            <a:pPr algn="ctr"/>
            <a:r>
              <a:rPr lang="en-GB" sz="4569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637214" y="2689674"/>
            <a:ext cx="1134606" cy="404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31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94" y="4987556"/>
            <a:ext cx="2965938" cy="19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65" y="3886201"/>
            <a:ext cx="2532282" cy="30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62" y="3040016"/>
            <a:ext cx="3708803" cy="192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2751808"/>
            <a:ext cx="2969701" cy="197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031631" y="4791888"/>
            <a:ext cx="1874490" cy="21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330" y="650002"/>
            <a:ext cx="68254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Correlation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coefficient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4316" y="3628698"/>
            <a:ext cx="3187884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2800" i="1" spc="22" dirty="0">
                <a:latin typeface="Times New Roman"/>
                <a:cs typeface="Times New Roman"/>
              </a:rPr>
              <a:t>r </a:t>
            </a:r>
            <a:r>
              <a:rPr sz="2800" spc="30" dirty="0">
                <a:latin typeface="Symbol"/>
                <a:cs typeface="Symbol"/>
              </a:rPr>
              <a:t>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Covariance(</a:t>
            </a:r>
            <a:r>
              <a:rPr sz="2800" i="1" spc="40" dirty="0">
                <a:latin typeface="Times New Roman"/>
                <a:cs typeface="Times New Roman"/>
              </a:rPr>
              <a:t>X</a:t>
            </a:r>
            <a:r>
              <a:rPr sz="2800" spc="40" dirty="0">
                <a:latin typeface="Times New Roman"/>
                <a:cs typeface="Times New Roman"/>
              </a:rPr>
              <a:t>,</a:t>
            </a:r>
            <a:r>
              <a:rPr lang="en-US" sz="2800" spc="40" dirty="0">
                <a:latin typeface="Times New Roman"/>
                <a:cs typeface="Times New Roman"/>
              </a:rPr>
              <a:t> </a:t>
            </a:r>
            <a:r>
              <a:rPr sz="2800" i="1" spc="40" dirty="0">
                <a:latin typeface="Times New Roman"/>
                <a:cs typeface="Times New Roman"/>
              </a:rPr>
              <a:t>Y</a:t>
            </a:r>
            <a:r>
              <a:rPr sz="2800" i="1" spc="-3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995" y="4131067"/>
            <a:ext cx="2222499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i="1" spc="65" dirty="0">
                <a:latin typeface="Times New Roman"/>
                <a:cs typeface="Times New Roman"/>
              </a:rPr>
              <a:t>Var</a:t>
            </a:r>
            <a:r>
              <a:rPr sz="2800" spc="65" dirty="0">
                <a:latin typeface="Times New Roman"/>
                <a:cs typeface="Times New Roman"/>
              </a:rPr>
              <a:t>(</a:t>
            </a:r>
            <a:r>
              <a:rPr sz="2800" i="1" spc="65" dirty="0">
                <a:latin typeface="Times New Roman"/>
                <a:cs typeface="Times New Roman"/>
              </a:rPr>
              <a:t>X</a:t>
            </a:r>
            <a:r>
              <a:rPr sz="2800" i="1" spc="-4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)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latin typeface="Times New Roman"/>
                <a:cs typeface="Times New Roman"/>
              </a:rPr>
              <a:t>Var</a:t>
            </a:r>
            <a:r>
              <a:rPr sz="2800" spc="-15" dirty="0">
                <a:latin typeface="Times New Roman"/>
                <a:cs typeface="Times New Roman"/>
              </a:rPr>
              <a:t>(</a:t>
            </a:r>
            <a:r>
              <a:rPr sz="2800" i="1" spc="-15" dirty="0">
                <a:latin typeface="Times New Roman"/>
                <a:cs typeface="Times New Roman"/>
              </a:rPr>
              <a:t>Y</a:t>
            </a:r>
            <a:r>
              <a:rPr sz="2800" i="1" spc="-31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Times New Roman"/>
                <a:cs typeface="Times New Roman"/>
              </a:rPr>
              <a:t>)</a:t>
            </a:r>
            <a:endParaRPr sz="28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05200" y="4114800"/>
            <a:ext cx="2428875" cy="466725"/>
            <a:chOff x="1662732" y="2166142"/>
            <a:chExt cx="2428875" cy="466725"/>
          </a:xfrm>
        </p:grpSpPr>
        <p:sp>
          <p:nvSpPr>
            <p:cNvPr id="6" name="object 6"/>
            <p:cNvSpPr/>
            <p:nvPr/>
          </p:nvSpPr>
          <p:spPr>
            <a:xfrm>
              <a:off x="1765992" y="2205970"/>
              <a:ext cx="2222500" cy="426720"/>
            </a:xfrm>
            <a:custGeom>
              <a:avLst/>
              <a:gdLst/>
              <a:ahLst/>
              <a:cxnLst/>
              <a:rect l="l" t="t" r="r" b="b"/>
              <a:pathLst>
                <a:path w="2222500" h="426719">
                  <a:moveTo>
                    <a:pt x="2221892" y="0"/>
                  </a:moveTo>
                  <a:lnTo>
                    <a:pt x="208330" y="0"/>
                  </a:lnTo>
                  <a:lnTo>
                    <a:pt x="122280" y="389221"/>
                  </a:lnTo>
                  <a:lnTo>
                    <a:pt x="48006" y="256162"/>
                  </a:lnTo>
                  <a:lnTo>
                    <a:pt x="0" y="286033"/>
                  </a:lnTo>
                  <a:lnTo>
                    <a:pt x="5434" y="295990"/>
                  </a:lnTo>
                  <a:lnTo>
                    <a:pt x="28985" y="279697"/>
                  </a:lnTo>
                  <a:lnTo>
                    <a:pt x="114128" y="426333"/>
                  </a:lnTo>
                  <a:lnTo>
                    <a:pt x="131339" y="426333"/>
                  </a:lnTo>
                  <a:lnTo>
                    <a:pt x="221011" y="17198"/>
                  </a:lnTo>
                  <a:lnTo>
                    <a:pt x="2221892" y="17198"/>
                  </a:lnTo>
                  <a:lnTo>
                    <a:pt x="22218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7" name="object 7"/>
            <p:cNvSpPr/>
            <p:nvPr/>
          </p:nvSpPr>
          <p:spPr>
            <a:xfrm>
              <a:off x="1662732" y="2174741"/>
              <a:ext cx="2428875" cy="0"/>
            </a:xfrm>
            <a:custGeom>
              <a:avLst/>
              <a:gdLst/>
              <a:ahLst/>
              <a:cxnLst/>
              <a:rect l="l" t="t" r="r" b="b"/>
              <a:pathLst>
                <a:path w="2428875">
                  <a:moveTo>
                    <a:pt x="0" y="0"/>
                  </a:moveTo>
                  <a:lnTo>
                    <a:pt x="2428411" y="0"/>
                  </a:lnTo>
                </a:path>
              </a:pathLst>
            </a:custGeom>
            <a:ln w="171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685800" y="838200"/>
            <a:ext cx="4191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Covariance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428CB06-AEF0-415C-B91B-67BF77A1D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0046"/>
            <a:ext cx="5360406" cy="16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3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29922" y="927570"/>
            <a:ext cx="8437878" cy="14074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spcBef>
                <a:spcPts val="415"/>
              </a:spcBef>
            </a:pP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Estimating </a:t>
            </a: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sz="4400" spc="-35" dirty="0">
                <a:solidFill>
                  <a:srgbClr val="2F5597"/>
                </a:solidFill>
                <a:latin typeface="Arial"/>
                <a:cs typeface="Arial"/>
              </a:rPr>
              <a:t>correlation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coefficient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645D46-F0D0-4FC2-8BDC-874475B3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71800"/>
            <a:ext cx="5816703" cy="36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71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 txBox="1"/>
          <p:nvPr/>
        </p:nvSpPr>
        <p:spPr>
          <a:xfrm>
            <a:off x="762000" y="914400"/>
            <a:ext cx="6248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Standard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error 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sz="44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3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8740EC3-5E59-4AE2-8F8E-F3FC003D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703859"/>
            <a:ext cx="4070353" cy="23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5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50002"/>
            <a:ext cx="73588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85" dirty="0"/>
              <a:t>If </a:t>
            </a:r>
            <a:r>
              <a:rPr sz="4400" spc="15" dirty="0">
                <a:latin typeface="Symbol"/>
                <a:cs typeface="Symbol"/>
              </a:rPr>
              <a:t></a:t>
            </a:r>
            <a:r>
              <a:rPr sz="4400" spc="15" dirty="0">
                <a:latin typeface="Times New Roman"/>
                <a:cs typeface="Times New Roman"/>
              </a:rPr>
              <a:t> </a:t>
            </a:r>
            <a:r>
              <a:rPr sz="4400" spc="55" dirty="0"/>
              <a:t>=</a:t>
            </a:r>
            <a:r>
              <a:rPr sz="4400" spc="-35" dirty="0"/>
              <a:t> </a:t>
            </a:r>
            <a:r>
              <a:rPr sz="4400" spc="5" dirty="0"/>
              <a:t>0,...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05000" y="2770781"/>
            <a:ext cx="6248400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0"/>
              </a:spcBef>
            </a:pPr>
            <a:r>
              <a:rPr sz="2800" i="1" spc="10" dirty="0">
                <a:latin typeface="Arial"/>
                <a:cs typeface="Arial"/>
              </a:rPr>
              <a:t>r </a:t>
            </a:r>
            <a:r>
              <a:rPr sz="2800" spc="10" dirty="0">
                <a:latin typeface="Arial"/>
                <a:cs typeface="Arial"/>
              </a:rPr>
              <a:t>is </a:t>
            </a:r>
            <a:r>
              <a:rPr sz="2800" spc="15" dirty="0">
                <a:latin typeface="Arial"/>
                <a:cs typeface="Arial"/>
              </a:rPr>
              <a:t>normally </a:t>
            </a:r>
            <a:r>
              <a:rPr sz="2800" spc="35" dirty="0">
                <a:latin typeface="Arial"/>
                <a:cs typeface="Arial"/>
              </a:rPr>
              <a:t>distributed </a:t>
            </a:r>
            <a:r>
              <a:rPr sz="2800" spc="40" dirty="0">
                <a:latin typeface="Arial"/>
                <a:cs typeface="Arial"/>
              </a:rPr>
              <a:t>with </a:t>
            </a:r>
            <a:r>
              <a:rPr sz="2800" spc="10" dirty="0">
                <a:latin typeface="Arial"/>
                <a:cs typeface="Arial"/>
              </a:rPr>
              <a:t>mean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800" y="4555205"/>
            <a:ext cx="3276600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00" dirty="0">
                <a:latin typeface="Arial"/>
                <a:cs typeface="Arial"/>
              </a:rPr>
              <a:t>with </a:t>
            </a:r>
            <a:r>
              <a:rPr sz="2800" i="1" spc="5" dirty="0">
                <a:latin typeface="Arial"/>
                <a:cs typeface="Arial"/>
              </a:rPr>
              <a:t>df </a:t>
            </a:r>
            <a:r>
              <a:rPr sz="2800" spc="50" dirty="0">
                <a:latin typeface="Arial"/>
                <a:cs typeface="Arial"/>
              </a:rPr>
              <a:t>= </a:t>
            </a:r>
            <a:r>
              <a:rPr sz="2800" i="1" spc="-15" dirty="0">
                <a:latin typeface="Arial"/>
                <a:cs typeface="Arial"/>
              </a:rPr>
              <a:t>n</a:t>
            </a:r>
            <a:r>
              <a:rPr sz="2800" i="1" spc="-135" dirty="0">
                <a:latin typeface="Arial"/>
                <a:cs typeface="Arial"/>
              </a:rPr>
              <a:t> </a:t>
            </a:r>
            <a:r>
              <a:rPr sz="2800" spc="45" dirty="0">
                <a:latin typeface="Arial"/>
                <a:cs typeface="Arial"/>
              </a:rPr>
              <a:t>-2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DB8581-C342-48F8-A452-C7D5B8E46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733800"/>
            <a:ext cx="2936908" cy="20916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661416" y="2438400"/>
            <a:ext cx="4267200" cy="3480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/>
            <a:r>
              <a:rPr lang="en-GB" sz="2800" spc="-10" dirty="0">
                <a:latin typeface="Arial"/>
                <a:cs typeface="Arial"/>
              </a:rPr>
              <a:t>Black-tailed </a:t>
            </a:r>
            <a:r>
              <a:rPr lang="en-GB" sz="2800" spc="10" dirty="0">
                <a:latin typeface="Arial"/>
                <a:cs typeface="Arial"/>
              </a:rPr>
              <a:t>godwits </a:t>
            </a:r>
            <a:r>
              <a:rPr lang="en-GB" sz="2800" spc="-40" dirty="0">
                <a:latin typeface="Arial"/>
                <a:cs typeface="Arial"/>
              </a:rPr>
              <a:t>are </a:t>
            </a:r>
            <a:r>
              <a:rPr lang="en-GB" sz="2800" spc="-10" dirty="0">
                <a:latin typeface="Arial"/>
                <a:cs typeface="Arial"/>
              </a:rPr>
              <a:t>migratory </a:t>
            </a:r>
            <a:r>
              <a:rPr lang="en-GB" sz="2800" spc="-5" dirty="0">
                <a:latin typeface="Arial"/>
                <a:cs typeface="Arial"/>
              </a:rPr>
              <a:t>and </a:t>
            </a:r>
            <a:r>
              <a:rPr lang="en-GB" sz="2800" spc="-25" dirty="0">
                <a:latin typeface="Arial"/>
                <a:cs typeface="Arial"/>
              </a:rPr>
              <a:t>socially  </a:t>
            </a:r>
            <a:r>
              <a:rPr lang="en-GB" sz="2800" dirty="0">
                <a:latin typeface="Arial"/>
                <a:cs typeface="Arial"/>
              </a:rPr>
              <a:t>monogamous.</a:t>
            </a:r>
          </a:p>
          <a:p>
            <a:pPr marL="12700" marR="5080"/>
            <a:endParaRPr lang="en-US" sz="2800" spc="-40" dirty="0">
              <a:latin typeface="Arial"/>
              <a:cs typeface="Arial"/>
            </a:endParaRPr>
          </a:p>
          <a:p>
            <a:pPr marL="12700" marR="5080"/>
            <a:r>
              <a:rPr sz="2800" spc="-40" dirty="0">
                <a:latin typeface="Arial"/>
                <a:cs typeface="Arial"/>
              </a:rPr>
              <a:t>Are </a:t>
            </a: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males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spc="-25" dirty="0">
                <a:latin typeface="Arial"/>
                <a:cs typeface="Arial"/>
              </a:rPr>
              <a:t>females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-20" dirty="0">
                <a:latin typeface="Arial"/>
                <a:cs typeface="Arial"/>
              </a:rPr>
              <a:t>pair </a:t>
            </a:r>
            <a:r>
              <a:rPr sz="2800" spc="-15" dirty="0">
                <a:latin typeface="Arial"/>
                <a:cs typeface="Arial"/>
              </a:rPr>
              <a:t>correlated </a:t>
            </a:r>
            <a:r>
              <a:rPr sz="2800" spc="-35" dirty="0">
                <a:latin typeface="Arial"/>
                <a:cs typeface="Arial"/>
              </a:rPr>
              <a:t>in </a:t>
            </a:r>
            <a:r>
              <a:rPr sz="2800" spc="-20" dirty="0">
                <a:latin typeface="Arial"/>
                <a:cs typeface="Arial"/>
              </a:rPr>
              <a:t>their </a:t>
            </a:r>
            <a:r>
              <a:rPr sz="2800" spc="-35" dirty="0">
                <a:latin typeface="Arial"/>
                <a:cs typeface="Arial"/>
              </a:rPr>
              <a:t>arrival </a:t>
            </a:r>
            <a:r>
              <a:rPr sz="2800" spc="-5" dirty="0">
                <a:latin typeface="Arial"/>
                <a:cs typeface="Arial"/>
              </a:rPr>
              <a:t>dates </a:t>
            </a:r>
            <a:r>
              <a:rPr sz="2800" spc="-20" dirty="0">
                <a:latin typeface="Arial"/>
                <a:cs typeface="Arial"/>
              </a:rPr>
              <a:t>after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migration?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3" name="object 13"/>
          <p:cNvSpPr>
            <a:spLocks noChangeAspect="1"/>
          </p:cNvSpPr>
          <p:nvPr/>
        </p:nvSpPr>
        <p:spPr>
          <a:xfrm>
            <a:off x="5543554" y="1905000"/>
            <a:ext cx="3922519" cy="392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C9E0C3-0BFF-4E2C-9E98-842ADBB19A73}"/>
              </a:ext>
            </a:extLst>
          </p:cNvPr>
          <p:cNvSpPr txBox="1"/>
          <p:nvPr/>
        </p:nvSpPr>
        <p:spPr>
          <a:xfrm>
            <a:off x="6248400" y="5942413"/>
            <a:ext cx="266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1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Limosa</a:t>
            </a:r>
            <a:r>
              <a:rPr lang="en-GB" b="0" i="1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limosa</a:t>
            </a:r>
            <a:endParaRPr lang="en-GB" i="1" dirty="0"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39B0DEE8-2C22-4047-9C01-F6D374EAF638}"/>
              </a:ext>
            </a:extLst>
          </p:cNvPr>
          <p:cNvSpPr txBox="1"/>
          <p:nvPr/>
        </p:nvSpPr>
        <p:spPr>
          <a:xfrm>
            <a:off x="685800" y="533400"/>
            <a:ext cx="8001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Godwit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arrival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time</a:t>
            </a:r>
            <a:r>
              <a:rPr sz="4400" spc="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data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6" name="object 43">
            <a:extLst>
              <a:ext uri="{FF2B5EF4-FFF2-40B4-BE49-F238E27FC236}">
                <a16:creationId xmlns:a16="http://schemas.microsoft.com/office/drawing/2014/main" id="{EEE5B460-1CC9-4C7D-8B4C-AE3E9D4CE7BA}"/>
              </a:ext>
            </a:extLst>
          </p:cNvPr>
          <p:cNvSpPr txBox="1"/>
          <p:nvPr/>
        </p:nvSpPr>
        <p:spPr>
          <a:xfrm>
            <a:off x="3886200" y="6794648"/>
            <a:ext cx="549851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Gunnarsson, </a:t>
            </a:r>
            <a:r>
              <a:rPr sz="1400" spc="-5" dirty="0">
                <a:latin typeface="Arial"/>
                <a:cs typeface="Arial"/>
              </a:rPr>
              <a:t>T. G., J. A. Gill, T. </a:t>
            </a:r>
            <a:r>
              <a:rPr sz="1400" spc="-10" dirty="0">
                <a:latin typeface="Arial"/>
                <a:cs typeface="Arial"/>
              </a:rPr>
              <a:t>Sigurbjörnsson, </a:t>
            </a:r>
            <a:r>
              <a:rPr sz="1400" spc="-5" dirty="0">
                <a:latin typeface="Arial"/>
                <a:cs typeface="Arial"/>
              </a:rPr>
              <a:t>and W. J. </a:t>
            </a:r>
            <a:r>
              <a:rPr sz="1400" spc="-10" dirty="0">
                <a:latin typeface="Arial"/>
                <a:cs typeface="Arial"/>
              </a:rPr>
              <a:t>Sutherland. 2004. </a:t>
            </a:r>
            <a:r>
              <a:rPr sz="1400" spc="-5" dirty="0">
                <a:latin typeface="Arial"/>
                <a:cs typeface="Arial"/>
              </a:rPr>
              <a:t>Arrival </a:t>
            </a:r>
            <a:r>
              <a:rPr sz="1400" spc="-10" dirty="0">
                <a:latin typeface="Arial"/>
                <a:cs typeface="Arial"/>
              </a:rPr>
              <a:t>synchrony </a:t>
            </a:r>
            <a:r>
              <a:rPr sz="1400" spc="-5" dirty="0">
                <a:latin typeface="Arial"/>
                <a:cs typeface="Arial"/>
              </a:rPr>
              <a:t>in migratory birds. </a:t>
            </a:r>
            <a:r>
              <a:rPr sz="1400" i="1" spc="-5" dirty="0">
                <a:latin typeface="Arial"/>
                <a:cs typeface="Arial"/>
              </a:rPr>
              <a:t>Nature </a:t>
            </a:r>
            <a:r>
              <a:rPr sz="1400" spc="-10" dirty="0">
                <a:latin typeface="Arial"/>
                <a:cs typeface="Arial"/>
              </a:rPr>
              <a:t>431: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646.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13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85800" y="533400"/>
            <a:ext cx="8001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Godwit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arrival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time</a:t>
            </a:r>
            <a:r>
              <a:rPr sz="4400" spc="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data</a:t>
            </a:r>
            <a:endParaRPr sz="4400" dirty="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object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0010542"/>
                  </p:ext>
                </p:extLst>
              </p:nvPr>
            </p:nvGraphicFramePr>
            <p:xfrm>
              <a:off x="1790700" y="2115044"/>
              <a:ext cx="6477000" cy="53017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991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78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47951">
                    <a:tc>
                      <a:txBody>
                        <a:bodyPr/>
                        <a:lstStyle/>
                        <a:p>
                          <a:pPr marL="307340" marR="146050" indent="-153035" algn="ctr">
                            <a:lnSpc>
                              <a:spcPct val="103499"/>
                            </a:lnSpc>
                            <a:spcBef>
                              <a:spcPts val="160"/>
                            </a:spcBef>
                          </a:pPr>
                          <a:r>
                            <a:rPr sz="2400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Female</a:t>
                          </a:r>
                          <a:r>
                            <a:rPr sz="2400" spc="-6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 </a:t>
                          </a:r>
                          <a:r>
                            <a:rPr sz="2400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arrival </a:t>
                          </a:r>
                          <a:r>
                            <a:rPr sz="2400" spc="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date</a:t>
                          </a:r>
                          <a:endParaRPr lang="en-US" sz="2400" dirty="0">
                            <a:solidFill>
                              <a:srgbClr val="FFFFFF"/>
                            </a:solidFill>
                            <a:latin typeface="Franklin Gothic Book"/>
                            <a:cs typeface="Franklin Gothic Book"/>
                          </a:endParaRPr>
                        </a:p>
                        <a:p>
                          <a:pPr marL="307340" marR="146050" indent="-153035" algn="ctr">
                            <a:lnSpc>
                              <a:spcPct val="103499"/>
                            </a:lnSpc>
                            <a:spcBef>
                              <a:spcPts val="160"/>
                            </a:spcBef>
                          </a:pPr>
                          <a:r>
                            <a:rPr sz="2400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(</a:t>
                          </a:r>
                          <a:r>
                            <a:rPr sz="2400" i="1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X</a:t>
                          </a:r>
                          <a:r>
                            <a:rPr sz="2400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)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032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190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40690" marR="96520" indent="-337820" algn="ctr">
                            <a:lnSpc>
                              <a:spcPct val="103499"/>
                            </a:lnSpc>
                            <a:spcBef>
                              <a:spcPts val="160"/>
                            </a:spcBef>
                          </a:pPr>
                          <a:r>
                            <a:rPr sz="2400" spc="1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Male </a:t>
                          </a:r>
                          <a:r>
                            <a:rPr sz="2400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arrival</a:t>
                          </a:r>
                          <a:r>
                            <a:rPr sz="2400" spc="-6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 </a:t>
                          </a:r>
                          <a:r>
                            <a:rPr sz="2400" spc="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date </a:t>
                          </a:r>
                          <a:endParaRPr lang="en-US" sz="2400" spc="5" dirty="0">
                            <a:solidFill>
                              <a:srgbClr val="FFFFFF"/>
                            </a:solidFill>
                            <a:latin typeface="Franklin Gothic Book"/>
                            <a:cs typeface="Franklin Gothic Book"/>
                          </a:endParaRPr>
                        </a:p>
                        <a:p>
                          <a:pPr marL="440690" marR="96520" indent="-337820" algn="ctr">
                            <a:lnSpc>
                              <a:spcPct val="103499"/>
                            </a:lnSpc>
                            <a:spcBef>
                              <a:spcPts val="160"/>
                            </a:spcBef>
                          </a:pPr>
                          <a:r>
                            <a:rPr sz="2400" spc="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(</a:t>
                          </a:r>
                          <a:r>
                            <a:rPr sz="2400" i="1" spc="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Y</a:t>
                          </a:r>
                          <a:r>
                            <a:rPr sz="2400" spc="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)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032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190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4472C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0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4"/>
                            </a:spcBef>
                          </a:pPr>
                          <a:r>
                            <a:rPr sz="2400" spc="-25" dirty="0">
                              <a:latin typeface="Franklin Gothic Book"/>
                              <a:cs typeface="Franklin Gothic Book"/>
                            </a:rPr>
                            <a:t>24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034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190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4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22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034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190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0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4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36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034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4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034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149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9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669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9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669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27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635"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20" dirty="0">
                              <a:latin typeface="Franklin Gothic Book"/>
                              <a:cs typeface="Franklin Gothic Book"/>
                            </a:rPr>
                            <a:t>44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27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38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46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275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50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50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3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3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56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56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3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-25" dirty="0">
                              <a:latin typeface="Franklin Gothic Book"/>
                              <a:cs typeface="Franklin Gothic Book"/>
                            </a:rPr>
                            <a:t>57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56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93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69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000000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59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000000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592154">
                    <a:tc>
                      <a:txBody>
                        <a:bodyPr/>
                        <a:lstStyle/>
                        <a:p>
                          <a:pPr marR="20320" algn="ctr">
                            <a:lnSpc>
                              <a:spcPct val="100000"/>
                            </a:lnSpc>
                            <a:spcBef>
                              <a:spcPts val="775"/>
                            </a:spcBef>
                          </a:pPr>
                          <a:r>
                            <a:rPr lang="en-US" sz="2400" spc="15" dirty="0">
                              <a:latin typeface="Cambria Math"/>
                              <a:cs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800" i="1" spc="910" smtClean="0">
                                  <a:latin typeface="Cambria Math" panose="02040503050406030204" pitchFamily="18" charset="0"/>
                                  <a:cs typeface="Cambria Math"/>
                                </a:rPr>
                                <m:t>Σ</m:t>
                              </m:r>
                            </m:oMath>
                          </a14:m>
                          <a:r>
                            <a:rPr lang="en-US" sz="2800" i="1" spc="910" dirty="0">
                              <a:latin typeface="Cambria Math"/>
                              <a:cs typeface="Cambria Math"/>
                            </a:rPr>
                            <a:t>X</a:t>
                          </a:r>
                          <a:r>
                            <a:rPr sz="2400" spc="15" dirty="0">
                              <a:latin typeface="Cambria Math"/>
                              <a:cs typeface="Cambria Math"/>
                            </a:rPr>
                            <a:t>= </a:t>
                          </a:r>
                          <a:r>
                            <a:rPr sz="2400" spc="20" dirty="0">
                              <a:latin typeface="Cambria Math"/>
                              <a:cs typeface="Cambria Math"/>
                            </a:rPr>
                            <a:t>455</a:t>
                          </a:r>
                          <a:endParaRPr sz="2400" dirty="0">
                            <a:latin typeface="Cambria Math"/>
                            <a:cs typeface="Cambria Math"/>
                          </a:endParaRPr>
                        </a:p>
                      </a:txBody>
                      <a:tcPr marL="0" marR="0" marT="9842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000000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R="20320" algn="ctr">
                            <a:lnSpc>
                              <a:spcPct val="100000"/>
                            </a:lnSpc>
                            <a:spcBef>
                              <a:spcPts val="775"/>
                            </a:spcBef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2800" i="1" spc="910" smtClean="0">
                                  <a:latin typeface="Cambria Math" panose="02040503050406030204" pitchFamily="18" charset="0"/>
                                  <a:cs typeface="Cambria Math"/>
                                </a:rPr>
                                <m:t>Σ</m:t>
                              </m:r>
                            </m:oMath>
                          </a14:m>
                          <a:r>
                            <a:rPr lang="en-US" sz="2800" i="1" spc="910" dirty="0">
                              <a:latin typeface="Cambria Math"/>
                              <a:cs typeface="Cambria Math"/>
                            </a:rPr>
                            <a:t>Y</a:t>
                          </a:r>
                          <a:r>
                            <a:rPr lang="el-GR" sz="2800" spc="15" dirty="0">
                              <a:latin typeface="Cambria Math"/>
                              <a:cs typeface="Cambria Math"/>
                            </a:rPr>
                            <a:t>= </a:t>
                          </a:r>
                          <a:r>
                            <a:rPr lang="el-GR" sz="2800" spc="20" dirty="0">
                              <a:latin typeface="Cambria Math"/>
                              <a:cs typeface="Cambria Math"/>
                            </a:rPr>
                            <a:t>458</a:t>
                          </a:r>
                          <a:endParaRPr sz="2800" dirty="0">
                            <a:latin typeface="Cambria Math"/>
                            <a:cs typeface="Cambria Math"/>
                          </a:endParaRPr>
                        </a:p>
                      </a:txBody>
                      <a:tcPr marL="0" marR="0" marT="9842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000000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object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0010542"/>
                  </p:ext>
                </p:extLst>
              </p:nvPr>
            </p:nvGraphicFramePr>
            <p:xfrm>
              <a:off x="1790700" y="2115044"/>
              <a:ext cx="6477000" cy="53017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991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78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75145">
                    <a:tc>
                      <a:txBody>
                        <a:bodyPr/>
                        <a:lstStyle/>
                        <a:p>
                          <a:pPr marL="307340" marR="146050" indent="-153035" algn="ctr">
                            <a:lnSpc>
                              <a:spcPct val="103499"/>
                            </a:lnSpc>
                            <a:spcBef>
                              <a:spcPts val="160"/>
                            </a:spcBef>
                          </a:pPr>
                          <a:r>
                            <a:rPr sz="2400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Female</a:t>
                          </a:r>
                          <a:r>
                            <a:rPr sz="2400" spc="-6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 </a:t>
                          </a:r>
                          <a:r>
                            <a:rPr sz="2400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arrival </a:t>
                          </a:r>
                          <a:r>
                            <a:rPr sz="2400" spc="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date</a:t>
                          </a:r>
                          <a:endParaRPr lang="en-US" sz="2400" dirty="0">
                            <a:solidFill>
                              <a:srgbClr val="FFFFFF"/>
                            </a:solidFill>
                            <a:latin typeface="Franklin Gothic Book"/>
                            <a:cs typeface="Franklin Gothic Book"/>
                          </a:endParaRPr>
                        </a:p>
                        <a:p>
                          <a:pPr marL="307340" marR="146050" indent="-153035" algn="ctr">
                            <a:lnSpc>
                              <a:spcPct val="103499"/>
                            </a:lnSpc>
                            <a:spcBef>
                              <a:spcPts val="160"/>
                            </a:spcBef>
                          </a:pPr>
                          <a:r>
                            <a:rPr sz="2400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(</a:t>
                          </a:r>
                          <a:r>
                            <a:rPr sz="2400" i="1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X</a:t>
                          </a:r>
                          <a:r>
                            <a:rPr sz="2400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)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032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190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40690" marR="96520" indent="-337820" algn="ctr">
                            <a:lnSpc>
                              <a:spcPct val="103499"/>
                            </a:lnSpc>
                            <a:spcBef>
                              <a:spcPts val="160"/>
                            </a:spcBef>
                          </a:pPr>
                          <a:r>
                            <a:rPr sz="2400" spc="1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Male </a:t>
                          </a:r>
                          <a:r>
                            <a:rPr sz="2400" spc="1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arrival</a:t>
                          </a:r>
                          <a:r>
                            <a:rPr sz="2400" spc="-60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 </a:t>
                          </a:r>
                          <a:r>
                            <a:rPr sz="2400" spc="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date </a:t>
                          </a:r>
                          <a:endParaRPr lang="en-US" sz="2400" spc="5" dirty="0">
                            <a:solidFill>
                              <a:srgbClr val="FFFFFF"/>
                            </a:solidFill>
                            <a:latin typeface="Franklin Gothic Book"/>
                            <a:cs typeface="Franklin Gothic Book"/>
                          </a:endParaRPr>
                        </a:p>
                        <a:p>
                          <a:pPr marL="440690" marR="96520" indent="-337820" algn="ctr">
                            <a:lnSpc>
                              <a:spcPct val="103499"/>
                            </a:lnSpc>
                            <a:spcBef>
                              <a:spcPts val="160"/>
                            </a:spcBef>
                          </a:pPr>
                          <a:r>
                            <a:rPr sz="2400" spc="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(</a:t>
                          </a:r>
                          <a:r>
                            <a:rPr sz="2400" i="1" spc="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Y</a:t>
                          </a:r>
                          <a:r>
                            <a:rPr sz="2400" spc="5" dirty="0">
                              <a:solidFill>
                                <a:srgbClr val="FFFFFF"/>
                              </a:solidFill>
                              <a:latin typeface="Franklin Gothic Book"/>
                              <a:cs typeface="Franklin Gothic Book"/>
                            </a:rPr>
                            <a:t>)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032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190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4472C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17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4"/>
                            </a:spcBef>
                          </a:pPr>
                          <a:r>
                            <a:rPr sz="2400" spc="-25" dirty="0">
                              <a:latin typeface="Franklin Gothic Book"/>
                              <a:cs typeface="Franklin Gothic Book"/>
                            </a:rPr>
                            <a:t>24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034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190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4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22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034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190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17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4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36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034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4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034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24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9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669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09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6669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635"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20" dirty="0">
                              <a:latin typeface="Franklin Gothic Book"/>
                              <a:cs typeface="Franklin Gothic Book"/>
                            </a:rPr>
                            <a:t>44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38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46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50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0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50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7940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4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55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4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56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56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94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-25" dirty="0">
                              <a:latin typeface="Franklin Gothic Book"/>
                              <a:cs typeface="Franklin Gothic Book"/>
                            </a:rPr>
                            <a:t>57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56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solidFill>
                          <a:srgbClr val="CFD5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943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69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000000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225"/>
                            </a:spcBef>
                          </a:pPr>
                          <a:r>
                            <a:rPr sz="2400" spc="15" dirty="0">
                              <a:latin typeface="Franklin Gothic Book"/>
                              <a:cs typeface="Franklin Gothic Book"/>
                            </a:rPr>
                            <a:t>59</a:t>
                          </a:r>
                          <a:endParaRPr sz="2400" dirty="0">
                            <a:latin typeface="Franklin Gothic Book"/>
                            <a:cs typeface="Franklin Gothic Book"/>
                          </a:endParaRPr>
                        </a:p>
                      </a:txBody>
                      <a:tcPr marL="0" marR="0" marT="2857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FFFFFF"/>
                          </a:solidFill>
                          <a:prstDash val="solid"/>
                        </a:lnT>
                        <a:lnB w="6350">
                          <a:solidFill>
                            <a:srgbClr val="000000"/>
                          </a:solidFill>
                          <a:prstDash val="solid"/>
                        </a:lnB>
                        <a:solidFill>
                          <a:srgbClr val="E9EBF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5921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9842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000000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t="-811340" r="-102662" b="-24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98425" marB="0">
                        <a:lnL w="6350">
                          <a:solidFill>
                            <a:srgbClr val="FFFFFF"/>
                          </a:solidFill>
                          <a:prstDash val="solid"/>
                        </a:lnL>
                        <a:lnR w="6350">
                          <a:solidFill>
                            <a:srgbClr val="FFFFFF"/>
                          </a:solidFill>
                          <a:prstDash val="solid"/>
                        </a:lnR>
                        <a:lnT w="6350">
                          <a:solidFill>
                            <a:srgbClr val="000000"/>
                          </a:solidFill>
                          <a:prstDash val="solid"/>
                        </a:lnT>
                        <a:lnB w="6350">
                          <a:solidFill>
                            <a:srgbClr val="FFFFFF"/>
                          </a:solidFill>
                          <a:prstDash val="solid"/>
                        </a:lnB>
                        <a:blipFill>
                          <a:blip r:embed="rId2"/>
                          <a:stretch>
                            <a:fillRect l="-97770" t="-811340" r="-372" b="-24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B09D07B-A6AA-4B26-9B8E-F69E2BDBDD8B}"/>
              </a:ext>
            </a:extLst>
          </p:cNvPr>
          <p:cNvSpPr txBox="1"/>
          <p:nvPr/>
        </p:nvSpPr>
        <p:spPr>
          <a:xfrm>
            <a:off x="2438400" y="1750131"/>
            <a:ext cx="5029200" cy="31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ts val="1495"/>
              </a:lnSpc>
            </a:pPr>
            <a:r>
              <a:rPr lang="en-GB" sz="2800" spc="-25" dirty="0">
                <a:solidFill>
                  <a:srgbClr val="2F5597"/>
                </a:solidFill>
                <a:latin typeface="Arial"/>
                <a:cs typeface="Arial"/>
              </a:rPr>
              <a:t>(units: </a:t>
            </a:r>
            <a:r>
              <a:rPr lang="en-GB" sz="2800" spc="-10" dirty="0">
                <a:solidFill>
                  <a:srgbClr val="2F5597"/>
                </a:solidFill>
                <a:latin typeface="Arial"/>
                <a:cs typeface="Arial"/>
              </a:rPr>
              <a:t>days </a:t>
            </a:r>
            <a:r>
              <a:rPr lang="en-GB" sz="2800" spc="-15" dirty="0">
                <a:solidFill>
                  <a:srgbClr val="2F5597"/>
                </a:solidFill>
                <a:latin typeface="Arial"/>
                <a:cs typeface="Arial"/>
              </a:rPr>
              <a:t>after </a:t>
            </a:r>
            <a:r>
              <a:rPr lang="en-GB" sz="2800" spc="-10" dirty="0">
                <a:solidFill>
                  <a:srgbClr val="2F5597"/>
                </a:solidFill>
                <a:latin typeface="Arial"/>
                <a:cs typeface="Arial"/>
              </a:rPr>
              <a:t>March</a:t>
            </a:r>
            <a:r>
              <a:rPr lang="en-GB" sz="2800" spc="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30" dirty="0">
                <a:solidFill>
                  <a:srgbClr val="2F5597"/>
                </a:solidFill>
                <a:latin typeface="Arial"/>
                <a:cs typeface="Arial"/>
              </a:rPr>
              <a:t>31)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76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2781300" y="2362200"/>
            <a:ext cx="4495800" cy="3983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38400" y="6705600"/>
            <a:ext cx="554291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-10" dirty="0">
                <a:latin typeface="Arial"/>
                <a:cs typeface="Arial"/>
              </a:rPr>
              <a:t>Gunnarsson, </a:t>
            </a:r>
            <a:r>
              <a:rPr sz="1200" spc="-5" dirty="0">
                <a:latin typeface="Arial"/>
                <a:cs typeface="Arial"/>
              </a:rPr>
              <a:t>T. G., J. A. Gill, T. </a:t>
            </a:r>
            <a:r>
              <a:rPr sz="1200" spc="-10" dirty="0">
                <a:latin typeface="Arial"/>
                <a:cs typeface="Arial"/>
              </a:rPr>
              <a:t>Sigurbjörnsson, </a:t>
            </a:r>
            <a:r>
              <a:rPr sz="1200" spc="-5" dirty="0">
                <a:latin typeface="Arial"/>
                <a:cs typeface="Arial"/>
              </a:rPr>
              <a:t>and W. J. </a:t>
            </a:r>
            <a:r>
              <a:rPr sz="1200" spc="-10" dirty="0">
                <a:latin typeface="Arial"/>
                <a:cs typeface="Arial"/>
              </a:rPr>
              <a:t>Sutherland. 2004. </a:t>
            </a:r>
            <a:r>
              <a:rPr sz="1200" spc="-5" dirty="0">
                <a:latin typeface="Arial"/>
                <a:cs typeface="Arial"/>
              </a:rPr>
              <a:t>Arrival </a:t>
            </a:r>
            <a:r>
              <a:rPr sz="1200" spc="-10" dirty="0">
                <a:latin typeface="Arial"/>
                <a:cs typeface="Arial"/>
              </a:rPr>
              <a:t>synchrony </a:t>
            </a:r>
            <a:r>
              <a:rPr sz="1200" spc="-5" dirty="0">
                <a:latin typeface="Arial"/>
                <a:cs typeface="Arial"/>
              </a:rPr>
              <a:t>in migratory birds. </a:t>
            </a:r>
            <a:r>
              <a:rPr sz="1200" i="1" spc="-5" dirty="0">
                <a:latin typeface="Arial"/>
                <a:cs typeface="Arial"/>
              </a:rPr>
              <a:t>Nature </a:t>
            </a:r>
            <a:r>
              <a:rPr sz="1200" spc="-10" dirty="0">
                <a:latin typeface="Arial"/>
                <a:cs typeface="Arial"/>
              </a:rPr>
              <a:t>431: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646.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2E3A6FD9-D990-4346-9F3F-47CC1BEB8639}"/>
              </a:ext>
            </a:extLst>
          </p:cNvPr>
          <p:cNvSpPr txBox="1"/>
          <p:nvPr/>
        </p:nvSpPr>
        <p:spPr>
          <a:xfrm>
            <a:off x="685800" y="533400"/>
            <a:ext cx="8001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Godwit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arrival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time</a:t>
            </a:r>
            <a:r>
              <a:rPr sz="4400" spc="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data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55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5810" y="1863765"/>
            <a:ext cx="372745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Hypotheses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000" y="3429000"/>
            <a:ext cx="6527800" cy="263918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GB" sz="2800" spc="-5" dirty="0">
                <a:latin typeface="Arial"/>
                <a:cs typeface="Arial"/>
              </a:rPr>
              <a:t>H</a:t>
            </a:r>
            <a:r>
              <a:rPr lang="en-GB" sz="2800" spc="-7" baseline="-19230" dirty="0">
                <a:latin typeface="Arial"/>
                <a:cs typeface="Arial"/>
              </a:rPr>
              <a:t>0</a:t>
            </a:r>
            <a:r>
              <a:rPr lang="en-GB" sz="2800" spc="-5" dirty="0">
                <a:latin typeface="Arial"/>
                <a:cs typeface="Arial"/>
              </a:rPr>
              <a:t>: </a:t>
            </a:r>
            <a:r>
              <a:rPr lang="en-GB" sz="2800" spc="-60" dirty="0">
                <a:latin typeface="Arial"/>
                <a:cs typeface="Arial"/>
              </a:rPr>
              <a:t>Arrival </a:t>
            </a:r>
            <a:r>
              <a:rPr lang="en-GB" sz="2800" spc="-10" dirty="0">
                <a:latin typeface="Arial"/>
                <a:cs typeface="Arial"/>
              </a:rPr>
              <a:t>date of </a:t>
            </a:r>
            <a:r>
              <a:rPr lang="en-GB" sz="2800" spc="-50" dirty="0">
                <a:latin typeface="Arial"/>
                <a:cs typeface="Arial"/>
              </a:rPr>
              <a:t>female </a:t>
            </a:r>
            <a:r>
              <a:rPr lang="en-GB" sz="2800" spc="-15" dirty="0">
                <a:latin typeface="Arial"/>
                <a:cs typeface="Arial"/>
              </a:rPr>
              <a:t>and </a:t>
            </a:r>
            <a:r>
              <a:rPr lang="en-GB" sz="2800" spc="-60" dirty="0">
                <a:latin typeface="Arial"/>
                <a:cs typeface="Arial"/>
              </a:rPr>
              <a:t>arrival </a:t>
            </a:r>
            <a:r>
              <a:rPr lang="en-GB" sz="2800" spc="-10" dirty="0">
                <a:latin typeface="Arial"/>
                <a:cs typeface="Arial"/>
              </a:rPr>
              <a:t>date </a:t>
            </a:r>
            <a:r>
              <a:rPr lang="en-GB" sz="2800" spc="-15" dirty="0">
                <a:latin typeface="Arial"/>
                <a:cs typeface="Arial"/>
              </a:rPr>
              <a:t>of </a:t>
            </a:r>
            <a:r>
              <a:rPr lang="en-GB" sz="2800" spc="-50" dirty="0">
                <a:latin typeface="Arial"/>
                <a:cs typeface="Arial"/>
              </a:rPr>
              <a:t>male </a:t>
            </a:r>
            <a:r>
              <a:rPr lang="en-GB" sz="2800" spc="-65" dirty="0">
                <a:latin typeface="Arial"/>
                <a:cs typeface="Arial"/>
              </a:rPr>
              <a:t>are </a:t>
            </a:r>
            <a:r>
              <a:rPr lang="en-GB" sz="2800" spc="5" dirty="0">
                <a:latin typeface="Arial"/>
                <a:cs typeface="Arial"/>
              </a:rPr>
              <a:t>not </a:t>
            </a:r>
            <a:r>
              <a:rPr lang="en-GB" sz="2800" spc="-40" dirty="0">
                <a:latin typeface="Arial"/>
                <a:cs typeface="Arial"/>
              </a:rPr>
              <a:t>related </a:t>
            </a:r>
            <a:r>
              <a:rPr lang="en-GB" sz="2800" spc="-114" dirty="0">
                <a:latin typeface="Arial"/>
                <a:cs typeface="Arial"/>
              </a:rPr>
              <a:t>(</a:t>
            </a:r>
            <a:r>
              <a:rPr lang="en-GB" sz="2800" i="1" spc="-114" dirty="0">
                <a:latin typeface="Symbol"/>
                <a:cs typeface="Symbol"/>
              </a:rPr>
              <a:t></a:t>
            </a:r>
            <a:r>
              <a:rPr lang="en-GB" sz="2800" i="1" spc="-114" dirty="0">
                <a:latin typeface="Times New Roman"/>
                <a:cs typeface="Times New Roman"/>
              </a:rPr>
              <a:t>  </a:t>
            </a:r>
            <a:r>
              <a:rPr lang="en-GB" sz="2800" spc="40" dirty="0">
                <a:latin typeface="Arial"/>
                <a:cs typeface="Arial"/>
              </a:rPr>
              <a:t>=</a:t>
            </a:r>
            <a:r>
              <a:rPr lang="en-GB" sz="2800" spc="-250" dirty="0">
                <a:latin typeface="Arial"/>
                <a:cs typeface="Arial"/>
              </a:rPr>
              <a:t>  </a:t>
            </a:r>
            <a:r>
              <a:rPr lang="en-GB" sz="2800" spc="-55" dirty="0">
                <a:latin typeface="Arial"/>
                <a:cs typeface="Arial"/>
              </a:rPr>
              <a:t>0).</a:t>
            </a:r>
            <a:endParaRPr lang="en-GB" sz="2800" dirty="0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-25" dirty="0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r>
              <a:rPr sz="2800" spc="-25" dirty="0">
                <a:latin typeface="Arial"/>
                <a:cs typeface="Arial"/>
              </a:rPr>
              <a:t>H</a:t>
            </a:r>
            <a:r>
              <a:rPr lang="en-US" sz="2800" spc="-25" baseline="-25000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: </a:t>
            </a:r>
            <a:r>
              <a:rPr sz="2800" spc="-60" dirty="0">
                <a:latin typeface="Arial"/>
                <a:cs typeface="Arial"/>
              </a:rPr>
              <a:t>Arrival </a:t>
            </a:r>
            <a:r>
              <a:rPr sz="2800" spc="-10" dirty="0">
                <a:latin typeface="Arial"/>
                <a:cs typeface="Arial"/>
              </a:rPr>
              <a:t>date of </a:t>
            </a:r>
            <a:r>
              <a:rPr sz="2800" spc="-50" dirty="0">
                <a:latin typeface="Arial"/>
                <a:cs typeface="Arial"/>
              </a:rPr>
              <a:t>female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and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GB" sz="2800" spc="-60" dirty="0">
                <a:latin typeface="Arial"/>
                <a:cs typeface="Arial"/>
              </a:rPr>
              <a:t>arrival </a:t>
            </a:r>
            <a:r>
              <a:rPr lang="en-GB" sz="2800" spc="-10" dirty="0">
                <a:latin typeface="Arial"/>
                <a:cs typeface="Arial"/>
              </a:rPr>
              <a:t>date </a:t>
            </a:r>
            <a:r>
              <a:rPr lang="en-GB" sz="2800" spc="-15" dirty="0">
                <a:latin typeface="Arial"/>
                <a:cs typeface="Arial"/>
              </a:rPr>
              <a:t>of </a:t>
            </a:r>
            <a:r>
              <a:rPr lang="en-GB" sz="2800" spc="-50" dirty="0">
                <a:latin typeface="Arial"/>
                <a:cs typeface="Arial"/>
              </a:rPr>
              <a:t>male </a:t>
            </a:r>
            <a:r>
              <a:rPr lang="en-GB" sz="2800" spc="-65" dirty="0">
                <a:latin typeface="Arial"/>
                <a:cs typeface="Arial"/>
              </a:rPr>
              <a:t>are </a:t>
            </a:r>
            <a:r>
              <a:rPr lang="en-GB" sz="2800" spc="-25" dirty="0">
                <a:latin typeface="Arial"/>
                <a:cs typeface="Arial"/>
              </a:rPr>
              <a:t>correlated </a:t>
            </a:r>
            <a:r>
              <a:rPr lang="en-GB" sz="2800" spc="-114" dirty="0">
                <a:latin typeface="Arial"/>
                <a:cs typeface="Arial"/>
              </a:rPr>
              <a:t>(</a:t>
            </a:r>
            <a:r>
              <a:rPr lang="en-GB" sz="2800" i="1" spc="-114" dirty="0">
                <a:latin typeface="Symbol"/>
                <a:cs typeface="Symbol"/>
              </a:rPr>
              <a:t></a:t>
            </a:r>
            <a:r>
              <a:rPr lang="en-GB" sz="2800" i="1" spc="-114" dirty="0">
                <a:latin typeface="Times New Roman"/>
                <a:cs typeface="Times New Roman"/>
              </a:rPr>
              <a:t>  </a:t>
            </a:r>
            <a:r>
              <a:rPr lang="en-GB" sz="2800" spc="10" dirty="0">
                <a:latin typeface="Symbol"/>
                <a:cs typeface="Symbol"/>
              </a:rPr>
              <a:t></a:t>
            </a:r>
            <a:r>
              <a:rPr lang="en-GB" sz="2800" spc="-195" dirty="0">
                <a:latin typeface="Times New Roman"/>
                <a:cs typeface="Times New Roman"/>
              </a:rPr>
              <a:t>  </a:t>
            </a:r>
            <a:r>
              <a:rPr lang="en-GB" sz="2800" spc="-55" dirty="0">
                <a:latin typeface="Arial"/>
                <a:cs typeface="Arial"/>
              </a:rPr>
              <a:t>0).</a:t>
            </a:r>
            <a:endParaRPr lang="en-GB"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2800" spc="-15" dirty="0">
                <a:latin typeface="Arial"/>
                <a:cs typeface="Arial"/>
              </a:rPr>
              <a:t> 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B7FD0968-03FE-4904-A454-FE039BEC6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08" y="2063002"/>
            <a:ext cx="8048784" cy="5291559"/>
          </a:xfrm>
          <a:prstGeom prst="rect">
            <a:avLst/>
          </a:prstGeom>
        </p:spPr>
      </p:pic>
      <p:sp>
        <p:nvSpPr>
          <p:cNvPr id="46" name="object 15">
            <a:extLst>
              <a:ext uri="{FF2B5EF4-FFF2-40B4-BE49-F238E27FC236}">
                <a16:creationId xmlns:a16="http://schemas.microsoft.com/office/drawing/2014/main" id="{4A11055D-AEBA-4F89-B279-A504AB4E714A}"/>
              </a:ext>
            </a:extLst>
          </p:cNvPr>
          <p:cNvSpPr txBox="1"/>
          <p:nvPr/>
        </p:nvSpPr>
        <p:spPr>
          <a:xfrm>
            <a:off x="685800" y="533400"/>
            <a:ext cx="80010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4400" spc="-5" dirty="0">
                <a:solidFill>
                  <a:srgbClr val="2F5597"/>
                </a:solidFill>
                <a:latin typeface="Arial"/>
                <a:cs typeface="Arial"/>
              </a:rPr>
              <a:t>Godwit </a:t>
            </a:r>
            <a:r>
              <a:rPr sz="4400" spc="-75" dirty="0">
                <a:solidFill>
                  <a:srgbClr val="2F5597"/>
                </a:solidFill>
                <a:latin typeface="Arial"/>
                <a:cs typeface="Arial"/>
              </a:rPr>
              <a:t>arrival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time</a:t>
            </a:r>
            <a:r>
              <a:rPr sz="4400" spc="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data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B30FD9-A412-4D68-8F2A-7C430CE0FE61}"/>
              </a:ext>
            </a:extLst>
          </p:cNvPr>
          <p:cNvSpPr txBox="1"/>
          <p:nvPr/>
        </p:nvSpPr>
        <p:spPr>
          <a:xfrm>
            <a:off x="2438400" y="1750131"/>
            <a:ext cx="5029200" cy="31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ts val="1495"/>
              </a:lnSpc>
            </a:pPr>
            <a:r>
              <a:rPr lang="en-GB" sz="2800" spc="-25" dirty="0">
                <a:solidFill>
                  <a:srgbClr val="2F5597"/>
                </a:solidFill>
                <a:latin typeface="Arial"/>
                <a:cs typeface="Arial"/>
              </a:rPr>
              <a:t>(units: </a:t>
            </a:r>
            <a:r>
              <a:rPr lang="en-GB" sz="2800" spc="-10" dirty="0">
                <a:solidFill>
                  <a:srgbClr val="2F5597"/>
                </a:solidFill>
                <a:latin typeface="Arial"/>
                <a:cs typeface="Arial"/>
              </a:rPr>
              <a:t>days </a:t>
            </a:r>
            <a:r>
              <a:rPr lang="en-GB" sz="2800" spc="-15" dirty="0">
                <a:solidFill>
                  <a:srgbClr val="2F5597"/>
                </a:solidFill>
                <a:latin typeface="Arial"/>
                <a:cs typeface="Arial"/>
              </a:rPr>
              <a:t>after </a:t>
            </a:r>
            <a:r>
              <a:rPr lang="en-GB" sz="2800" spc="-10" dirty="0">
                <a:solidFill>
                  <a:srgbClr val="2F5597"/>
                </a:solidFill>
                <a:latin typeface="Arial"/>
                <a:cs typeface="Arial"/>
              </a:rPr>
              <a:t>March</a:t>
            </a:r>
            <a:r>
              <a:rPr lang="en-GB" sz="2800" spc="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30" dirty="0">
                <a:solidFill>
                  <a:srgbClr val="2F5597"/>
                </a:solidFill>
                <a:latin typeface="Arial"/>
                <a:cs typeface="Arial"/>
              </a:rPr>
              <a:t>31)</a:t>
            </a: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24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2BCA6CA-9855-4BE4-BFB4-C86C8CF39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1066800"/>
            <a:ext cx="8540261" cy="703141"/>
          </a:xfrm>
        </p:spPr>
        <p:txBody>
          <a:bodyPr/>
          <a:lstStyle/>
          <a:p>
            <a:pPr algn="ctr"/>
            <a:r>
              <a:rPr lang="en-GB" sz="4569" dirty="0"/>
              <a:t>1.16 Correlation</a:t>
            </a:r>
          </a:p>
        </p:txBody>
      </p:sp>
      <p:pic>
        <p:nvPicPr>
          <p:cNvPr id="3" name="Picture 2" descr="A close up of a cart&#10;&#10;Description automatically generated">
            <a:extLst>
              <a:ext uri="{FF2B5EF4-FFF2-40B4-BE49-F238E27FC236}">
                <a16:creationId xmlns:a16="http://schemas.microsoft.com/office/drawing/2014/main" id="{8D7129A1-877D-4A14-A9C5-572293532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670" y="3048000"/>
            <a:ext cx="3736730" cy="3034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4EE0A2-AAAC-4168-84F8-41A887575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37978"/>
            <a:ext cx="5296445" cy="26544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328592-F5D9-49D4-8A68-2ED0F3E2403E}"/>
              </a:ext>
            </a:extLst>
          </p:cNvPr>
          <p:cNvSpPr txBox="1"/>
          <p:nvPr/>
        </p:nvSpPr>
        <p:spPr>
          <a:xfrm>
            <a:off x="331013" y="5943863"/>
            <a:ext cx="5029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hlinkClick r:id="rId4"/>
              </a:rPr>
              <a:t>http://tylervigen.com/spurious-correlations</a:t>
            </a:r>
            <a:endParaRPr lang="en-GB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14996" y="772628"/>
            <a:ext cx="4900004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Finding</a:t>
            </a: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3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F1F86F1-759A-4259-8190-1DFDB7F44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843" y="1798586"/>
            <a:ext cx="3629106" cy="320387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4A87EC2-18DB-432D-B4DD-380E2CBE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0"/>
            <a:ext cx="8659992" cy="15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51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E09A7DD6-0EB4-41C0-B275-1C3C5EDF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95600"/>
            <a:ext cx="4978656" cy="3911801"/>
          </a:xfrm>
          <a:prstGeom prst="rect">
            <a:avLst/>
          </a:prstGeom>
        </p:spPr>
      </p:pic>
      <p:sp>
        <p:nvSpPr>
          <p:cNvPr id="48" name="object 11">
            <a:extLst>
              <a:ext uri="{FF2B5EF4-FFF2-40B4-BE49-F238E27FC236}">
                <a16:creationId xmlns:a16="http://schemas.microsoft.com/office/drawing/2014/main" id="{4A860DDD-72A2-45B7-8AB3-58CF942A8B6E}"/>
              </a:ext>
            </a:extLst>
          </p:cNvPr>
          <p:cNvSpPr txBox="1"/>
          <p:nvPr/>
        </p:nvSpPr>
        <p:spPr>
          <a:xfrm>
            <a:off x="814996" y="772628"/>
            <a:ext cx="7109804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Finding</a:t>
            </a: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US" sz="4400" i="1" spc="-65" dirty="0">
                <a:solidFill>
                  <a:srgbClr val="2F5597"/>
                </a:solidFill>
                <a:latin typeface="Arial"/>
                <a:cs typeface="Arial"/>
              </a:rPr>
              <a:t>SE</a:t>
            </a:r>
            <a:r>
              <a:rPr lang="en-US" sz="4400" spc="-65" dirty="0">
                <a:solidFill>
                  <a:srgbClr val="2F5597"/>
                </a:solidFill>
                <a:latin typeface="Arial"/>
                <a:cs typeface="Arial"/>
              </a:rPr>
              <a:t> and </a:t>
            </a:r>
            <a:r>
              <a:rPr lang="en-US" sz="4400" i="1" spc="-65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lang="en-US" sz="4400" spc="-65" dirty="0">
                <a:solidFill>
                  <a:srgbClr val="2F5597"/>
                </a:solidFill>
                <a:latin typeface="Arial"/>
                <a:cs typeface="Arial"/>
              </a:rPr>
              <a:t> for </a:t>
            </a:r>
            <a:r>
              <a:rPr sz="4400" i="1" spc="-3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692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2800" y="2386977"/>
            <a:ext cx="3923079" cy="4488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00" i="1" spc="10" dirty="0">
                <a:latin typeface="Arial"/>
                <a:cs typeface="Arial"/>
              </a:rPr>
              <a:t>df </a:t>
            </a:r>
            <a:r>
              <a:rPr sz="2800" spc="20" dirty="0">
                <a:latin typeface="Arial"/>
                <a:cs typeface="Arial"/>
              </a:rPr>
              <a:t>= n – 2 = </a:t>
            </a:r>
            <a:r>
              <a:rPr sz="2800" spc="15" dirty="0">
                <a:latin typeface="Arial"/>
                <a:cs typeface="Arial"/>
              </a:rPr>
              <a:t>10 </a:t>
            </a:r>
            <a:r>
              <a:rPr sz="2800" spc="20" dirty="0">
                <a:latin typeface="Arial"/>
                <a:cs typeface="Arial"/>
              </a:rPr>
              <a:t>– 2 =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8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3733800"/>
            <a:ext cx="7886700" cy="12900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 algn="ctr">
              <a:lnSpc>
                <a:spcPct val="101099"/>
              </a:lnSpc>
              <a:spcBef>
                <a:spcPts val="90"/>
              </a:spcBef>
            </a:pPr>
            <a:r>
              <a:rPr sz="2800" i="1" spc="15" dirty="0">
                <a:latin typeface="Arial"/>
                <a:cs typeface="Arial"/>
              </a:rPr>
              <a:t>t</a:t>
            </a:r>
            <a:r>
              <a:rPr sz="2800" spc="15" dirty="0">
                <a:latin typeface="Arial"/>
                <a:cs typeface="Arial"/>
              </a:rPr>
              <a:t>=7.01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25" dirty="0">
                <a:latin typeface="Arial"/>
                <a:cs typeface="Arial"/>
              </a:rPr>
              <a:t>greater </a:t>
            </a:r>
            <a:r>
              <a:rPr sz="2800" spc="-15" dirty="0">
                <a:latin typeface="Arial"/>
                <a:cs typeface="Arial"/>
              </a:rPr>
              <a:t>than </a:t>
            </a:r>
            <a:r>
              <a:rPr sz="2800" i="1" spc="-20" dirty="0">
                <a:latin typeface="Arial"/>
                <a:cs typeface="Arial"/>
              </a:rPr>
              <a:t>t</a:t>
            </a:r>
            <a:r>
              <a:rPr sz="2800" spc="-30" baseline="-18518" dirty="0">
                <a:latin typeface="Arial"/>
                <a:cs typeface="Arial"/>
              </a:rPr>
              <a:t>0.05(2), </a:t>
            </a:r>
            <a:r>
              <a:rPr sz="2800" baseline="-18518" dirty="0">
                <a:latin typeface="Arial"/>
                <a:cs typeface="Arial"/>
              </a:rPr>
              <a:t>8 </a:t>
            </a:r>
            <a:r>
              <a:rPr sz="2800" spc="25" dirty="0">
                <a:latin typeface="Arial"/>
                <a:cs typeface="Arial"/>
              </a:rPr>
              <a:t>= </a:t>
            </a:r>
            <a:r>
              <a:rPr sz="2800" spc="5" dirty="0">
                <a:latin typeface="Arial"/>
                <a:cs typeface="Arial"/>
              </a:rPr>
              <a:t>2.31, </a:t>
            </a:r>
            <a:r>
              <a:rPr sz="2800" spc="-10" dirty="0">
                <a:latin typeface="Arial"/>
                <a:cs typeface="Arial"/>
              </a:rPr>
              <a:t>so </a:t>
            </a:r>
            <a:r>
              <a:rPr sz="2800" spc="-5" dirty="0">
                <a:latin typeface="Arial"/>
                <a:cs typeface="Arial"/>
              </a:rPr>
              <a:t>we </a:t>
            </a:r>
            <a:r>
              <a:rPr sz="2800" spc="-10" dirty="0">
                <a:latin typeface="Arial"/>
                <a:cs typeface="Arial"/>
              </a:rPr>
              <a:t>can </a:t>
            </a:r>
            <a:r>
              <a:rPr sz="2800" b="1" spc="-20" dirty="0">
                <a:latin typeface="Arial"/>
                <a:cs typeface="Arial"/>
              </a:rPr>
              <a:t>reject </a:t>
            </a:r>
            <a:r>
              <a:rPr sz="2800" b="1" spc="-15" dirty="0">
                <a:latin typeface="Arial"/>
                <a:cs typeface="Arial"/>
              </a:rPr>
              <a:t>the </a:t>
            </a:r>
            <a:r>
              <a:rPr sz="2800" b="1" spc="-40" dirty="0">
                <a:latin typeface="Arial"/>
                <a:cs typeface="Arial"/>
              </a:rPr>
              <a:t>null </a:t>
            </a:r>
            <a:r>
              <a:rPr sz="2800" spc="-15" dirty="0">
                <a:latin typeface="Arial"/>
                <a:cs typeface="Arial"/>
              </a:rPr>
              <a:t>hypothesis and </a:t>
            </a:r>
            <a:r>
              <a:rPr sz="2800" spc="-40" dirty="0">
                <a:latin typeface="Arial"/>
                <a:cs typeface="Arial"/>
              </a:rPr>
              <a:t>say </a:t>
            </a:r>
            <a:r>
              <a:rPr sz="2800" dirty="0">
                <a:latin typeface="Arial"/>
                <a:cs typeface="Arial"/>
              </a:rPr>
              <a:t>that </a:t>
            </a:r>
            <a:r>
              <a:rPr sz="2800" b="1" spc="-35" dirty="0">
                <a:latin typeface="Arial"/>
                <a:cs typeface="Arial"/>
              </a:rPr>
              <a:t>female </a:t>
            </a:r>
            <a:r>
              <a:rPr sz="2800" b="1" spc="-15" dirty="0">
                <a:latin typeface="Arial"/>
                <a:cs typeface="Arial"/>
              </a:rPr>
              <a:t>and </a:t>
            </a:r>
            <a:r>
              <a:rPr sz="2800" b="1" spc="-35" dirty="0">
                <a:latin typeface="Arial"/>
                <a:cs typeface="Arial"/>
              </a:rPr>
              <a:t>male </a:t>
            </a:r>
            <a:r>
              <a:rPr sz="2800" b="1" spc="-45" dirty="0">
                <a:latin typeface="Arial"/>
                <a:cs typeface="Arial"/>
              </a:rPr>
              <a:t>arrival </a:t>
            </a:r>
            <a:r>
              <a:rPr sz="2800" b="1" spc="-15" dirty="0">
                <a:latin typeface="Arial"/>
                <a:cs typeface="Arial"/>
              </a:rPr>
              <a:t>times </a:t>
            </a:r>
            <a:r>
              <a:rPr sz="2800" b="1" spc="-50" dirty="0">
                <a:latin typeface="Arial"/>
                <a:cs typeface="Arial"/>
              </a:rPr>
              <a:t>are</a:t>
            </a:r>
            <a:r>
              <a:rPr sz="2800" b="1" spc="22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correlated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5" name="object 11">
            <a:extLst>
              <a:ext uri="{FF2B5EF4-FFF2-40B4-BE49-F238E27FC236}">
                <a16:creationId xmlns:a16="http://schemas.microsoft.com/office/drawing/2014/main" id="{7D444FDE-2F7D-4D0D-9EA8-DB6A6AA5D40E}"/>
              </a:ext>
            </a:extLst>
          </p:cNvPr>
          <p:cNvSpPr txBox="1"/>
          <p:nvPr/>
        </p:nvSpPr>
        <p:spPr>
          <a:xfrm>
            <a:off x="814996" y="772628"/>
            <a:ext cx="7109804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55" dirty="0">
                <a:solidFill>
                  <a:srgbClr val="2F5597"/>
                </a:solidFill>
                <a:latin typeface="Arial"/>
                <a:cs typeface="Arial"/>
              </a:rPr>
              <a:t>Finding</a:t>
            </a:r>
            <a:r>
              <a:rPr sz="4400" spc="-6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US" sz="4400" i="1" spc="-65" dirty="0">
                <a:solidFill>
                  <a:srgbClr val="2F5597"/>
                </a:solidFill>
                <a:latin typeface="Arial"/>
                <a:cs typeface="Arial"/>
              </a:rPr>
              <a:t>SE</a:t>
            </a:r>
            <a:r>
              <a:rPr lang="en-US" sz="4400" spc="-65" dirty="0">
                <a:solidFill>
                  <a:srgbClr val="2F5597"/>
                </a:solidFill>
                <a:latin typeface="Arial"/>
                <a:cs typeface="Arial"/>
              </a:rPr>
              <a:t> and </a:t>
            </a:r>
            <a:r>
              <a:rPr lang="en-US" sz="4400" i="1" spc="-65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lang="en-US" sz="4400" spc="-65" dirty="0">
                <a:solidFill>
                  <a:srgbClr val="2F5597"/>
                </a:solidFill>
                <a:latin typeface="Arial"/>
                <a:cs typeface="Arial"/>
              </a:rPr>
              <a:t> for </a:t>
            </a:r>
            <a:r>
              <a:rPr sz="4400" i="1" spc="-3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B96DD45-4F9C-4953-A72D-F058E014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7574058" cy="5181796"/>
          </a:xfrm>
          <a:prstGeom prst="rect">
            <a:avLst/>
          </a:prstGeom>
        </p:spPr>
      </p:pic>
      <p:sp>
        <p:nvSpPr>
          <p:cNvPr id="47" name="object 11">
            <a:extLst>
              <a:ext uri="{FF2B5EF4-FFF2-40B4-BE49-F238E27FC236}">
                <a16:creationId xmlns:a16="http://schemas.microsoft.com/office/drawing/2014/main" id="{F867B17C-F463-420A-9DE7-60059C672379}"/>
              </a:ext>
            </a:extLst>
          </p:cNvPr>
          <p:cNvSpPr txBox="1"/>
          <p:nvPr/>
        </p:nvSpPr>
        <p:spPr>
          <a:xfrm>
            <a:off x="814996" y="772628"/>
            <a:ext cx="7109804" cy="9842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4400" spc="-55" dirty="0">
                <a:solidFill>
                  <a:srgbClr val="2F5597"/>
                </a:solidFill>
                <a:latin typeface="Arial"/>
                <a:cs typeface="Arial"/>
              </a:rPr>
              <a:t>Testing </a:t>
            </a:r>
            <a:r>
              <a:rPr sz="4400" i="1" spc="-3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r>
              <a:rPr lang="en-US" sz="4400" i="1" spc="-3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US" sz="4400" spc="-35" dirty="0">
                <a:solidFill>
                  <a:srgbClr val="2F5597"/>
                </a:solidFill>
                <a:latin typeface="Arial"/>
                <a:cs typeface="Arial"/>
              </a:rPr>
              <a:t>in R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dirty="0">
                <a:latin typeface="Arial"/>
                <a:cs typeface="Arial"/>
              </a:rPr>
              <a:t>(see what I did there?)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134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50002"/>
            <a:ext cx="81970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20" dirty="0"/>
              <a:t>Spearman's </a:t>
            </a:r>
            <a:r>
              <a:rPr sz="4400" spc="-40" dirty="0"/>
              <a:t>rank</a:t>
            </a:r>
            <a:r>
              <a:rPr sz="4400" spc="-60" dirty="0"/>
              <a:t> </a:t>
            </a:r>
            <a:r>
              <a:rPr sz="4400" spc="-35" dirty="0"/>
              <a:t>correlation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4500" y="3505200"/>
            <a:ext cx="6629400" cy="911146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 algn="ctr">
              <a:spcBef>
                <a:spcPts val="384"/>
              </a:spcBef>
            </a:pPr>
            <a:r>
              <a:rPr sz="2800" spc="-45" dirty="0">
                <a:latin typeface="Arial"/>
                <a:cs typeface="Arial"/>
              </a:rPr>
              <a:t>An </a:t>
            </a:r>
            <a:r>
              <a:rPr sz="2800" spc="-40" dirty="0">
                <a:latin typeface="Arial"/>
                <a:cs typeface="Arial"/>
              </a:rPr>
              <a:t>alternative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30" dirty="0">
                <a:latin typeface="Arial"/>
                <a:cs typeface="Arial"/>
              </a:rPr>
              <a:t>correlation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-10" dirty="0">
                <a:latin typeface="Arial"/>
                <a:cs typeface="Arial"/>
              </a:rPr>
              <a:t>does </a:t>
            </a:r>
            <a:r>
              <a:rPr sz="2800" spc="5" dirty="0">
                <a:latin typeface="Arial"/>
                <a:cs typeface="Arial"/>
              </a:rPr>
              <a:t>not </a:t>
            </a:r>
            <a:r>
              <a:rPr sz="2800" spc="-30" dirty="0">
                <a:latin typeface="Arial"/>
                <a:cs typeface="Arial"/>
              </a:rPr>
              <a:t>make </a:t>
            </a:r>
            <a:r>
              <a:rPr sz="2800" spc="-10" dirty="0">
                <a:latin typeface="Arial"/>
                <a:cs typeface="Arial"/>
              </a:rPr>
              <a:t>so </a:t>
            </a:r>
            <a:r>
              <a:rPr sz="2800" spc="-35" dirty="0">
                <a:latin typeface="Arial"/>
                <a:cs typeface="Arial"/>
              </a:rPr>
              <a:t>many </a:t>
            </a:r>
            <a:r>
              <a:rPr sz="2800" spc="-20" dirty="0">
                <a:latin typeface="Arial"/>
                <a:cs typeface="Arial"/>
              </a:rPr>
              <a:t>assumptions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33782" y="2162806"/>
            <a:ext cx="4795418" cy="4510209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R="434975" algn="ctr"/>
            <a:r>
              <a:rPr sz="2800" spc="-65" dirty="0">
                <a:latin typeface="Arial"/>
                <a:cs typeface="Arial"/>
              </a:rPr>
              <a:t>VERSIONS:</a:t>
            </a:r>
            <a:endParaRPr lang="en-US" sz="2800" spc="-65" dirty="0">
              <a:latin typeface="Arial"/>
              <a:cs typeface="Arial"/>
            </a:endParaRPr>
          </a:p>
          <a:p>
            <a:pPr marR="434975" algn="ctr"/>
            <a:endParaRPr sz="1200" dirty="0">
              <a:latin typeface="Arial"/>
              <a:cs typeface="Arial"/>
            </a:endParaRPr>
          </a:p>
          <a:p>
            <a:pPr marL="548640" marR="284480" indent="-274320">
              <a:spcAft>
                <a:spcPts val="1200"/>
              </a:spcAft>
              <a:buAutoNum type="arabicPeriod"/>
              <a:tabLst>
                <a:tab pos="1663700" algn="l"/>
              </a:tabLst>
            </a:pPr>
            <a:r>
              <a:rPr spc="-25" dirty="0">
                <a:latin typeface="Arial"/>
                <a:cs typeface="Arial"/>
              </a:rPr>
              <a:t>Boy </a:t>
            </a:r>
            <a:r>
              <a:rPr spc="-20" dirty="0">
                <a:latin typeface="Arial"/>
                <a:cs typeface="Arial"/>
              </a:rPr>
              <a:t>climbs </a:t>
            </a:r>
            <a:r>
              <a:rPr spc="-15" dirty="0">
                <a:latin typeface="Arial"/>
                <a:cs typeface="Arial"/>
              </a:rPr>
              <a:t>up </a:t>
            </a:r>
            <a:r>
              <a:rPr spc="-25" dirty="0">
                <a:latin typeface="Arial"/>
                <a:cs typeface="Arial"/>
              </a:rPr>
              <a:t>rope, </a:t>
            </a:r>
            <a:r>
              <a:rPr spc="-20" dirty="0">
                <a:latin typeface="Arial"/>
                <a:cs typeface="Arial"/>
              </a:rPr>
              <a:t>climbs </a:t>
            </a:r>
            <a:r>
              <a:rPr spc="-10" dirty="0">
                <a:latin typeface="Arial"/>
                <a:cs typeface="Arial"/>
              </a:rPr>
              <a:t>down </a:t>
            </a:r>
            <a:r>
              <a:rPr spc="-40" dirty="0">
                <a:latin typeface="Arial"/>
                <a:cs typeface="Arial"/>
              </a:rPr>
              <a:t>again</a:t>
            </a:r>
            <a:endParaRPr dirty="0">
              <a:latin typeface="Arial"/>
              <a:cs typeface="Arial"/>
            </a:endParaRPr>
          </a:p>
          <a:p>
            <a:pPr marL="548640" marR="59055" indent="-274320">
              <a:spcAft>
                <a:spcPts val="1200"/>
              </a:spcAft>
              <a:buAutoNum type="arabicPeriod"/>
              <a:tabLst>
                <a:tab pos="1622425" algn="l"/>
              </a:tabLst>
            </a:pPr>
            <a:r>
              <a:rPr spc="-25" dirty="0">
                <a:latin typeface="Arial"/>
                <a:cs typeface="Arial"/>
              </a:rPr>
              <a:t>Boy </a:t>
            </a:r>
            <a:r>
              <a:rPr spc="-20" dirty="0">
                <a:latin typeface="Arial"/>
                <a:cs typeface="Arial"/>
              </a:rPr>
              <a:t>climbs </a:t>
            </a:r>
            <a:r>
              <a:rPr spc="-15" dirty="0">
                <a:latin typeface="Arial"/>
                <a:cs typeface="Arial"/>
              </a:rPr>
              <a:t>up </a:t>
            </a:r>
            <a:r>
              <a:rPr spc="-25" dirty="0">
                <a:latin typeface="Arial"/>
                <a:cs typeface="Arial"/>
              </a:rPr>
              <a:t>rope, </a:t>
            </a:r>
            <a:r>
              <a:rPr spc="-40" dirty="0">
                <a:latin typeface="Arial"/>
                <a:cs typeface="Arial"/>
              </a:rPr>
              <a:t>seems </a:t>
            </a:r>
            <a:r>
              <a:rPr dirty="0">
                <a:latin typeface="Arial"/>
                <a:cs typeface="Arial"/>
              </a:rPr>
              <a:t>to </a:t>
            </a:r>
            <a:r>
              <a:rPr spc="-40" dirty="0">
                <a:latin typeface="Arial"/>
                <a:cs typeface="Arial"/>
              </a:rPr>
              <a:t>vanish, </a:t>
            </a:r>
            <a:r>
              <a:rPr spc="-30" dirty="0">
                <a:latin typeface="Arial"/>
                <a:cs typeface="Arial"/>
              </a:rPr>
              <a:t>re-appears </a:t>
            </a:r>
            <a:r>
              <a:rPr spc="-20" dirty="0">
                <a:latin typeface="Arial"/>
                <a:cs typeface="Arial"/>
              </a:rPr>
              <a:t>at </a:t>
            </a:r>
            <a:r>
              <a:rPr dirty="0">
                <a:latin typeface="Arial"/>
                <a:cs typeface="Arial"/>
              </a:rPr>
              <a:t>top, </a:t>
            </a:r>
            <a:r>
              <a:rPr spc="-20" dirty="0">
                <a:latin typeface="Arial"/>
                <a:cs typeface="Arial"/>
              </a:rPr>
              <a:t>climbs </a:t>
            </a:r>
            <a:r>
              <a:rPr spc="-10" dirty="0">
                <a:latin typeface="Arial"/>
                <a:cs typeface="Arial"/>
              </a:rPr>
              <a:t>down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again</a:t>
            </a:r>
            <a:endParaRPr dirty="0">
              <a:latin typeface="Arial"/>
              <a:cs typeface="Arial"/>
            </a:endParaRPr>
          </a:p>
          <a:p>
            <a:pPr marL="548640" marR="100330" indent="-274320">
              <a:spcAft>
                <a:spcPts val="1200"/>
              </a:spcAft>
              <a:buAutoNum type="arabicPeriod"/>
              <a:tabLst>
                <a:tab pos="1622425" algn="l"/>
              </a:tabLst>
            </a:pPr>
            <a:r>
              <a:rPr spc="-25" dirty="0">
                <a:latin typeface="Arial"/>
                <a:cs typeface="Arial"/>
              </a:rPr>
              <a:t>Boy </a:t>
            </a:r>
            <a:r>
              <a:rPr spc="-20" dirty="0">
                <a:latin typeface="Arial"/>
                <a:cs typeface="Arial"/>
              </a:rPr>
              <a:t>climbs </a:t>
            </a:r>
            <a:r>
              <a:rPr spc="-15" dirty="0">
                <a:latin typeface="Arial"/>
                <a:cs typeface="Arial"/>
              </a:rPr>
              <a:t>up </a:t>
            </a:r>
            <a:r>
              <a:rPr spc="-25" dirty="0">
                <a:latin typeface="Arial"/>
                <a:cs typeface="Arial"/>
              </a:rPr>
              <a:t>rope, </a:t>
            </a:r>
            <a:r>
              <a:rPr spc="-40" dirty="0">
                <a:latin typeface="Arial"/>
                <a:cs typeface="Arial"/>
              </a:rPr>
              <a:t>seems </a:t>
            </a:r>
            <a:r>
              <a:rPr dirty="0">
                <a:latin typeface="Arial"/>
                <a:cs typeface="Arial"/>
              </a:rPr>
              <a:t>to </a:t>
            </a:r>
            <a:r>
              <a:rPr spc="-45" dirty="0">
                <a:latin typeface="Arial"/>
                <a:cs typeface="Arial"/>
              </a:rPr>
              <a:t>vanish </a:t>
            </a:r>
            <a:r>
              <a:rPr spc="-20" dirty="0">
                <a:latin typeface="Arial"/>
                <a:cs typeface="Arial"/>
              </a:rPr>
              <a:t>at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top</a:t>
            </a:r>
            <a:endParaRPr dirty="0">
              <a:latin typeface="Arial"/>
              <a:cs typeface="Arial"/>
            </a:endParaRPr>
          </a:p>
          <a:p>
            <a:pPr marL="548640" marR="30480" indent="-274320">
              <a:spcAft>
                <a:spcPts val="1200"/>
              </a:spcAft>
              <a:buAutoNum type="arabicPeriod"/>
              <a:tabLst>
                <a:tab pos="1622425" algn="l"/>
              </a:tabLst>
            </a:pPr>
            <a:r>
              <a:rPr spc="-25" dirty="0">
                <a:latin typeface="Arial"/>
                <a:cs typeface="Arial"/>
              </a:rPr>
              <a:t>Boy </a:t>
            </a:r>
            <a:r>
              <a:rPr spc="-20" dirty="0">
                <a:latin typeface="Arial"/>
                <a:cs typeface="Arial"/>
              </a:rPr>
              <a:t>climbs </a:t>
            </a:r>
            <a:r>
              <a:rPr spc="-15" dirty="0">
                <a:latin typeface="Arial"/>
                <a:cs typeface="Arial"/>
              </a:rPr>
              <a:t>up </a:t>
            </a:r>
            <a:r>
              <a:rPr spc="-25" dirty="0">
                <a:latin typeface="Arial"/>
                <a:cs typeface="Arial"/>
              </a:rPr>
              <a:t>rope, </a:t>
            </a:r>
            <a:r>
              <a:rPr spc="-45" dirty="0">
                <a:latin typeface="Arial"/>
                <a:cs typeface="Arial"/>
              </a:rPr>
              <a:t>vanishes </a:t>
            </a:r>
            <a:r>
              <a:rPr spc="-20" dirty="0">
                <a:latin typeface="Arial"/>
                <a:cs typeface="Arial"/>
              </a:rPr>
              <a:t>at </a:t>
            </a:r>
            <a:r>
              <a:rPr dirty="0">
                <a:latin typeface="Arial"/>
                <a:cs typeface="Arial"/>
              </a:rPr>
              <a:t>top,  </a:t>
            </a:r>
            <a:r>
              <a:rPr spc="-40" dirty="0">
                <a:latin typeface="Arial"/>
                <a:cs typeface="Arial"/>
              </a:rPr>
              <a:t>reappears </a:t>
            </a:r>
            <a:r>
              <a:rPr spc="-35" dirty="0">
                <a:latin typeface="Arial"/>
                <a:cs typeface="Arial"/>
              </a:rPr>
              <a:t>somewhere </a:t>
            </a:r>
            <a:r>
              <a:rPr spc="-25" dirty="0">
                <a:latin typeface="Arial"/>
                <a:cs typeface="Arial"/>
              </a:rPr>
              <a:t>the </a:t>
            </a:r>
            <a:r>
              <a:rPr spc="-35" dirty="0">
                <a:latin typeface="Arial"/>
                <a:cs typeface="Arial"/>
              </a:rPr>
              <a:t>audience </a:t>
            </a:r>
            <a:r>
              <a:rPr spc="-25" dirty="0">
                <a:latin typeface="Arial"/>
                <a:cs typeface="Arial"/>
              </a:rPr>
              <a:t>was </a:t>
            </a:r>
            <a:r>
              <a:rPr spc="-10" dirty="0">
                <a:latin typeface="Arial"/>
                <a:cs typeface="Arial"/>
              </a:rPr>
              <a:t>not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looking</a:t>
            </a:r>
            <a:endParaRPr dirty="0">
              <a:latin typeface="Arial"/>
              <a:cs typeface="Arial"/>
            </a:endParaRPr>
          </a:p>
          <a:p>
            <a:pPr marL="548640" marR="125730" indent="-274320">
              <a:spcAft>
                <a:spcPts val="1200"/>
              </a:spcAft>
              <a:buAutoNum type="arabicPeriod"/>
              <a:tabLst>
                <a:tab pos="1622425" algn="l"/>
              </a:tabLst>
            </a:pPr>
            <a:r>
              <a:rPr spc="-25" dirty="0">
                <a:latin typeface="Arial"/>
                <a:cs typeface="Arial"/>
              </a:rPr>
              <a:t>Boy </a:t>
            </a:r>
            <a:r>
              <a:rPr spc="-20" dirty="0">
                <a:latin typeface="Arial"/>
                <a:cs typeface="Arial"/>
              </a:rPr>
              <a:t>climbs </a:t>
            </a:r>
            <a:r>
              <a:rPr spc="-15" dirty="0">
                <a:latin typeface="Arial"/>
                <a:cs typeface="Arial"/>
              </a:rPr>
              <a:t>up </a:t>
            </a:r>
            <a:r>
              <a:rPr spc="-25" dirty="0">
                <a:latin typeface="Arial"/>
                <a:cs typeface="Arial"/>
              </a:rPr>
              <a:t>rope, </a:t>
            </a:r>
            <a:r>
              <a:rPr spc="-45" dirty="0">
                <a:latin typeface="Arial"/>
                <a:cs typeface="Arial"/>
              </a:rPr>
              <a:t>vanishes </a:t>
            </a:r>
            <a:r>
              <a:rPr spc="-20" dirty="0">
                <a:latin typeface="Arial"/>
                <a:cs typeface="Arial"/>
              </a:rPr>
              <a:t>at </a:t>
            </a:r>
            <a:r>
              <a:rPr dirty="0">
                <a:latin typeface="Arial"/>
                <a:cs typeface="Arial"/>
              </a:rPr>
              <a:t>top,  </a:t>
            </a:r>
            <a:r>
              <a:rPr spc="-40" dirty="0">
                <a:latin typeface="Arial"/>
                <a:cs typeface="Arial"/>
              </a:rPr>
              <a:t>reappears in </a:t>
            </a:r>
            <a:r>
              <a:rPr spc="-50" dirty="0">
                <a:latin typeface="Arial"/>
                <a:cs typeface="Arial"/>
              </a:rPr>
              <a:t>a </a:t>
            </a:r>
            <a:r>
              <a:rPr spc="-30" dirty="0">
                <a:latin typeface="Arial"/>
                <a:cs typeface="Arial"/>
              </a:rPr>
              <a:t>place </a:t>
            </a:r>
            <a:r>
              <a:rPr spc="-20" dirty="0">
                <a:latin typeface="Arial"/>
                <a:cs typeface="Arial"/>
              </a:rPr>
              <a:t>which </a:t>
            </a:r>
            <a:r>
              <a:rPr spc="-40" dirty="0">
                <a:latin typeface="Arial"/>
                <a:cs typeface="Arial"/>
              </a:rPr>
              <a:t>has </a:t>
            </a:r>
            <a:r>
              <a:rPr spc="-35" dirty="0">
                <a:latin typeface="Arial"/>
                <a:cs typeface="Arial"/>
              </a:rPr>
              <a:t>been </a:t>
            </a:r>
            <a:r>
              <a:rPr spc="-40" dirty="0">
                <a:latin typeface="Arial"/>
                <a:cs typeface="Arial"/>
              </a:rPr>
              <a:t>in full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35" dirty="0">
                <a:latin typeface="Arial"/>
                <a:cs typeface="Arial"/>
              </a:rPr>
              <a:t>view</a:t>
            </a:r>
            <a:endParaRPr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60410-19FB-4AD8-9785-23ABB6D7F54D}"/>
              </a:ext>
            </a:extLst>
          </p:cNvPr>
          <p:cNvSpPr txBox="1"/>
          <p:nvPr/>
        </p:nvSpPr>
        <p:spPr>
          <a:xfrm>
            <a:off x="609600" y="533400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181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Spearman's</a:t>
            </a:r>
            <a:r>
              <a:rPr lang="en-GB"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i="1" spc="-35" dirty="0" err="1">
                <a:solidFill>
                  <a:srgbClr val="2F5597"/>
                </a:solidFill>
                <a:latin typeface="Arial"/>
                <a:cs typeface="Arial"/>
              </a:rPr>
              <a:t>r</a:t>
            </a:r>
            <a:r>
              <a:rPr lang="en-GB" sz="4400" i="1" spc="-52" baseline="-19713" dirty="0" err="1">
                <a:solidFill>
                  <a:srgbClr val="2F5597"/>
                </a:solidFill>
                <a:latin typeface="Arial"/>
                <a:cs typeface="Arial"/>
              </a:rPr>
              <a:t>s</a:t>
            </a:r>
            <a:endParaRPr lang="en-GB" sz="4400" baseline="-19713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458B39-9154-4865-ACFD-21D1FE2E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2381250" cy="73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639CCF-B074-4811-8103-BADC9367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362200"/>
            <a:ext cx="2095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59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19100" y="3429000"/>
            <a:ext cx="6629400" cy="30323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43180"/>
            <a:r>
              <a:rPr sz="2800" spc="-5" dirty="0">
                <a:latin typeface="Arial"/>
                <a:cs typeface="Arial"/>
              </a:rPr>
              <a:t>H</a:t>
            </a:r>
            <a:r>
              <a:rPr sz="2800" spc="-7" baseline="-18518" dirty="0">
                <a:latin typeface="Arial"/>
                <a:cs typeface="Arial"/>
              </a:rPr>
              <a:t>0</a:t>
            </a:r>
            <a:r>
              <a:rPr sz="2800" spc="-5" dirty="0">
                <a:latin typeface="Arial"/>
                <a:cs typeface="Arial"/>
              </a:rPr>
              <a:t>: </a:t>
            </a:r>
            <a:r>
              <a:rPr sz="2800" spc="-50" dirty="0">
                <a:latin typeface="Arial"/>
                <a:cs typeface="Arial"/>
              </a:rPr>
              <a:t>The </a:t>
            </a:r>
            <a:r>
              <a:rPr sz="2800" b="1" spc="-25" dirty="0">
                <a:latin typeface="Arial"/>
                <a:cs typeface="Arial"/>
              </a:rPr>
              <a:t>difficulty </a:t>
            </a:r>
            <a:r>
              <a:rPr sz="2800" b="1" spc="-10" dirty="0">
                <a:latin typeface="Arial"/>
                <a:cs typeface="Arial"/>
              </a:rPr>
              <a:t>of </a:t>
            </a:r>
            <a:r>
              <a:rPr sz="2800" b="1" spc="-15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described </a:t>
            </a:r>
            <a:r>
              <a:rPr sz="2800" b="1" dirty="0">
                <a:latin typeface="Arial"/>
                <a:cs typeface="Arial"/>
              </a:rPr>
              <a:t>trick </a:t>
            </a:r>
            <a:r>
              <a:rPr sz="2800" b="1" spc="-45" dirty="0">
                <a:latin typeface="Arial"/>
                <a:cs typeface="Arial"/>
              </a:rPr>
              <a:t>is </a:t>
            </a:r>
            <a:r>
              <a:rPr sz="2800" b="1" spc="5" dirty="0">
                <a:latin typeface="Arial"/>
                <a:cs typeface="Arial"/>
              </a:rPr>
              <a:t>not </a:t>
            </a:r>
            <a:r>
              <a:rPr sz="2800" b="1" spc="-15" dirty="0">
                <a:latin typeface="Arial"/>
                <a:cs typeface="Arial"/>
              </a:rPr>
              <a:t>correlated </a:t>
            </a:r>
            <a:r>
              <a:rPr sz="2800" b="1" spc="-5" dirty="0">
                <a:latin typeface="Arial"/>
                <a:cs typeface="Arial"/>
              </a:rPr>
              <a:t>with </a:t>
            </a:r>
            <a:r>
              <a:rPr sz="2800" b="1" spc="-15" dirty="0">
                <a:latin typeface="Arial"/>
                <a:cs typeface="Arial"/>
              </a:rPr>
              <a:t>the time </a:t>
            </a:r>
            <a:r>
              <a:rPr sz="2800" b="1" spc="-20" dirty="0">
                <a:latin typeface="Arial"/>
                <a:cs typeface="Arial"/>
              </a:rPr>
              <a:t>elapsed </a:t>
            </a:r>
            <a:r>
              <a:rPr sz="2800" spc="-25" dirty="0">
                <a:latin typeface="Arial"/>
                <a:cs typeface="Arial"/>
              </a:rPr>
              <a:t>since </a:t>
            </a:r>
            <a:r>
              <a:rPr sz="2800" spc="-15" dirty="0">
                <a:latin typeface="Arial"/>
                <a:cs typeface="Arial"/>
              </a:rPr>
              <a:t>it </a:t>
            </a:r>
            <a:r>
              <a:rPr sz="2800" spc="-10" dirty="0">
                <a:latin typeface="Arial"/>
                <a:cs typeface="Arial"/>
              </a:rPr>
              <a:t>was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observed.</a:t>
            </a:r>
            <a:endParaRPr sz="2800" dirty="0">
              <a:latin typeface="Arial"/>
              <a:cs typeface="Arial"/>
            </a:endParaRPr>
          </a:p>
          <a:p>
            <a:endParaRPr sz="2800" dirty="0">
              <a:latin typeface="Arial"/>
              <a:cs typeface="Arial"/>
            </a:endParaRPr>
          </a:p>
          <a:p>
            <a:pPr marR="219710"/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30" baseline="-18518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: </a:t>
            </a:r>
            <a:r>
              <a:rPr sz="2800" spc="-50" dirty="0">
                <a:latin typeface="Arial"/>
                <a:cs typeface="Arial"/>
              </a:rPr>
              <a:t>The </a:t>
            </a:r>
            <a:r>
              <a:rPr sz="2800" b="1" spc="-25" dirty="0">
                <a:latin typeface="Arial"/>
                <a:cs typeface="Arial"/>
              </a:rPr>
              <a:t>difficulty </a:t>
            </a:r>
            <a:r>
              <a:rPr sz="2800" b="1" spc="-10" dirty="0">
                <a:latin typeface="Arial"/>
                <a:cs typeface="Arial"/>
              </a:rPr>
              <a:t>of </a:t>
            </a:r>
            <a:r>
              <a:rPr sz="2800" b="1" spc="-15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described </a:t>
            </a:r>
            <a:r>
              <a:rPr sz="2800" b="1" dirty="0">
                <a:latin typeface="Arial"/>
                <a:cs typeface="Arial"/>
              </a:rPr>
              <a:t>trick </a:t>
            </a:r>
            <a:r>
              <a:rPr sz="2800" b="1" spc="-45" dirty="0">
                <a:latin typeface="Arial"/>
                <a:cs typeface="Arial"/>
              </a:rPr>
              <a:t>is </a:t>
            </a:r>
            <a:r>
              <a:rPr sz="2800" b="1" spc="-15" dirty="0">
                <a:latin typeface="Arial"/>
                <a:cs typeface="Arial"/>
              </a:rPr>
              <a:t>correlated </a:t>
            </a:r>
            <a:r>
              <a:rPr sz="2800" b="1" dirty="0">
                <a:latin typeface="Arial"/>
                <a:cs typeface="Arial"/>
              </a:rPr>
              <a:t>with </a:t>
            </a:r>
            <a:r>
              <a:rPr sz="2800" b="1" spc="-15" dirty="0">
                <a:latin typeface="Arial"/>
                <a:cs typeface="Arial"/>
              </a:rPr>
              <a:t>the time </a:t>
            </a:r>
            <a:r>
              <a:rPr sz="2800" b="1" spc="-20" dirty="0">
                <a:latin typeface="Arial"/>
                <a:cs typeface="Arial"/>
              </a:rPr>
              <a:t>elapsed</a:t>
            </a:r>
            <a:r>
              <a:rPr sz="2800" b="1" spc="7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since</a:t>
            </a:r>
            <a:r>
              <a:rPr lang="en-US" sz="2800" spc="-2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it </a:t>
            </a:r>
            <a:r>
              <a:rPr sz="2800" spc="-10" dirty="0">
                <a:latin typeface="Arial"/>
                <a:cs typeface="Arial"/>
              </a:rPr>
              <a:t>was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observed.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5A081-9830-4F41-B799-6B946588FF16}"/>
              </a:ext>
            </a:extLst>
          </p:cNvPr>
          <p:cNvSpPr txBox="1"/>
          <p:nvPr/>
        </p:nvSpPr>
        <p:spPr>
          <a:xfrm>
            <a:off x="1066800" y="2514600"/>
            <a:ext cx="502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35"/>
              </a:spcBef>
            </a:pPr>
            <a:r>
              <a:rPr lang="en-GB" sz="2800" spc="-30" dirty="0">
                <a:solidFill>
                  <a:srgbClr val="2F5597"/>
                </a:solidFill>
                <a:latin typeface="Arial"/>
                <a:cs typeface="Arial"/>
              </a:rPr>
              <a:t>Hypotheses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FFEFD0C-02D1-4398-8216-8F9F5360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2381250" cy="73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3DC12F-D0BD-4663-87A0-2AA46ED6AA6F}"/>
              </a:ext>
            </a:extLst>
          </p:cNvPr>
          <p:cNvSpPr txBox="1"/>
          <p:nvPr/>
        </p:nvSpPr>
        <p:spPr>
          <a:xfrm>
            <a:off x="609600" y="533400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181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Spearman's</a:t>
            </a:r>
            <a:r>
              <a:rPr lang="en-GB"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i="1" spc="-35" dirty="0" err="1">
                <a:solidFill>
                  <a:srgbClr val="2F5597"/>
                </a:solidFill>
                <a:latin typeface="Arial"/>
                <a:cs typeface="Arial"/>
              </a:rPr>
              <a:t>r</a:t>
            </a:r>
            <a:r>
              <a:rPr lang="en-GB" sz="4400" i="1" spc="-52" baseline="-19713" dirty="0" err="1">
                <a:solidFill>
                  <a:srgbClr val="2F5597"/>
                </a:solidFill>
                <a:latin typeface="Arial"/>
                <a:cs typeface="Arial"/>
              </a:rPr>
              <a:t>s</a:t>
            </a:r>
            <a:endParaRPr lang="en-GB" sz="4400" baseline="-1971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195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>
            <a:spLocks noChangeAspect="1"/>
          </p:cNvSpPr>
          <p:nvPr/>
        </p:nvSpPr>
        <p:spPr>
          <a:xfrm>
            <a:off x="609600" y="1907586"/>
            <a:ext cx="6332854" cy="53314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67200" y="4267200"/>
            <a:ext cx="2252028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" algn="ctr">
              <a:lnSpc>
                <a:spcPct val="100000"/>
              </a:lnSpc>
            </a:pPr>
            <a:r>
              <a:rPr sz="2800" b="1" i="1" spc="-11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800" b="1" i="1" spc="-165" baseline="-24444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800" b="1" i="1" spc="-165" baseline="-2444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spc="-165" dirty="0">
                <a:latin typeface="Arial" panose="020B0604020202020204" pitchFamily="34" charset="0"/>
                <a:cs typeface="Arial" panose="020B0604020202020204" pitchFamily="34" charset="0"/>
              </a:rPr>
              <a:t> =   </a:t>
            </a:r>
            <a:r>
              <a:rPr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0.712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2230" algn="ctr">
              <a:lnSpc>
                <a:spcPct val="100000"/>
              </a:lnSpc>
            </a:pPr>
            <a:r>
              <a:rPr sz="2800" b="1" i="1" spc="5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i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10" dirty="0"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9BEE-619E-4FBD-9B6A-0FA455BA9285}"/>
              </a:ext>
            </a:extLst>
          </p:cNvPr>
          <p:cNvSpPr txBox="1"/>
          <p:nvPr/>
        </p:nvSpPr>
        <p:spPr>
          <a:xfrm>
            <a:off x="609600" y="533400"/>
            <a:ext cx="7467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1810"/>
              </a:spcBef>
            </a:pPr>
            <a:r>
              <a:rPr lang="en-GB" sz="4400" spc="-50" dirty="0">
                <a:solidFill>
                  <a:srgbClr val="2F5597"/>
                </a:solidFill>
                <a:latin typeface="Arial"/>
                <a:cs typeface="Arial"/>
              </a:rPr>
              <a:t>Example: </a:t>
            </a:r>
            <a:r>
              <a:rPr lang="en-GB" sz="4400" spc="-20" dirty="0">
                <a:solidFill>
                  <a:srgbClr val="2F5597"/>
                </a:solidFill>
                <a:latin typeface="Arial"/>
                <a:cs typeface="Arial"/>
              </a:rPr>
              <a:t>Spearman's</a:t>
            </a:r>
            <a:r>
              <a:rPr lang="en-GB" sz="4400" spc="4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i="1" spc="-35" dirty="0" err="1">
                <a:solidFill>
                  <a:srgbClr val="2F5597"/>
                </a:solidFill>
                <a:latin typeface="Arial"/>
                <a:cs typeface="Arial"/>
              </a:rPr>
              <a:t>r</a:t>
            </a:r>
            <a:r>
              <a:rPr lang="en-GB" sz="4400" i="1" spc="-52" baseline="-19713" dirty="0" err="1">
                <a:solidFill>
                  <a:srgbClr val="2F5597"/>
                </a:solidFill>
                <a:latin typeface="Arial"/>
                <a:cs typeface="Arial"/>
              </a:rPr>
              <a:t>s</a:t>
            </a:r>
            <a:endParaRPr lang="en-GB" sz="4400" baseline="-19713" dirty="0">
              <a:latin typeface="Arial"/>
              <a:cs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92A0DBC-CBDA-4DCD-81E4-B6CB38DDA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2381250" cy="73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605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587227"/>
            <a:ext cx="769620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en-US" sz="4400" spc="-15" dirty="0">
                <a:solidFill>
                  <a:schemeClr val="tx2"/>
                </a:solidFill>
                <a:latin typeface="Arial"/>
                <a:cs typeface="Arial"/>
              </a:rPr>
              <a:t>“</a:t>
            </a:r>
            <a:r>
              <a:rPr sz="4400" spc="-15" dirty="0">
                <a:solidFill>
                  <a:schemeClr val="tx2"/>
                </a:solidFill>
                <a:latin typeface="Arial"/>
                <a:cs typeface="Arial"/>
              </a:rPr>
              <a:t>Attenuation</a:t>
            </a:r>
            <a:r>
              <a:rPr lang="en-US" sz="4400" spc="-15" dirty="0">
                <a:solidFill>
                  <a:schemeClr val="tx2"/>
                </a:solidFill>
                <a:latin typeface="Arial"/>
                <a:cs typeface="Arial"/>
              </a:rPr>
              <a:t>“ in correlation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3534554"/>
            <a:ext cx="1691629" cy="758541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R="5080" algn="ctr"/>
            <a:r>
              <a:rPr sz="2400" spc="-10" dirty="0">
                <a:latin typeface="Arial"/>
                <a:cs typeface="Arial"/>
              </a:rPr>
              <a:t>Real  corre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4800" y="3171634"/>
            <a:ext cx="22098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/>
            <a:r>
              <a:rPr sz="2400" i="1" spc="-10" dirty="0">
                <a:latin typeface="Arial"/>
                <a:cs typeface="Arial"/>
              </a:rPr>
              <a:t>Y </a:t>
            </a:r>
            <a:r>
              <a:rPr sz="2400" spc="-10" dirty="0">
                <a:latin typeface="Arial"/>
                <a:cs typeface="Arial"/>
              </a:rPr>
              <a:t>estimated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with  </a:t>
            </a:r>
            <a:r>
              <a:rPr sz="2400" spc="-15" dirty="0">
                <a:latin typeface="Arial"/>
                <a:cs typeface="Arial"/>
              </a:rPr>
              <a:t>measurement </a:t>
            </a:r>
            <a:r>
              <a:rPr sz="2400" spc="-10" dirty="0">
                <a:latin typeface="Arial"/>
                <a:cs typeface="Arial"/>
              </a:rPr>
              <a:t>error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9603" y="2802302"/>
            <a:ext cx="2095498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/>
            <a:r>
              <a:rPr sz="2400" i="1" spc="-10" dirty="0">
                <a:latin typeface="Arial"/>
                <a:cs typeface="Arial"/>
              </a:rPr>
              <a:t>X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i="1" spc="-10" dirty="0">
                <a:latin typeface="Arial"/>
                <a:cs typeface="Arial"/>
              </a:rPr>
              <a:t>Y</a:t>
            </a:r>
            <a:r>
              <a:rPr sz="2400" i="1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estimated  with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measurement  </a:t>
            </a:r>
            <a:r>
              <a:rPr sz="2400" spc="-10" dirty="0">
                <a:latin typeface="Arial"/>
                <a:cs typeface="Arial"/>
              </a:rPr>
              <a:t>error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E3FB96-2861-407B-9F79-AB51E70215F7}"/>
              </a:ext>
            </a:extLst>
          </p:cNvPr>
          <p:cNvSpPr txBox="1"/>
          <p:nvPr/>
        </p:nvSpPr>
        <p:spPr>
          <a:xfrm>
            <a:off x="1524000" y="1592519"/>
            <a:ext cx="66933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en-GB" sz="2800" spc="-50" dirty="0">
                <a:solidFill>
                  <a:srgbClr val="2F5597"/>
                </a:solidFill>
                <a:latin typeface="Arial"/>
                <a:cs typeface="Arial"/>
              </a:rPr>
              <a:t>The </a:t>
            </a:r>
            <a:r>
              <a:rPr lang="en-GB" sz="2800" spc="-15" dirty="0">
                <a:solidFill>
                  <a:srgbClr val="2F5597"/>
                </a:solidFill>
                <a:latin typeface="Arial"/>
                <a:cs typeface="Arial"/>
              </a:rPr>
              <a:t>estimated </a:t>
            </a:r>
            <a:r>
              <a:rPr lang="en-GB" sz="2800" spc="-20" dirty="0">
                <a:solidFill>
                  <a:srgbClr val="2F5597"/>
                </a:solidFill>
                <a:latin typeface="Arial"/>
                <a:cs typeface="Arial"/>
              </a:rPr>
              <a:t>correlation </a:t>
            </a:r>
            <a:r>
              <a:rPr lang="en-GB" sz="2800" spc="-30" dirty="0">
                <a:solidFill>
                  <a:srgbClr val="2F5597"/>
                </a:solidFill>
                <a:latin typeface="Arial"/>
                <a:cs typeface="Arial"/>
              </a:rPr>
              <a:t>will </a:t>
            </a:r>
            <a:r>
              <a:rPr lang="en-GB" sz="2800" spc="-10" dirty="0">
                <a:solidFill>
                  <a:srgbClr val="2F5597"/>
                </a:solidFill>
                <a:latin typeface="Arial"/>
                <a:cs typeface="Arial"/>
              </a:rPr>
              <a:t>be </a:t>
            </a:r>
            <a:r>
              <a:rPr lang="en-GB" sz="2800" spc="-15" dirty="0">
                <a:solidFill>
                  <a:srgbClr val="2F5597"/>
                </a:solidFill>
                <a:latin typeface="Arial"/>
                <a:cs typeface="Arial"/>
              </a:rPr>
              <a:t>lower </a:t>
            </a:r>
            <a:r>
              <a:rPr lang="en-GB" sz="2800" spc="-45" dirty="0">
                <a:solidFill>
                  <a:srgbClr val="2F5597"/>
                </a:solidFill>
                <a:latin typeface="Arial"/>
                <a:cs typeface="Arial"/>
              </a:rPr>
              <a:t>if </a:t>
            </a:r>
            <a:r>
              <a:rPr lang="en-GB" sz="2800" i="1" spc="-140" dirty="0">
                <a:solidFill>
                  <a:srgbClr val="2F5597"/>
                </a:solidFill>
                <a:latin typeface="Arial"/>
                <a:cs typeface="Arial"/>
              </a:rPr>
              <a:t>X</a:t>
            </a:r>
            <a:r>
              <a:rPr lang="en-GB" sz="2800" i="1" spc="-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10" dirty="0">
                <a:solidFill>
                  <a:srgbClr val="2F5597"/>
                </a:solidFill>
                <a:latin typeface="Arial"/>
                <a:cs typeface="Arial"/>
              </a:rPr>
              <a:t>or </a:t>
            </a:r>
            <a:r>
              <a:rPr lang="en-GB" sz="2800" i="1" spc="-140" dirty="0">
                <a:solidFill>
                  <a:srgbClr val="2F5597"/>
                </a:solidFill>
                <a:latin typeface="Arial"/>
                <a:cs typeface="Arial"/>
              </a:rPr>
              <a:t>Y </a:t>
            </a:r>
            <a:r>
              <a:rPr lang="en-GB" sz="2800" spc="-50" dirty="0">
                <a:solidFill>
                  <a:srgbClr val="2F5597"/>
                </a:solidFill>
                <a:latin typeface="Arial"/>
                <a:cs typeface="Arial"/>
              </a:rPr>
              <a:t>are </a:t>
            </a:r>
            <a:r>
              <a:rPr lang="en-GB" sz="2800" spc="-10" dirty="0">
                <a:solidFill>
                  <a:srgbClr val="2F5597"/>
                </a:solidFill>
                <a:latin typeface="Arial"/>
                <a:cs typeface="Arial"/>
              </a:rPr>
              <a:t>estimated </a:t>
            </a:r>
            <a:r>
              <a:rPr lang="en-GB" sz="2800" dirty="0">
                <a:solidFill>
                  <a:srgbClr val="2F5597"/>
                </a:solidFill>
                <a:latin typeface="Arial"/>
                <a:cs typeface="Arial"/>
              </a:rPr>
              <a:t>with</a:t>
            </a:r>
            <a:r>
              <a:rPr lang="en-GB" sz="2800" spc="-45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2800" spc="-30" dirty="0">
                <a:solidFill>
                  <a:srgbClr val="2F5597"/>
                </a:solidFill>
                <a:latin typeface="Arial"/>
                <a:cs typeface="Arial"/>
              </a:rPr>
              <a:t>error</a:t>
            </a: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9A6F21-1486-415B-ADDF-7584A7BCF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19600"/>
            <a:ext cx="9601200" cy="25958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09600" y="457200"/>
            <a:ext cx="7337385" cy="6613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405"/>
              </a:spcBef>
            </a:pP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C</a:t>
            </a:r>
            <a:r>
              <a:rPr sz="4400" spc="-15" dirty="0">
                <a:solidFill>
                  <a:srgbClr val="2F5597"/>
                </a:solidFill>
                <a:latin typeface="Arial"/>
                <a:cs typeface="Arial"/>
              </a:rPr>
              <a:t>o</a:t>
            </a: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r>
              <a:rPr sz="4400" spc="-85" dirty="0">
                <a:solidFill>
                  <a:srgbClr val="2F5597"/>
                </a:solidFill>
                <a:latin typeface="Arial"/>
                <a:cs typeface="Arial"/>
              </a:rPr>
              <a:t>re</a:t>
            </a:r>
            <a:r>
              <a:rPr sz="4400" spc="-90" dirty="0">
                <a:solidFill>
                  <a:srgbClr val="2F5597"/>
                </a:solidFill>
                <a:latin typeface="Arial"/>
                <a:cs typeface="Arial"/>
              </a:rPr>
              <a:t>l</a:t>
            </a:r>
            <a:r>
              <a:rPr sz="4400" spc="-85" dirty="0">
                <a:solidFill>
                  <a:srgbClr val="2F5597"/>
                </a:solidFill>
                <a:latin typeface="Arial"/>
                <a:cs typeface="Arial"/>
              </a:rPr>
              <a:t>a</a:t>
            </a:r>
            <a:r>
              <a:rPr sz="4400" spc="45" dirty="0">
                <a:solidFill>
                  <a:srgbClr val="2F5597"/>
                </a:solidFill>
                <a:latin typeface="Arial"/>
                <a:cs typeface="Arial"/>
              </a:rPr>
              <a:t>t</a:t>
            </a:r>
            <a:r>
              <a:rPr sz="4400" spc="-90" dirty="0">
                <a:solidFill>
                  <a:srgbClr val="2F5597"/>
                </a:solidFill>
                <a:latin typeface="Arial"/>
                <a:cs typeface="Arial"/>
              </a:rPr>
              <a:t>i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o</a:t>
            </a:r>
            <a:r>
              <a:rPr sz="4400" spc="-20" dirty="0">
                <a:solidFill>
                  <a:srgbClr val="2F5597"/>
                </a:solidFill>
                <a:latin typeface="Arial"/>
                <a:cs typeface="Arial"/>
              </a:rPr>
              <a:t>n depends </a:t>
            </a:r>
            <a:r>
              <a:rPr sz="4400" spc="-10" dirty="0">
                <a:solidFill>
                  <a:srgbClr val="2F5597"/>
                </a:solidFill>
                <a:latin typeface="Arial"/>
                <a:cs typeface="Arial"/>
              </a:rPr>
              <a:t>on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50" dirty="0">
                <a:solidFill>
                  <a:srgbClr val="2F5597"/>
                </a:solidFill>
                <a:latin typeface="Arial"/>
                <a:cs typeface="Arial"/>
              </a:rPr>
              <a:t>range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3EFD97-1BA8-45FE-A2FE-E1B98A23C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19200"/>
            <a:ext cx="4495800" cy="63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82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330" y="650002"/>
            <a:ext cx="773986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105" dirty="0"/>
              <a:t>Two </a:t>
            </a:r>
            <a:r>
              <a:rPr sz="4400" spc="-55" dirty="0"/>
              <a:t>variables: </a:t>
            </a:r>
            <a:r>
              <a:rPr sz="4400" spc="-40" dirty="0"/>
              <a:t>Which</a:t>
            </a:r>
            <a:r>
              <a:rPr sz="4400" spc="120" dirty="0"/>
              <a:t> </a:t>
            </a:r>
            <a:r>
              <a:rPr sz="4400" spc="-15" dirty="0"/>
              <a:t>test?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15323"/>
              </p:ext>
            </p:extLst>
          </p:nvPr>
        </p:nvGraphicFramePr>
        <p:xfrm>
          <a:off x="1066800" y="2133600"/>
          <a:ext cx="8153400" cy="4267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3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1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Explanatory</a:t>
                      </a:r>
                      <a:r>
                        <a:rPr sz="2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9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2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i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Categorical</a:t>
                      </a:r>
                      <a:endParaRPr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9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i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Numerical</a:t>
                      </a:r>
                      <a:endParaRPr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9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0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30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 </a:t>
                      </a:r>
                      <a:r>
                        <a:rPr sz="2000" b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i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Categorical</a:t>
                      </a:r>
                      <a:endParaRPr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9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244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Contingency  </a:t>
                      </a:r>
                      <a:r>
                        <a:rPr sz="2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9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 </a:t>
                      </a: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2235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 </a:t>
                      </a:r>
                      <a:r>
                        <a:rPr sz="2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9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00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b="1" i="1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Numerical</a:t>
                      </a:r>
                      <a:endParaRPr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9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i="1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sz="2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-test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9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794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78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24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r>
                        <a:rPr sz="2000" spc="-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sz="2000" spc="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variance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86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2000" spc="15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286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AE2BA35-7542-4F29-90B7-A442B357F7BF}"/>
              </a:ext>
            </a:extLst>
          </p:cNvPr>
          <p:cNvSpPr txBox="1"/>
          <p:nvPr/>
        </p:nvSpPr>
        <p:spPr>
          <a:xfrm>
            <a:off x="1676400" y="838200"/>
            <a:ext cx="190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 reading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87CDBA-B896-4D1C-841F-26CF7F7BA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7283824" cy="36641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D8E03E-952A-43F5-9ED4-BF479FA74CD4}"/>
              </a:ext>
            </a:extLst>
          </p:cNvPr>
          <p:cNvSpPr txBox="1"/>
          <p:nvPr/>
        </p:nvSpPr>
        <p:spPr>
          <a:xfrm>
            <a:off x="2019300" y="6019800"/>
            <a:ext cx="6019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</a:rPr>
              <a:t>Gunnarsson, T.G., Gill, J.A., </a:t>
            </a:r>
            <a:r>
              <a:rPr lang="en-GB" dirty="0" err="1">
                <a:effectLst/>
              </a:rPr>
              <a:t>Sigurbjörnsson</a:t>
            </a:r>
            <a:r>
              <a:rPr lang="en-GB" dirty="0">
                <a:effectLst/>
              </a:rPr>
              <a:t>, T., Sutherland, W.J., 2004. Arrival synchrony in migratory birds. Nature 431, 646–646. </a:t>
            </a:r>
            <a:r>
              <a:rPr lang="en-GB" dirty="0">
                <a:effectLst/>
                <a:hlinkClick r:id="rId3"/>
              </a:rPr>
              <a:t>https://doi.org/10.1038/431646a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614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15921" y="838200"/>
            <a:ext cx="4365679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25" dirty="0">
                <a:solidFill>
                  <a:srgbClr val="2F5597"/>
                </a:solidFill>
                <a:latin typeface="Arial"/>
                <a:cs typeface="Arial"/>
              </a:rPr>
              <a:t>Scatter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5" dirty="0">
                <a:solidFill>
                  <a:srgbClr val="2F5597"/>
                </a:solidFill>
                <a:latin typeface="Arial"/>
                <a:cs typeface="Arial"/>
              </a:rPr>
              <a:t>plot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>
            <a:spLocks noChangeAspect="1"/>
          </p:cNvSpPr>
          <p:nvPr/>
        </p:nvSpPr>
        <p:spPr>
          <a:xfrm>
            <a:off x="4495800" y="2531415"/>
            <a:ext cx="5067469" cy="3698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ChangeAspect="1"/>
          </p:cNvSpPr>
          <p:nvPr/>
        </p:nvSpPr>
        <p:spPr>
          <a:xfrm>
            <a:off x="381000" y="2819400"/>
            <a:ext cx="3621805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4629234" y="6993804"/>
            <a:ext cx="4800599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latin typeface="Arial"/>
                <a:cs typeface="Arial"/>
              </a:rPr>
              <a:t>Tattersall </a:t>
            </a:r>
            <a:r>
              <a:rPr sz="1200" spc="10" dirty="0">
                <a:latin typeface="Arial"/>
                <a:cs typeface="Arial"/>
              </a:rPr>
              <a:t>et </a:t>
            </a:r>
            <a:r>
              <a:rPr sz="1200" spc="5" dirty="0">
                <a:latin typeface="Arial"/>
                <a:cs typeface="Arial"/>
              </a:rPr>
              <a:t>al. </a:t>
            </a:r>
            <a:r>
              <a:rPr sz="1200" spc="10" dirty="0">
                <a:latin typeface="Arial"/>
                <a:cs typeface="Arial"/>
              </a:rPr>
              <a:t>(2004) </a:t>
            </a:r>
            <a:r>
              <a:rPr sz="1200" i="1" spc="10" dirty="0">
                <a:latin typeface="Arial"/>
                <a:cs typeface="Arial"/>
              </a:rPr>
              <a:t>Journal of </a:t>
            </a:r>
            <a:r>
              <a:rPr sz="1200" i="1" spc="15" dirty="0">
                <a:latin typeface="Arial"/>
                <a:cs typeface="Arial"/>
              </a:rPr>
              <a:t>Experimental </a:t>
            </a:r>
            <a:r>
              <a:rPr sz="1200" i="1" spc="10" dirty="0">
                <a:latin typeface="Arial"/>
                <a:cs typeface="Arial"/>
              </a:rPr>
              <a:t>Biology</a:t>
            </a:r>
            <a:r>
              <a:rPr sz="1200" i="1" spc="90" dirty="0">
                <a:latin typeface="Arial"/>
                <a:cs typeface="Arial"/>
              </a:rPr>
              <a:t> </a:t>
            </a:r>
            <a:r>
              <a:rPr sz="1200" spc="15" dirty="0">
                <a:latin typeface="Arial"/>
                <a:cs typeface="Arial"/>
              </a:rPr>
              <a:t>207:579-585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64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838200" y="762000"/>
            <a:ext cx="4648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Correlation:</a:t>
            </a: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3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4000" y="2590800"/>
            <a:ext cx="7315200" cy="327717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2800" i="1" spc="-25" dirty="0">
                <a:latin typeface="Arial"/>
                <a:cs typeface="Arial"/>
              </a:rPr>
              <a:t>r </a:t>
            </a:r>
            <a:r>
              <a:rPr sz="2800" spc="-45" dirty="0">
                <a:latin typeface="Arial"/>
                <a:cs typeface="Arial"/>
              </a:rPr>
              <a:t>is </a:t>
            </a:r>
            <a:r>
              <a:rPr sz="2800" spc="-25" dirty="0">
                <a:latin typeface="Arial"/>
                <a:cs typeface="Arial"/>
              </a:rPr>
              <a:t>called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20" dirty="0">
                <a:latin typeface="MS UI Gothic"/>
                <a:cs typeface="MS UI Gothic"/>
              </a:rPr>
              <a:t>"</a:t>
            </a:r>
            <a:r>
              <a:rPr sz="2800" spc="-20" dirty="0">
                <a:latin typeface="Arial"/>
                <a:cs typeface="Arial"/>
              </a:rPr>
              <a:t>correlation</a:t>
            </a:r>
            <a:r>
              <a:rPr sz="2800" spc="9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coefficient</a:t>
            </a:r>
            <a:r>
              <a:rPr sz="2800" spc="-20" dirty="0">
                <a:latin typeface="MS UI Gothic"/>
                <a:cs typeface="MS UI Gothic"/>
              </a:rPr>
              <a:t>"</a:t>
            </a:r>
            <a:endParaRPr sz="2800" dirty="0">
              <a:latin typeface="MS UI Gothic"/>
              <a:cs typeface="MS UI Gothic"/>
            </a:endParaRPr>
          </a:p>
          <a:p>
            <a:pPr>
              <a:spcBef>
                <a:spcPts val="20"/>
              </a:spcBef>
            </a:pPr>
            <a:endParaRPr sz="2800" dirty="0">
              <a:latin typeface="MS UI Gothic"/>
              <a:cs typeface="MS UI Gothic"/>
            </a:endParaRPr>
          </a:p>
          <a:p>
            <a:pPr marL="12700" marR="239395"/>
            <a:r>
              <a:rPr sz="2800" spc="-25" dirty="0">
                <a:latin typeface="Arial"/>
                <a:cs typeface="Arial"/>
              </a:rPr>
              <a:t>Describes </a:t>
            </a:r>
            <a:r>
              <a:rPr sz="2800" spc="-15" dirty="0">
                <a:latin typeface="Arial"/>
                <a:cs typeface="Arial"/>
              </a:rPr>
              <a:t>the </a:t>
            </a:r>
            <a:r>
              <a:rPr sz="2800" spc="-30" dirty="0">
                <a:latin typeface="Arial"/>
                <a:cs typeface="Arial"/>
              </a:rPr>
              <a:t>relationship </a:t>
            </a:r>
            <a:r>
              <a:rPr sz="2800" spc="-10" dirty="0">
                <a:latin typeface="Arial"/>
                <a:cs typeface="Arial"/>
              </a:rPr>
              <a:t>between </a:t>
            </a:r>
            <a:r>
              <a:rPr sz="2800" spc="30" dirty="0">
                <a:latin typeface="Arial"/>
                <a:cs typeface="Arial"/>
              </a:rPr>
              <a:t>two </a:t>
            </a:r>
            <a:r>
              <a:rPr sz="2800" spc="-30" dirty="0">
                <a:latin typeface="Arial"/>
                <a:cs typeface="Arial"/>
              </a:rPr>
              <a:t>numerical</a:t>
            </a:r>
            <a:r>
              <a:rPr sz="2800" spc="-40" dirty="0">
                <a:latin typeface="Arial"/>
                <a:cs typeface="Arial"/>
              </a:rPr>
              <a:t> variables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tabLst>
                <a:tab pos="2360295" algn="l"/>
              </a:tabLst>
            </a:pPr>
            <a:r>
              <a:rPr sz="2800" spc="-30" dirty="0">
                <a:latin typeface="Arial"/>
                <a:cs typeface="Arial"/>
              </a:rPr>
              <a:t>Parameter: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15" dirty="0">
                <a:latin typeface="Symbol"/>
                <a:cs typeface="Symbol"/>
              </a:rPr>
              <a:t></a:t>
            </a:r>
            <a:r>
              <a:rPr lang="en-US" sz="2800" spc="6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Arial"/>
                <a:cs typeface="Arial"/>
              </a:rPr>
              <a:t>(rho)</a:t>
            </a:r>
            <a:r>
              <a:rPr lang="en-US" sz="2800" spc="-7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Estimate: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i="1" spc="-25" dirty="0">
                <a:latin typeface="Arial"/>
                <a:cs typeface="Arial"/>
              </a:rPr>
              <a:t>r</a:t>
            </a:r>
            <a:endParaRPr sz="2800" dirty="0">
              <a:latin typeface="Arial"/>
              <a:cs typeface="Arial"/>
            </a:endParaRPr>
          </a:p>
          <a:p>
            <a:pPr marR="85090" algn="ctr">
              <a:spcBef>
                <a:spcPts val="1930"/>
              </a:spcBef>
            </a:pPr>
            <a:r>
              <a:rPr sz="2800" spc="30" dirty="0">
                <a:latin typeface="Arial"/>
                <a:cs typeface="Arial"/>
              </a:rPr>
              <a:t>-1 </a:t>
            </a:r>
            <a:r>
              <a:rPr sz="2800" spc="25" dirty="0">
                <a:latin typeface="Arial"/>
                <a:cs typeface="Arial"/>
              </a:rPr>
              <a:t>&lt; </a:t>
            </a:r>
            <a:r>
              <a:rPr sz="2800" dirty="0">
                <a:latin typeface="Symbol"/>
                <a:cs typeface="Symbol"/>
              </a:rPr>
              <a:t>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Arial"/>
                <a:cs typeface="Arial"/>
              </a:rPr>
              <a:t>&lt;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8104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2209800" y="2286000"/>
            <a:ext cx="5134945" cy="4998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A9BABD0D-FEA7-44B5-A2E7-44D49402254F}"/>
              </a:ext>
            </a:extLst>
          </p:cNvPr>
          <p:cNvSpPr txBox="1"/>
          <p:nvPr/>
        </p:nvSpPr>
        <p:spPr>
          <a:xfrm>
            <a:off x="838200" y="762000"/>
            <a:ext cx="4648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Correlation:</a:t>
            </a: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3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22600" y="6934200"/>
            <a:ext cx="4013200" cy="207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15" dirty="0">
                <a:solidFill>
                  <a:srgbClr val="C55A11"/>
                </a:solidFill>
                <a:latin typeface="Arial"/>
                <a:cs typeface="Arial"/>
              </a:rPr>
              <a:t>https://shiney.zoology.ubc.ca/whitlock/Guessing_correlation/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48EBFF-B934-4F29-BF38-540A9A858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0"/>
            <a:ext cx="8625566" cy="4020697"/>
          </a:xfrm>
          <a:prstGeom prst="rect">
            <a:avLst/>
          </a:prstGeom>
        </p:spPr>
      </p:pic>
      <p:sp>
        <p:nvSpPr>
          <p:cNvPr id="14" name="object 9">
            <a:extLst>
              <a:ext uri="{FF2B5EF4-FFF2-40B4-BE49-F238E27FC236}">
                <a16:creationId xmlns:a16="http://schemas.microsoft.com/office/drawing/2014/main" id="{56CAD7FA-6386-4667-9411-670C8FB1E2CA}"/>
              </a:ext>
            </a:extLst>
          </p:cNvPr>
          <p:cNvSpPr txBox="1"/>
          <p:nvPr/>
        </p:nvSpPr>
        <p:spPr>
          <a:xfrm>
            <a:off x="838200" y="762000"/>
            <a:ext cx="46482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0" dirty="0">
                <a:solidFill>
                  <a:srgbClr val="2F5597"/>
                </a:solidFill>
                <a:latin typeface="Arial"/>
                <a:cs typeface="Arial"/>
              </a:rPr>
              <a:t>Correlation:</a:t>
            </a:r>
            <a:r>
              <a:rPr sz="4400" spc="-8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i="1" spc="-35" dirty="0">
                <a:solidFill>
                  <a:srgbClr val="2F5597"/>
                </a:solidFill>
                <a:latin typeface="Arial"/>
                <a:cs typeface="Arial"/>
              </a:rPr>
              <a:t>r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998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3400" y="706947"/>
            <a:ext cx="7391400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spc="-45" dirty="0">
                <a:solidFill>
                  <a:srgbClr val="2F5597"/>
                </a:solidFill>
                <a:latin typeface="Arial"/>
                <a:cs typeface="Arial"/>
              </a:rPr>
              <a:t>Correlation</a:t>
            </a:r>
            <a:r>
              <a:rPr sz="4400" spc="-6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sz="4400" spc="-30" dirty="0">
                <a:solidFill>
                  <a:srgbClr val="2F5597"/>
                </a:solidFill>
                <a:latin typeface="Arial"/>
                <a:cs typeface="Arial"/>
              </a:rPr>
              <a:t>assumes...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2226788"/>
            <a:ext cx="3352800" cy="33970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GB" sz="2400" spc="-15" dirty="0">
                <a:latin typeface="Arial"/>
                <a:cs typeface="Arial"/>
              </a:rPr>
              <a:t>Random</a:t>
            </a:r>
            <a:r>
              <a:rPr lang="en-GB" sz="2400" spc="-45" dirty="0">
                <a:latin typeface="Arial"/>
                <a:cs typeface="Arial"/>
              </a:rPr>
              <a:t> </a:t>
            </a:r>
            <a:r>
              <a:rPr lang="en-GB" sz="2400" spc="-20" dirty="0">
                <a:latin typeface="Arial"/>
                <a:cs typeface="Arial"/>
              </a:rPr>
              <a:t>sample</a:t>
            </a:r>
            <a:endParaRPr lang="en-GB" sz="2400" dirty="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90"/>
              </a:spcBef>
            </a:pPr>
            <a:endParaRPr lang="en-US" sz="2400" spc="-140" dirty="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sz="2400" spc="-140" dirty="0">
                <a:latin typeface="Arial"/>
                <a:cs typeface="Arial"/>
              </a:rPr>
              <a:t>X </a:t>
            </a:r>
            <a:r>
              <a:rPr sz="2400" spc="-45" dirty="0">
                <a:latin typeface="Arial"/>
                <a:cs typeface="Arial"/>
              </a:rPr>
              <a:t>is </a:t>
            </a:r>
            <a:r>
              <a:rPr lang="en-GB" sz="2400" spc="-30" dirty="0">
                <a:latin typeface="Arial"/>
                <a:cs typeface="Arial"/>
              </a:rPr>
              <a:t>Gaussian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distributed </a:t>
            </a:r>
            <a:r>
              <a:rPr sz="2400" dirty="0">
                <a:latin typeface="Arial"/>
                <a:cs typeface="Arial"/>
              </a:rPr>
              <a:t>with </a:t>
            </a:r>
            <a:r>
              <a:rPr sz="2400" spc="-25" dirty="0">
                <a:latin typeface="Arial"/>
                <a:cs typeface="Arial"/>
              </a:rPr>
              <a:t>equal </a:t>
            </a:r>
            <a:r>
              <a:rPr sz="2400" spc="-30" dirty="0">
                <a:latin typeface="Arial"/>
                <a:cs typeface="Arial"/>
              </a:rPr>
              <a:t>variance </a:t>
            </a:r>
            <a:r>
              <a:rPr sz="2400" spc="-15" dirty="0">
                <a:latin typeface="Arial"/>
                <a:cs typeface="Arial"/>
              </a:rPr>
              <a:t>for </a:t>
            </a:r>
            <a:r>
              <a:rPr sz="2400" spc="-55" dirty="0">
                <a:latin typeface="Arial"/>
                <a:cs typeface="Arial"/>
              </a:rPr>
              <a:t>all </a:t>
            </a:r>
            <a:r>
              <a:rPr sz="2400" spc="-45" dirty="0">
                <a:latin typeface="Arial"/>
                <a:cs typeface="Arial"/>
              </a:rPr>
              <a:t>values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Y</a:t>
            </a:r>
            <a:endParaRPr lang="en-US" sz="2400" spc="-85" dirty="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90"/>
              </a:spcBef>
            </a:pPr>
            <a:endParaRPr lang="en-US" sz="2400" spc="-85" dirty="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lang="en-GB" sz="2400" spc="-85" dirty="0">
                <a:latin typeface="Arial"/>
                <a:cs typeface="Arial"/>
              </a:rPr>
              <a:t>Y </a:t>
            </a:r>
            <a:r>
              <a:rPr lang="en-GB" sz="2400" spc="-45" dirty="0">
                <a:latin typeface="Arial"/>
                <a:cs typeface="Arial"/>
              </a:rPr>
              <a:t>is </a:t>
            </a:r>
            <a:r>
              <a:rPr lang="en-GB" sz="2400" spc="-30" dirty="0">
                <a:latin typeface="Arial"/>
                <a:cs typeface="Arial"/>
              </a:rPr>
              <a:t>Gaussian </a:t>
            </a:r>
            <a:r>
              <a:rPr lang="en-GB" sz="2400" spc="-5" dirty="0">
                <a:latin typeface="Arial"/>
                <a:cs typeface="Arial"/>
              </a:rPr>
              <a:t>distributed </a:t>
            </a:r>
            <a:r>
              <a:rPr lang="en-GB" sz="2400" dirty="0">
                <a:latin typeface="Arial"/>
                <a:cs typeface="Arial"/>
              </a:rPr>
              <a:t>with </a:t>
            </a:r>
            <a:r>
              <a:rPr lang="en-GB" sz="2400" spc="-25" dirty="0">
                <a:latin typeface="Arial"/>
                <a:cs typeface="Arial"/>
              </a:rPr>
              <a:t>equal </a:t>
            </a:r>
            <a:r>
              <a:rPr lang="en-GB" sz="2400" spc="-30" dirty="0">
                <a:latin typeface="Arial"/>
                <a:cs typeface="Arial"/>
              </a:rPr>
              <a:t>variance </a:t>
            </a:r>
            <a:r>
              <a:rPr lang="en-GB" sz="2400" spc="-15" dirty="0">
                <a:latin typeface="Arial"/>
                <a:cs typeface="Arial"/>
              </a:rPr>
              <a:t>for </a:t>
            </a:r>
            <a:r>
              <a:rPr lang="en-GB" sz="2400" spc="-55" dirty="0">
                <a:latin typeface="Arial"/>
                <a:cs typeface="Arial"/>
              </a:rPr>
              <a:t>all </a:t>
            </a:r>
            <a:r>
              <a:rPr lang="en-GB" sz="2400" spc="-45" dirty="0">
                <a:latin typeface="Arial"/>
                <a:cs typeface="Arial"/>
              </a:rPr>
              <a:t>values </a:t>
            </a:r>
            <a:r>
              <a:rPr lang="en-GB" sz="2400" spc="-10" dirty="0">
                <a:latin typeface="Arial"/>
                <a:cs typeface="Arial"/>
              </a:rPr>
              <a:t>of</a:t>
            </a:r>
            <a:r>
              <a:rPr lang="en-GB" sz="2400" spc="50" dirty="0">
                <a:latin typeface="Arial"/>
                <a:cs typeface="Arial"/>
              </a:rPr>
              <a:t> </a:t>
            </a:r>
            <a:r>
              <a:rPr lang="en-GB" sz="2400" spc="-140" dirty="0">
                <a:latin typeface="Arial"/>
                <a:cs typeface="Arial"/>
              </a:rPr>
              <a:t>X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8" name="object 8"/>
          <p:cNvSpPr>
            <a:spLocks noChangeAspect="1"/>
          </p:cNvSpPr>
          <p:nvPr/>
        </p:nvSpPr>
        <p:spPr>
          <a:xfrm>
            <a:off x="4114800" y="2022474"/>
            <a:ext cx="5362137" cy="4604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4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828800" y="2586549"/>
            <a:ext cx="6096000" cy="2599301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355"/>
              </a:spcBef>
            </a:pPr>
            <a:r>
              <a:rPr lang="en-GB" sz="4400" i="1" spc="-30" baseline="-16548" dirty="0">
                <a:solidFill>
                  <a:srgbClr val="C55A11"/>
                </a:solidFill>
                <a:latin typeface="Arial"/>
                <a:cs typeface="Arial"/>
              </a:rPr>
              <a:t>r</a:t>
            </a:r>
            <a:r>
              <a:rPr lang="en-GB" sz="2000" spc="-20" dirty="0">
                <a:solidFill>
                  <a:srgbClr val="C55A11"/>
                </a:solidFill>
                <a:latin typeface="Arial"/>
                <a:cs typeface="Arial"/>
              </a:rPr>
              <a:t>2</a:t>
            </a:r>
            <a:endParaRPr lang="en-GB" sz="2000" dirty="0">
              <a:latin typeface="Arial"/>
              <a:cs typeface="Arial"/>
            </a:endParaRPr>
          </a:p>
          <a:p>
            <a:pPr marL="12700" marR="5080">
              <a:lnSpc>
                <a:spcPct val="90100"/>
              </a:lnSpc>
              <a:spcBef>
                <a:spcPts val="355"/>
              </a:spcBef>
            </a:pPr>
            <a:endParaRPr lang="en-US" sz="1950" spc="-30" dirty="0">
              <a:latin typeface="Arial"/>
              <a:cs typeface="Arial"/>
            </a:endParaRPr>
          </a:p>
          <a:p>
            <a:pPr marL="12700" marR="5080" algn="ctr">
              <a:spcBef>
                <a:spcPts val="355"/>
              </a:spcBef>
            </a:pPr>
            <a:endParaRPr lang="en-US" sz="2800" spc="-30" dirty="0">
              <a:latin typeface="Arial"/>
              <a:cs typeface="Arial"/>
            </a:endParaRPr>
          </a:p>
          <a:p>
            <a:pPr marL="12700" marR="5080" algn="ctr">
              <a:spcBef>
                <a:spcPts val="355"/>
              </a:spcBef>
            </a:pPr>
            <a:r>
              <a:rPr sz="2800" spc="-30" dirty="0">
                <a:latin typeface="Arial"/>
                <a:cs typeface="Arial"/>
              </a:rPr>
              <a:t>Describes </a:t>
            </a:r>
            <a:r>
              <a:rPr sz="2800" spc="-2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proportion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40" dirty="0">
                <a:latin typeface="Arial"/>
                <a:cs typeface="Arial"/>
              </a:rPr>
              <a:t>variation </a:t>
            </a:r>
            <a:r>
              <a:rPr sz="2800" spc="-50" dirty="0">
                <a:latin typeface="Arial"/>
                <a:cs typeface="Arial"/>
              </a:rPr>
              <a:t>in </a:t>
            </a:r>
            <a:r>
              <a:rPr sz="2800" spc="-30" dirty="0">
                <a:latin typeface="Arial"/>
                <a:cs typeface="Arial"/>
              </a:rPr>
              <a:t>one </a:t>
            </a:r>
            <a:r>
              <a:rPr sz="2800" spc="-50" dirty="0">
                <a:latin typeface="Arial"/>
                <a:cs typeface="Arial"/>
              </a:rPr>
              <a:t>variable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-20" dirty="0">
                <a:latin typeface="Arial"/>
                <a:cs typeface="Arial"/>
              </a:rPr>
              <a:t>can </a:t>
            </a:r>
            <a:r>
              <a:rPr sz="2800" spc="-10" dirty="0">
                <a:latin typeface="Arial"/>
                <a:cs typeface="Arial"/>
              </a:rPr>
              <a:t>be </a:t>
            </a:r>
            <a:r>
              <a:rPr sz="2800" spc="-5" dirty="0">
                <a:latin typeface="Arial"/>
                <a:cs typeface="Arial"/>
              </a:rPr>
              <a:t>predicted </a:t>
            </a:r>
            <a:r>
              <a:rPr sz="2800" spc="-20" dirty="0">
                <a:latin typeface="Arial"/>
                <a:cs typeface="Arial"/>
              </a:rPr>
              <a:t>from the </a:t>
            </a:r>
            <a:r>
              <a:rPr sz="2800" spc="-15" dirty="0">
                <a:latin typeface="Arial"/>
                <a:cs typeface="Arial"/>
              </a:rPr>
              <a:t>other </a:t>
            </a:r>
            <a:r>
              <a:rPr sz="2800" spc="-50" dirty="0">
                <a:latin typeface="Arial"/>
                <a:cs typeface="Arial"/>
              </a:rPr>
              <a:t>variable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4C3EC-503A-415C-A859-40A9A0508BD9}"/>
              </a:ext>
            </a:extLst>
          </p:cNvPr>
          <p:cNvSpPr txBox="1"/>
          <p:nvPr/>
        </p:nvSpPr>
        <p:spPr>
          <a:xfrm>
            <a:off x="533399" y="838200"/>
            <a:ext cx="84659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145"/>
              </a:spcBef>
            </a:pPr>
            <a:r>
              <a:rPr lang="en-GB" sz="4400" spc="-45" dirty="0">
                <a:solidFill>
                  <a:srgbClr val="2F5597"/>
                </a:solidFill>
                <a:latin typeface="Arial"/>
                <a:cs typeface="Arial"/>
              </a:rPr>
              <a:t>Coefficient </a:t>
            </a:r>
            <a:r>
              <a:rPr lang="en-GB" sz="4400" spc="-15" dirty="0">
                <a:solidFill>
                  <a:srgbClr val="2F5597"/>
                </a:solidFill>
                <a:latin typeface="Arial"/>
                <a:cs typeface="Arial"/>
              </a:rPr>
              <a:t>of</a:t>
            </a:r>
            <a:r>
              <a:rPr lang="en-GB" sz="4400" spc="10" dirty="0">
                <a:solidFill>
                  <a:srgbClr val="2F5597"/>
                </a:solidFill>
                <a:latin typeface="Arial"/>
                <a:cs typeface="Arial"/>
              </a:rPr>
              <a:t> </a:t>
            </a:r>
            <a:r>
              <a:rPr lang="en-GB" sz="4400" spc="-30" dirty="0">
                <a:solidFill>
                  <a:srgbClr val="2F5597"/>
                </a:solidFill>
                <a:latin typeface="Arial"/>
                <a:cs typeface="Arial"/>
              </a:rPr>
              <a:t>determination</a:t>
            </a:r>
            <a:endParaRPr lang="en-GB"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907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705</Words>
  <Application>Microsoft Office PowerPoint</Application>
  <PresentationFormat>Custom</PresentationFormat>
  <Paragraphs>128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MS UI Gothic</vt:lpstr>
      <vt:lpstr>Arial</vt:lpstr>
      <vt:lpstr>Arial</vt:lpstr>
      <vt:lpstr>Calibri</vt:lpstr>
      <vt:lpstr>Cambria Math</vt:lpstr>
      <vt:lpstr>Franklin Gothic Book</vt:lpstr>
      <vt:lpstr>Symbol</vt:lpstr>
      <vt:lpstr>Times New Roman</vt:lpstr>
      <vt:lpstr>Office Theme</vt:lpstr>
      <vt:lpstr>C7041 Experimental Design and Analysis</vt:lpstr>
      <vt:lpstr>1.16 Correlation</vt:lpstr>
      <vt:lpstr>Two variables: Which test?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 = 0,...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Spearman's rank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C7041 Experimental Design and Analysis</dc:title>
  <cp:lastModifiedBy>Ed Harris</cp:lastModifiedBy>
  <cp:revision>12</cp:revision>
  <dcterms:created xsi:type="dcterms:W3CDTF">2020-10-31T09:01:05Z</dcterms:created>
  <dcterms:modified xsi:type="dcterms:W3CDTF">2020-10-31T16:27:48Z</dcterms:modified>
</cp:coreProperties>
</file>