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7" r:id="rId2"/>
    <p:sldId id="308" r:id="rId3"/>
    <p:sldId id="256" r:id="rId4"/>
    <p:sldId id="309" r:id="rId5"/>
    <p:sldId id="310" r:id="rId6"/>
    <p:sldId id="257" r:id="rId7"/>
    <p:sldId id="311" r:id="rId8"/>
    <p:sldId id="312" r:id="rId9"/>
    <p:sldId id="313" r:id="rId10"/>
    <p:sldId id="258" r:id="rId11"/>
    <p:sldId id="314" r:id="rId12"/>
    <p:sldId id="315" r:id="rId13"/>
    <p:sldId id="316" r:id="rId14"/>
    <p:sldId id="259" r:id="rId15"/>
    <p:sldId id="317" r:id="rId16"/>
    <p:sldId id="318" r:id="rId17"/>
    <p:sldId id="319" r:id="rId18"/>
    <p:sldId id="260" r:id="rId19"/>
    <p:sldId id="320" r:id="rId20"/>
    <p:sldId id="322" r:id="rId21"/>
    <p:sldId id="323" r:id="rId2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78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0" i="0">
                <a:solidFill>
                  <a:srgbClr val="2F55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0" i="0">
                <a:solidFill>
                  <a:srgbClr val="2F55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0" i="0">
                <a:solidFill>
                  <a:srgbClr val="2F55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74677" y="650002"/>
            <a:ext cx="6509045" cy="389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50" b="0" i="0">
                <a:solidFill>
                  <a:srgbClr val="2F55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doi.org/10.1080/0361092840882884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0E64F-2A09-4756-B2DD-41D088248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539" y="1113692"/>
            <a:ext cx="7650993" cy="1406282"/>
          </a:xfrm>
        </p:spPr>
        <p:txBody>
          <a:bodyPr/>
          <a:lstStyle/>
          <a:p>
            <a:pPr algn="ctr"/>
            <a:r>
              <a:rPr lang="en-GB" sz="4569" dirty="0"/>
              <a:t>C7041 Experimental Design and Analysis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119903-BB99-4D04-AE74-9CB383949716}"/>
              </a:ext>
            </a:extLst>
          </p:cNvPr>
          <p:cNvSpPr txBox="1"/>
          <p:nvPr/>
        </p:nvSpPr>
        <p:spPr>
          <a:xfrm>
            <a:off x="4637214" y="2689674"/>
            <a:ext cx="1134606" cy="4048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31" dirty="0"/>
              <a:t>Ed Harris</a:t>
            </a:r>
          </a:p>
        </p:txBody>
      </p:sp>
      <p:pic>
        <p:nvPicPr>
          <p:cNvPr id="1026" name="Picture 2" descr="Biodiversity can benefit your farm - Farm and Dairy">
            <a:extLst>
              <a:ext uri="{FF2B5EF4-FFF2-40B4-BE49-F238E27FC236}">
                <a16:creationId xmlns:a16="http://schemas.microsoft.com/office/drawing/2014/main" id="{9A8DB3F7-9257-4104-BE9A-B79D2EF49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694" y="4987556"/>
            <a:ext cx="2965938" cy="1983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Insect Apocalypse Is Here - The New York Times">
            <a:extLst>
              <a:ext uri="{FF2B5EF4-FFF2-40B4-BE49-F238E27FC236}">
                <a16:creationId xmlns:a16="http://schemas.microsoft.com/office/drawing/2014/main" id="{A18371C3-9DC8-4ED0-973B-1ACD6F9EF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265" y="3886201"/>
            <a:ext cx="2532282" cy="3084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arming Systems Trial - Rodale Institute">
            <a:extLst>
              <a:ext uri="{FF2B5EF4-FFF2-40B4-BE49-F238E27FC236}">
                <a16:creationId xmlns:a16="http://schemas.microsoft.com/office/drawing/2014/main" id="{BA9DE0EF-7893-47F8-A4AE-948BDF6BB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262" y="3040016"/>
            <a:ext cx="3708803" cy="1923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DNA of rare goat breeds in France reveals secrets of paternity">
            <a:extLst>
              <a:ext uri="{FF2B5EF4-FFF2-40B4-BE49-F238E27FC236}">
                <a16:creationId xmlns:a16="http://schemas.microsoft.com/office/drawing/2014/main" id="{750CC69D-DB06-486D-B6E2-903B479AF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61" y="2751808"/>
            <a:ext cx="2969701" cy="1972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Winter wheat - New variety types with huge potential">
            <a:extLst>
              <a:ext uri="{FF2B5EF4-FFF2-40B4-BE49-F238E27FC236}">
                <a16:creationId xmlns:a16="http://schemas.microsoft.com/office/drawing/2014/main" id="{5E5D5D30-DE77-4F31-B11F-4EAED03A87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2"/>
          <a:stretch/>
        </p:blipFill>
        <p:spPr bwMode="auto">
          <a:xfrm>
            <a:off x="1031631" y="4791888"/>
            <a:ext cx="1874490" cy="219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318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330" y="650002"/>
            <a:ext cx="4996669" cy="69442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400" spc="-60" dirty="0"/>
              <a:t>B</a:t>
            </a:r>
            <a:r>
              <a:rPr sz="4400" spc="-20" dirty="0"/>
              <a:t>l</a:t>
            </a:r>
            <a:r>
              <a:rPr sz="4400" spc="-90" dirty="0"/>
              <a:t>i</a:t>
            </a:r>
            <a:r>
              <a:rPr sz="4400" spc="-45" dirty="0"/>
              <a:t>n</a:t>
            </a:r>
            <a:r>
              <a:rPr sz="4400" spc="-30" dirty="0"/>
              <a:t>d</a:t>
            </a:r>
            <a:r>
              <a:rPr sz="4400" spc="-15" dirty="0"/>
              <a:t>i</a:t>
            </a:r>
            <a:r>
              <a:rPr sz="4400" spc="-45" dirty="0"/>
              <a:t>n</a:t>
            </a:r>
            <a:r>
              <a:rPr sz="4400" spc="15" dirty="0"/>
              <a:t>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6800" y="2743200"/>
            <a:ext cx="7696200" cy="2657779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 marR="100965">
              <a:spcBef>
                <a:spcPts val="565"/>
              </a:spcBef>
            </a:pPr>
            <a:r>
              <a:rPr sz="2800" spc="-40" dirty="0">
                <a:latin typeface="Arial"/>
                <a:cs typeface="Arial"/>
              </a:rPr>
              <a:t>Preventing </a:t>
            </a:r>
            <a:r>
              <a:rPr sz="2800" spc="-15" dirty="0">
                <a:latin typeface="Arial"/>
                <a:cs typeface="Arial"/>
              </a:rPr>
              <a:t>knowledge </a:t>
            </a:r>
            <a:r>
              <a:rPr sz="2800" spc="-10" dirty="0">
                <a:latin typeface="Arial"/>
                <a:cs typeface="Arial"/>
              </a:rPr>
              <a:t>of  </a:t>
            </a:r>
            <a:r>
              <a:rPr sz="2800" spc="-30" dirty="0">
                <a:latin typeface="Arial"/>
                <a:cs typeface="Arial"/>
              </a:rPr>
              <a:t>experimenter </a:t>
            </a:r>
            <a:r>
              <a:rPr sz="2800" spc="-70" dirty="0">
                <a:latin typeface="Arial"/>
                <a:cs typeface="Arial"/>
              </a:rPr>
              <a:t>(or </a:t>
            </a:r>
            <a:r>
              <a:rPr sz="2800" spc="-35" dirty="0">
                <a:latin typeface="Arial"/>
                <a:cs typeface="Arial"/>
              </a:rPr>
              <a:t>patient) </a:t>
            </a:r>
            <a:r>
              <a:rPr sz="2800" spc="-10" dirty="0">
                <a:latin typeface="Arial"/>
                <a:cs typeface="Arial"/>
              </a:rPr>
              <a:t>of which  </a:t>
            </a:r>
            <a:r>
              <a:rPr sz="2800" spc="-20" dirty="0">
                <a:latin typeface="Arial"/>
                <a:cs typeface="Arial"/>
              </a:rPr>
              <a:t>treatment </a:t>
            </a:r>
            <a:r>
              <a:rPr sz="2800" spc="-55" dirty="0">
                <a:latin typeface="Arial"/>
                <a:cs typeface="Arial"/>
              </a:rPr>
              <a:t>is </a:t>
            </a:r>
            <a:r>
              <a:rPr sz="2800" spc="-50" dirty="0">
                <a:latin typeface="Arial"/>
                <a:cs typeface="Arial"/>
              </a:rPr>
              <a:t>given </a:t>
            </a:r>
            <a:r>
              <a:rPr sz="2800" spc="25" dirty="0">
                <a:latin typeface="Arial"/>
                <a:cs typeface="Arial"/>
              </a:rPr>
              <a:t>to</a:t>
            </a:r>
            <a:r>
              <a:rPr sz="2800" spc="135" dirty="0">
                <a:latin typeface="Arial"/>
                <a:cs typeface="Arial"/>
              </a:rPr>
              <a:t> </a:t>
            </a:r>
            <a:r>
              <a:rPr sz="2800" spc="10" dirty="0">
                <a:latin typeface="Arial"/>
                <a:cs typeface="Arial"/>
              </a:rPr>
              <a:t>whom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20"/>
              </a:spcBef>
            </a:pPr>
            <a:endParaRPr sz="2800" dirty="0">
              <a:latin typeface="Arial"/>
              <a:cs typeface="Arial"/>
            </a:endParaRPr>
          </a:p>
          <a:p>
            <a:pPr marL="12700" marR="5080"/>
            <a:r>
              <a:rPr sz="2800" spc="-25" dirty="0">
                <a:latin typeface="Arial"/>
                <a:cs typeface="Arial"/>
              </a:rPr>
              <a:t>Unblinded </a:t>
            </a:r>
            <a:r>
              <a:rPr sz="2800" spc="-20" dirty="0">
                <a:latin typeface="Arial"/>
                <a:cs typeface="Arial"/>
              </a:rPr>
              <a:t>studies </a:t>
            </a:r>
            <a:r>
              <a:rPr sz="2800" spc="-55" dirty="0">
                <a:latin typeface="Arial"/>
                <a:cs typeface="Arial"/>
              </a:rPr>
              <a:t>usually </a:t>
            </a:r>
            <a:r>
              <a:rPr sz="2800" spc="-25" dirty="0">
                <a:latin typeface="Arial"/>
                <a:cs typeface="Arial"/>
              </a:rPr>
              <a:t>find  </a:t>
            </a:r>
            <a:r>
              <a:rPr sz="2800" dirty="0">
                <a:latin typeface="Arial"/>
                <a:cs typeface="Arial"/>
              </a:rPr>
              <a:t>much </a:t>
            </a:r>
            <a:r>
              <a:rPr sz="2800" spc="-45" dirty="0">
                <a:latin typeface="Arial"/>
                <a:cs typeface="Arial"/>
              </a:rPr>
              <a:t>larger </a:t>
            </a:r>
            <a:r>
              <a:rPr sz="2800" spc="-25" dirty="0">
                <a:latin typeface="Arial"/>
                <a:cs typeface="Arial"/>
              </a:rPr>
              <a:t>effects </a:t>
            </a:r>
            <a:r>
              <a:rPr sz="2800" spc="-40" dirty="0">
                <a:latin typeface="Arial"/>
                <a:cs typeface="Arial"/>
              </a:rPr>
              <a:t>(sometimes  </a:t>
            </a:r>
            <a:r>
              <a:rPr sz="2800" spc="-30" dirty="0">
                <a:latin typeface="Arial"/>
                <a:cs typeface="Arial"/>
              </a:rPr>
              <a:t>threefold </a:t>
            </a:r>
            <a:r>
              <a:rPr sz="2800" spc="-50" dirty="0">
                <a:latin typeface="Arial"/>
                <a:cs typeface="Arial"/>
              </a:rPr>
              <a:t>higher), </a:t>
            </a:r>
            <a:r>
              <a:rPr sz="2800" spc="-15" dirty="0">
                <a:latin typeface="Arial"/>
                <a:cs typeface="Arial"/>
              </a:rPr>
              <a:t>showing </a:t>
            </a:r>
            <a:r>
              <a:rPr sz="2800" spc="-20" dirty="0">
                <a:latin typeface="Arial"/>
                <a:cs typeface="Arial"/>
              </a:rPr>
              <a:t>the </a:t>
            </a:r>
            <a:r>
              <a:rPr sz="2800" spc="-35" dirty="0">
                <a:latin typeface="Arial"/>
                <a:cs typeface="Arial"/>
              </a:rPr>
              <a:t>bias  </a:t>
            </a:r>
            <a:r>
              <a:rPr sz="2800" spc="-5" dirty="0">
                <a:latin typeface="Arial"/>
                <a:cs typeface="Arial"/>
              </a:rPr>
              <a:t>that </a:t>
            </a:r>
            <a:r>
              <a:rPr sz="2800" spc="-35" dirty="0">
                <a:latin typeface="Arial"/>
                <a:cs typeface="Arial"/>
              </a:rPr>
              <a:t>results </a:t>
            </a:r>
            <a:r>
              <a:rPr sz="2800" spc="-20" dirty="0">
                <a:latin typeface="Arial"/>
                <a:cs typeface="Arial"/>
              </a:rPr>
              <a:t>from </a:t>
            </a:r>
            <a:r>
              <a:rPr sz="2800" spc="-25" dirty="0">
                <a:latin typeface="Arial"/>
                <a:cs typeface="Arial"/>
              </a:rPr>
              <a:t>lack </a:t>
            </a:r>
            <a:r>
              <a:rPr sz="2800" spc="-10" dirty="0">
                <a:latin typeface="Arial"/>
                <a:cs typeface="Arial"/>
              </a:rPr>
              <a:t>of</a:t>
            </a:r>
            <a:r>
              <a:rPr sz="2800" spc="80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blinding.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002825" y="2542345"/>
            <a:ext cx="6301713" cy="518732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380"/>
              </a:spcBef>
            </a:pPr>
            <a:r>
              <a:rPr sz="2800" spc="-30" dirty="0">
                <a:solidFill>
                  <a:srgbClr val="C55A11"/>
                </a:solidFill>
                <a:latin typeface="Arial"/>
                <a:cs typeface="Arial"/>
              </a:rPr>
              <a:t>Increasing </a:t>
            </a:r>
            <a:r>
              <a:rPr sz="2800" spc="-15" dirty="0">
                <a:solidFill>
                  <a:srgbClr val="C55A11"/>
                </a:solidFill>
                <a:latin typeface="Arial"/>
                <a:cs typeface="Arial"/>
              </a:rPr>
              <a:t>the </a:t>
            </a:r>
            <a:r>
              <a:rPr sz="2800" spc="-35" dirty="0">
                <a:solidFill>
                  <a:srgbClr val="C55A11"/>
                </a:solidFill>
                <a:latin typeface="Arial"/>
                <a:cs typeface="Arial"/>
              </a:rPr>
              <a:t>signal </a:t>
            </a:r>
            <a:r>
              <a:rPr sz="2800" spc="20" dirty="0">
                <a:solidFill>
                  <a:srgbClr val="C55A11"/>
                </a:solidFill>
                <a:latin typeface="Arial"/>
                <a:cs typeface="Arial"/>
              </a:rPr>
              <a:t>to </a:t>
            </a:r>
            <a:r>
              <a:rPr sz="2800" spc="-30" dirty="0">
                <a:solidFill>
                  <a:srgbClr val="C55A11"/>
                </a:solidFill>
                <a:latin typeface="Arial"/>
                <a:cs typeface="Arial"/>
              </a:rPr>
              <a:t>noise</a:t>
            </a:r>
            <a:r>
              <a:rPr sz="2800" spc="80" dirty="0">
                <a:solidFill>
                  <a:srgbClr val="C55A11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C55A11"/>
                </a:solidFill>
                <a:latin typeface="Arial"/>
                <a:cs typeface="Arial"/>
              </a:rPr>
              <a:t>ratio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F537ADA-B54D-427C-A215-2888FE96F423}"/>
              </a:ext>
            </a:extLst>
          </p:cNvPr>
          <p:cNvSpPr txBox="1"/>
          <p:nvPr/>
        </p:nvSpPr>
        <p:spPr>
          <a:xfrm>
            <a:off x="972728" y="685800"/>
            <a:ext cx="725687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lang="en-GB" sz="4400" spc="-35" dirty="0">
                <a:solidFill>
                  <a:srgbClr val="2F5597"/>
                </a:solidFill>
                <a:latin typeface="Arial"/>
                <a:cs typeface="Arial"/>
              </a:rPr>
              <a:t>Reducing sampling</a:t>
            </a:r>
            <a:r>
              <a:rPr lang="en-GB" sz="4400" spc="-15" dirty="0">
                <a:solidFill>
                  <a:srgbClr val="2F5597"/>
                </a:solidFill>
                <a:latin typeface="Arial"/>
                <a:cs typeface="Arial"/>
              </a:rPr>
              <a:t> </a:t>
            </a:r>
            <a:r>
              <a:rPr lang="en-GB" sz="4400" spc="-50" dirty="0">
                <a:solidFill>
                  <a:srgbClr val="2F5597"/>
                </a:solidFill>
                <a:latin typeface="Arial"/>
                <a:cs typeface="Arial"/>
              </a:rPr>
              <a:t>error</a:t>
            </a:r>
            <a:endParaRPr lang="en-GB" sz="4400" dirty="0">
              <a:latin typeface="Arial"/>
              <a:cs typeface="Arial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7BA26BAE-D779-4BE1-9D58-66C4A1F49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9362" y="3886200"/>
            <a:ext cx="5699675" cy="247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961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1371600" y="3887578"/>
            <a:ext cx="2213151" cy="87588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1325245" algn="l"/>
              </a:tabLst>
            </a:pPr>
            <a:r>
              <a:rPr sz="2800" spc="-55" dirty="0">
                <a:latin typeface="Arial"/>
                <a:cs typeface="Arial"/>
              </a:rPr>
              <a:t>If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the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"noise"	</a:t>
            </a:r>
            <a:endParaRPr sz="2800" baseline="-16908" dirty="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420583" y="3887578"/>
            <a:ext cx="2342418" cy="44499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spc="-45" dirty="0">
                <a:latin typeface="Arial"/>
                <a:cs typeface="Arial"/>
              </a:rPr>
              <a:t>is </a:t>
            </a:r>
            <a:r>
              <a:rPr sz="2800" spc="-50" dirty="0">
                <a:latin typeface="Arial"/>
                <a:cs typeface="Arial"/>
              </a:rPr>
              <a:t>smaller, </a:t>
            </a:r>
            <a:r>
              <a:rPr sz="2800" spc="-15" dirty="0">
                <a:latin typeface="Arial"/>
                <a:cs typeface="Arial"/>
              </a:rPr>
              <a:t>it</a:t>
            </a:r>
            <a:r>
              <a:rPr sz="2800" spc="85" dirty="0">
                <a:latin typeface="Arial"/>
                <a:cs typeface="Arial"/>
              </a:rPr>
              <a:t> </a:t>
            </a:r>
            <a:r>
              <a:rPr sz="2800" spc="-45" dirty="0">
                <a:latin typeface="Arial"/>
                <a:cs typeface="Arial"/>
              </a:rPr>
              <a:t>is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83927" y="5070848"/>
            <a:ext cx="5349730" cy="17376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spc="-40" dirty="0">
                <a:latin typeface="Arial"/>
                <a:cs typeface="Arial"/>
              </a:rPr>
              <a:t>easier </a:t>
            </a:r>
            <a:r>
              <a:rPr sz="2800" spc="20" dirty="0">
                <a:latin typeface="Arial"/>
                <a:cs typeface="Arial"/>
              </a:rPr>
              <a:t>to </a:t>
            </a:r>
            <a:r>
              <a:rPr sz="2800" spc="10" dirty="0">
                <a:latin typeface="Arial"/>
                <a:cs typeface="Arial"/>
              </a:rPr>
              <a:t>detect </a:t>
            </a:r>
            <a:r>
              <a:rPr sz="2800" spc="-55" dirty="0">
                <a:latin typeface="Arial"/>
                <a:cs typeface="Arial"/>
              </a:rPr>
              <a:t>a </a:t>
            </a:r>
            <a:r>
              <a:rPr sz="2800" spc="-35" dirty="0">
                <a:latin typeface="Arial"/>
                <a:cs typeface="Arial"/>
              </a:rPr>
              <a:t>given</a:t>
            </a:r>
            <a:r>
              <a:rPr sz="2800" spc="110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"signal".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800" dirty="0">
              <a:latin typeface="Arial"/>
              <a:cs typeface="Arial"/>
            </a:endParaRPr>
          </a:p>
          <a:p>
            <a:pPr marL="84455">
              <a:lnSpc>
                <a:spcPct val="100000"/>
              </a:lnSpc>
              <a:spcBef>
                <a:spcPts val="5"/>
              </a:spcBef>
            </a:pPr>
            <a:r>
              <a:rPr sz="2800" spc="-30" dirty="0">
                <a:latin typeface="Arial"/>
                <a:cs typeface="Arial"/>
              </a:rPr>
              <a:t>Can </a:t>
            </a:r>
            <a:r>
              <a:rPr sz="2800" spc="-10" dirty="0">
                <a:latin typeface="Arial"/>
                <a:cs typeface="Arial"/>
              </a:rPr>
              <a:t>be </a:t>
            </a:r>
            <a:r>
              <a:rPr sz="2800" spc="-25" dirty="0">
                <a:latin typeface="Arial"/>
                <a:cs typeface="Arial"/>
              </a:rPr>
              <a:t>achieved </a:t>
            </a:r>
            <a:r>
              <a:rPr sz="2800" dirty="0">
                <a:latin typeface="Arial"/>
                <a:cs typeface="Arial"/>
              </a:rPr>
              <a:t>with </a:t>
            </a:r>
            <a:r>
              <a:rPr sz="2800" spc="-35" dirty="0">
                <a:latin typeface="Arial"/>
                <a:cs typeface="Arial"/>
              </a:rPr>
              <a:t>smaller </a:t>
            </a:r>
            <a:r>
              <a:rPr sz="2800" i="1" spc="-30" dirty="0">
                <a:latin typeface="Arial"/>
                <a:cs typeface="Arial"/>
              </a:rPr>
              <a:t>s </a:t>
            </a:r>
            <a:r>
              <a:rPr sz="2800" spc="-10" dirty="0">
                <a:latin typeface="Arial"/>
                <a:cs typeface="Arial"/>
              </a:rPr>
              <a:t>or </a:t>
            </a:r>
            <a:r>
              <a:rPr sz="2800" spc="-35" dirty="0">
                <a:latin typeface="Arial"/>
                <a:cs typeface="Arial"/>
              </a:rPr>
              <a:t>larger</a:t>
            </a:r>
            <a:r>
              <a:rPr sz="2800" spc="235" dirty="0">
                <a:latin typeface="Arial"/>
                <a:cs typeface="Arial"/>
              </a:rPr>
              <a:t> </a:t>
            </a:r>
            <a:r>
              <a:rPr sz="2800" i="1" spc="-10" dirty="0">
                <a:latin typeface="Arial"/>
                <a:cs typeface="Arial"/>
              </a:rPr>
              <a:t>n</a:t>
            </a:r>
            <a:r>
              <a:rPr sz="2800" spc="-10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1" name="object 4">
            <a:extLst>
              <a:ext uri="{FF2B5EF4-FFF2-40B4-BE49-F238E27FC236}">
                <a16:creationId xmlns:a16="http://schemas.microsoft.com/office/drawing/2014/main" id="{DE35B157-2D5D-4BE6-8D23-A57307971CD7}"/>
              </a:ext>
            </a:extLst>
          </p:cNvPr>
          <p:cNvSpPr txBox="1"/>
          <p:nvPr/>
        </p:nvSpPr>
        <p:spPr>
          <a:xfrm>
            <a:off x="2002825" y="2542345"/>
            <a:ext cx="6301713" cy="518732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380"/>
              </a:spcBef>
            </a:pPr>
            <a:r>
              <a:rPr sz="2800" spc="-30" dirty="0">
                <a:solidFill>
                  <a:srgbClr val="C55A11"/>
                </a:solidFill>
                <a:latin typeface="Arial"/>
                <a:cs typeface="Arial"/>
              </a:rPr>
              <a:t>Increasing </a:t>
            </a:r>
            <a:r>
              <a:rPr sz="2800" spc="-15" dirty="0">
                <a:solidFill>
                  <a:srgbClr val="C55A11"/>
                </a:solidFill>
                <a:latin typeface="Arial"/>
                <a:cs typeface="Arial"/>
              </a:rPr>
              <a:t>the </a:t>
            </a:r>
            <a:r>
              <a:rPr sz="2800" spc="-35" dirty="0">
                <a:solidFill>
                  <a:srgbClr val="C55A11"/>
                </a:solidFill>
                <a:latin typeface="Arial"/>
                <a:cs typeface="Arial"/>
              </a:rPr>
              <a:t>signal </a:t>
            </a:r>
            <a:r>
              <a:rPr sz="2800" spc="20" dirty="0">
                <a:solidFill>
                  <a:srgbClr val="C55A11"/>
                </a:solidFill>
                <a:latin typeface="Arial"/>
                <a:cs typeface="Arial"/>
              </a:rPr>
              <a:t>to </a:t>
            </a:r>
            <a:r>
              <a:rPr sz="2800" spc="-30" dirty="0">
                <a:solidFill>
                  <a:srgbClr val="C55A11"/>
                </a:solidFill>
                <a:latin typeface="Arial"/>
                <a:cs typeface="Arial"/>
              </a:rPr>
              <a:t>noise</a:t>
            </a:r>
            <a:r>
              <a:rPr sz="2800" spc="80" dirty="0">
                <a:solidFill>
                  <a:srgbClr val="C55A11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C55A11"/>
                </a:solidFill>
                <a:latin typeface="Arial"/>
                <a:cs typeface="Arial"/>
              </a:rPr>
              <a:t>ratio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055FE3B-2689-4D4C-A355-0908CFD80069}"/>
              </a:ext>
            </a:extLst>
          </p:cNvPr>
          <p:cNvSpPr txBox="1"/>
          <p:nvPr/>
        </p:nvSpPr>
        <p:spPr>
          <a:xfrm>
            <a:off x="972728" y="685800"/>
            <a:ext cx="725687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lang="en-GB" sz="4400" spc="-35" dirty="0">
                <a:solidFill>
                  <a:srgbClr val="2F5597"/>
                </a:solidFill>
                <a:latin typeface="Arial"/>
                <a:cs typeface="Arial"/>
              </a:rPr>
              <a:t>Reducing sampling</a:t>
            </a:r>
            <a:r>
              <a:rPr lang="en-GB" sz="4400" spc="-15" dirty="0">
                <a:solidFill>
                  <a:srgbClr val="2F5597"/>
                </a:solidFill>
                <a:latin typeface="Arial"/>
                <a:cs typeface="Arial"/>
              </a:rPr>
              <a:t> </a:t>
            </a:r>
            <a:r>
              <a:rPr lang="en-GB" sz="4400" spc="-50" dirty="0">
                <a:solidFill>
                  <a:srgbClr val="2F5597"/>
                </a:solidFill>
                <a:latin typeface="Arial"/>
                <a:cs typeface="Arial"/>
              </a:rPr>
              <a:t>error</a:t>
            </a:r>
            <a:endParaRPr lang="en-GB" sz="4400" dirty="0">
              <a:latin typeface="Arial"/>
              <a:cs typeface="Arial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B643DA9E-45B4-4E3C-8C5E-1A91867C53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9053" y="3429000"/>
            <a:ext cx="2577274" cy="130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749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/>
          <p:nvPr/>
        </p:nvSpPr>
        <p:spPr>
          <a:xfrm>
            <a:off x="1371600" y="2438400"/>
            <a:ext cx="7696200" cy="4623702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R="438150">
              <a:spcAft>
                <a:spcPts val="1800"/>
              </a:spcAft>
            </a:pPr>
            <a:r>
              <a:rPr sz="2800" spc="-25" dirty="0">
                <a:solidFill>
                  <a:srgbClr val="C55A11"/>
                </a:solidFill>
                <a:latin typeface="Arial"/>
                <a:cs typeface="Arial"/>
              </a:rPr>
              <a:t>Replication</a:t>
            </a:r>
            <a:r>
              <a:rPr sz="2800" spc="-25" dirty="0">
                <a:latin typeface="Arial"/>
                <a:cs typeface="Arial"/>
              </a:rPr>
              <a:t>: </a:t>
            </a:r>
            <a:r>
              <a:rPr sz="2800" spc="-15" dirty="0">
                <a:latin typeface="Arial"/>
                <a:cs typeface="Arial"/>
              </a:rPr>
              <a:t>carry </a:t>
            </a:r>
            <a:r>
              <a:rPr sz="2800" spc="15" dirty="0">
                <a:latin typeface="Arial"/>
                <a:cs typeface="Arial"/>
              </a:rPr>
              <a:t>out </a:t>
            </a:r>
            <a:r>
              <a:rPr sz="2800" dirty="0">
                <a:latin typeface="Arial"/>
                <a:cs typeface="Arial"/>
              </a:rPr>
              <a:t>study </a:t>
            </a:r>
            <a:r>
              <a:rPr sz="2800" spc="5" dirty="0">
                <a:latin typeface="Arial"/>
                <a:cs typeface="Arial"/>
              </a:rPr>
              <a:t>on </a:t>
            </a:r>
            <a:r>
              <a:rPr sz="2800" spc="-10" dirty="0">
                <a:latin typeface="Arial"/>
                <a:cs typeface="Arial"/>
              </a:rPr>
              <a:t>multiple </a:t>
            </a:r>
            <a:r>
              <a:rPr sz="2800" spc="-5" dirty="0">
                <a:latin typeface="Arial"/>
                <a:cs typeface="Arial"/>
              </a:rPr>
              <a:t>independent</a:t>
            </a:r>
            <a:r>
              <a:rPr sz="2800" spc="5" dirty="0">
                <a:latin typeface="Arial"/>
                <a:cs typeface="Arial"/>
              </a:rPr>
              <a:t> objects.</a:t>
            </a:r>
            <a:endParaRPr sz="2800" dirty="0">
              <a:latin typeface="Arial"/>
              <a:cs typeface="Arial"/>
            </a:endParaRPr>
          </a:p>
          <a:p>
            <a:pPr marR="259715">
              <a:spcAft>
                <a:spcPts val="1800"/>
              </a:spcAft>
            </a:pPr>
            <a:r>
              <a:rPr sz="2800" spc="-25" dirty="0">
                <a:solidFill>
                  <a:srgbClr val="C55A11"/>
                </a:solidFill>
                <a:latin typeface="Arial"/>
                <a:cs typeface="Arial"/>
              </a:rPr>
              <a:t>Balance</a:t>
            </a:r>
            <a:r>
              <a:rPr sz="2800" spc="-25" dirty="0">
                <a:latin typeface="Arial"/>
                <a:cs typeface="Arial"/>
              </a:rPr>
              <a:t>: </a:t>
            </a:r>
            <a:r>
              <a:rPr sz="2800" spc="-30" dirty="0">
                <a:latin typeface="Arial"/>
                <a:cs typeface="Arial"/>
              </a:rPr>
              <a:t>nearly </a:t>
            </a:r>
            <a:r>
              <a:rPr sz="2800" spc="-20" dirty="0">
                <a:latin typeface="Arial"/>
                <a:cs typeface="Arial"/>
              </a:rPr>
              <a:t>equal </a:t>
            </a:r>
            <a:r>
              <a:rPr sz="2800" spc="-15" dirty="0">
                <a:latin typeface="Arial"/>
                <a:cs typeface="Arial"/>
              </a:rPr>
              <a:t>sample </a:t>
            </a:r>
            <a:r>
              <a:rPr sz="2800" spc="-30" dirty="0">
                <a:latin typeface="Arial"/>
                <a:cs typeface="Arial"/>
              </a:rPr>
              <a:t>sizes in </a:t>
            </a:r>
            <a:r>
              <a:rPr sz="2800" spc="-10" dirty="0">
                <a:latin typeface="Arial"/>
                <a:cs typeface="Arial"/>
              </a:rPr>
              <a:t>each </a:t>
            </a:r>
            <a:r>
              <a:rPr sz="2800" spc="-5" dirty="0">
                <a:latin typeface="Arial"/>
                <a:cs typeface="Arial"/>
              </a:rPr>
              <a:t>treatment.</a:t>
            </a:r>
            <a:endParaRPr sz="2800" dirty="0">
              <a:latin typeface="Arial"/>
              <a:cs typeface="Arial"/>
            </a:endParaRPr>
          </a:p>
          <a:p>
            <a:pPr marR="5080">
              <a:spcAft>
                <a:spcPts val="1800"/>
              </a:spcAft>
            </a:pPr>
            <a:r>
              <a:rPr sz="2800" spc="-5" dirty="0">
                <a:solidFill>
                  <a:srgbClr val="C55A11"/>
                </a:solidFill>
                <a:latin typeface="Arial"/>
                <a:cs typeface="Arial"/>
              </a:rPr>
              <a:t>Blocking</a:t>
            </a:r>
            <a:r>
              <a:rPr sz="2800" spc="-5" dirty="0">
                <a:latin typeface="Arial"/>
                <a:cs typeface="Arial"/>
              </a:rPr>
              <a:t>: grouping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15" dirty="0">
                <a:latin typeface="Arial"/>
                <a:cs typeface="Arial"/>
              </a:rPr>
              <a:t>experimental </a:t>
            </a:r>
            <a:r>
              <a:rPr sz="2800" spc="-5" dirty="0">
                <a:latin typeface="Arial"/>
                <a:cs typeface="Arial"/>
              </a:rPr>
              <a:t>unit; within </a:t>
            </a:r>
            <a:r>
              <a:rPr sz="2800" spc="-10" dirty="0">
                <a:latin typeface="Arial"/>
                <a:cs typeface="Arial"/>
              </a:rPr>
              <a:t>each </a:t>
            </a:r>
            <a:r>
              <a:rPr sz="2800" spc="5" dirty="0">
                <a:latin typeface="Arial"/>
                <a:cs typeface="Arial"/>
              </a:rPr>
              <a:t>group, </a:t>
            </a:r>
            <a:r>
              <a:rPr sz="2800" spc="-20" dirty="0">
                <a:latin typeface="Arial"/>
                <a:cs typeface="Arial"/>
              </a:rPr>
              <a:t>different </a:t>
            </a:r>
            <a:r>
              <a:rPr sz="2800" spc="-15" dirty="0">
                <a:latin typeface="Arial"/>
                <a:cs typeface="Arial"/>
              </a:rPr>
              <a:t>experimental </a:t>
            </a:r>
            <a:r>
              <a:rPr sz="2800" spc="-5" dirty="0">
                <a:latin typeface="Arial"/>
                <a:cs typeface="Arial"/>
              </a:rPr>
              <a:t>treatments </a:t>
            </a:r>
            <a:r>
              <a:rPr sz="2800" spc="-35" dirty="0">
                <a:latin typeface="Arial"/>
                <a:cs typeface="Arial"/>
              </a:rPr>
              <a:t>are </a:t>
            </a:r>
            <a:r>
              <a:rPr sz="2800" spc="-10" dirty="0">
                <a:latin typeface="Arial"/>
                <a:cs typeface="Arial"/>
              </a:rPr>
              <a:t>applied </a:t>
            </a:r>
            <a:r>
              <a:rPr sz="2800" spc="25" dirty="0">
                <a:latin typeface="Arial"/>
                <a:cs typeface="Arial"/>
              </a:rPr>
              <a:t>to </a:t>
            </a:r>
            <a:r>
              <a:rPr sz="2800" spc="-20" dirty="0">
                <a:latin typeface="Arial"/>
                <a:cs typeface="Arial"/>
              </a:rPr>
              <a:t>different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units.</a:t>
            </a:r>
            <a:endParaRPr sz="2800" dirty="0">
              <a:latin typeface="Arial"/>
              <a:cs typeface="Arial"/>
            </a:endParaRPr>
          </a:p>
          <a:p>
            <a:pPr marR="83185">
              <a:spcAft>
                <a:spcPts val="1800"/>
              </a:spcAft>
            </a:pPr>
            <a:r>
              <a:rPr sz="2800" spc="-40" dirty="0">
                <a:solidFill>
                  <a:srgbClr val="C55A11"/>
                </a:solidFill>
                <a:latin typeface="Arial"/>
                <a:cs typeface="Arial"/>
              </a:rPr>
              <a:t>Extreme </a:t>
            </a:r>
            <a:r>
              <a:rPr sz="2800" spc="-15" dirty="0">
                <a:solidFill>
                  <a:srgbClr val="C55A11"/>
                </a:solidFill>
                <a:latin typeface="Arial"/>
                <a:cs typeface="Arial"/>
              </a:rPr>
              <a:t>treatments</a:t>
            </a:r>
            <a:r>
              <a:rPr sz="2800" spc="-15" dirty="0">
                <a:latin typeface="Arial"/>
                <a:cs typeface="Arial"/>
              </a:rPr>
              <a:t>: </a:t>
            </a:r>
            <a:r>
              <a:rPr sz="2800" spc="-5" dirty="0">
                <a:latin typeface="Arial"/>
                <a:cs typeface="Arial"/>
              </a:rPr>
              <a:t>stronger treatments can </a:t>
            </a:r>
            <a:r>
              <a:rPr sz="2800" spc="-25" dirty="0">
                <a:latin typeface="Arial"/>
                <a:cs typeface="Arial"/>
              </a:rPr>
              <a:t>increase </a:t>
            </a:r>
            <a:r>
              <a:rPr sz="2800" spc="-5" dirty="0">
                <a:latin typeface="Arial"/>
                <a:cs typeface="Arial"/>
              </a:rPr>
              <a:t>the signal-to-noise</a:t>
            </a:r>
            <a:r>
              <a:rPr sz="2800" spc="6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ratio.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90EF104-0043-41D1-9C91-FCC0BD545525}"/>
              </a:ext>
            </a:extLst>
          </p:cNvPr>
          <p:cNvSpPr txBox="1"/>
          <p:nvPr/>
        </p:nvSpPr>
        <p:spPr>
          <a:xfrm>
            <a:off x="609600" y="609600"/>
            <a:ext cx="8763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280035">
              <a:spcBef>
                <a:spcPts val="415"/>
              </a:spcBef>
            </a:pPr>
            <a:r>
              <a:rPr lang="en-GB" sz="4400" spc="-50" dirty="0">
                <a:solidFill>
                  <a:srgbClr val="2F5597"/>
                </a:solidFill>
                <a:latin typeface="Arial"/>
                <a:cs typeface="Arial"/>
              </a:rPr>
              <a:t>Design </a:t>
            </a:r>
            <a:r>
              <a:rPr lang="en-GB" sz="4400" spc="-45" dirty="0">
                <a:solidFill>
                  <a:srgbClr val="2F5597"/>
                </a:solidFill>
                <a:latin typeface="Arial"/>
                <a:cs typeface="Arial"/>
              </a:rPr>
              <a:t>features </a:t>
            </a:r>
            <a:r>
              <a:rPr lang="en-GB" sz="4400" spc="-5" dirty="0">
                <a:solidFill>
                  <a:srgbClr val="2F5597"/>
                </a:solidFill>
                <a:latin typeface="Arial"/>
                <a:cs typeface="Arial"/>
              </a:rPr>
              <a:t>that </a:t>
            </a:r>
            <a:r>
              <a:rPr lang="en-GB" sz="4400" spc="-30" dirty="0">
                <a:solidFill>
                  <a:srgbClr val="2F5597"/>
                </a:solidFill>
                <a:latin typeface="Arial"/>
                <a:cs typeface="Arial"/>
              </a:rPr>
              <a:t>reduce </a:t>
            </a:r>
            <a:r>
              <a:rPr lang="en-GB" sz="4400" spc="-20" dirty="0">
                <a:solidFill>
                  <a:srgbClr val="2F5597"/>
                </a:solidFill>
                <a:latin typeface="Arial"/>
                <a:cs typeface="Arial"/>
              </a:rPr>
              <a:t>the  </a:t>
            </a:r>
            <a:r>
              <a:rPr lang="en-GB" sz="4400" spc="-30" dirty="0">
                <a:solidFill>
                  <a:srgbClr val="2F5597"/>
                </a:solidFill>
                <a:latin typeface="Arial"/>
                <a:cs typeface="Arial"/>
              </a:rPr>
              <a:t>effects </a:t>
            </a:r>
            <a:r>
              <a:rPr lang="en-GB" sz="4400" spc="-20" dirty="0">
                <a:solidFill>
                  <a:srgbClr val="2F5597"/>
                </a:solidFill>
                <a:latin typeface="Arial"/>
                <a:cs typeface="Arial"/>
              </a:rPr>
              <a:t>of </a:t>
            </a:r>
            <a:r>
              <a:rPr lang="en-GB" sz="4400" spc="-30" dirty="0">
                <a:solidFill>
                  <a:srgbClr val="2F5597"/>
                </a:solidFill>
                <a:latin typeface="Arial"/>
                <a:cs typeface="Arial"/>
              </a:rPr>
              <a:t>sampling</a:t>
            </a:r>
            <a:r>
              <a:rPr lang="en-GB" sz="4400" spc="55" dirty="0">
                <a:solidFill>
                  <a:srgbClr val="2F5597"/>
                </a:solidFill>
                <a:latin typeface="Arial"/>
                <a:cs typeface="Arial"/>
              </a:rPr>
              <a:t> </a:t>
            </a:r>
            <a:r>
              <a:rPr lang="en-GB" sz="4400" spc="-45" dirty="0">
                <a:solidFill>
                  <a:srgbClr val="2F5597"/>
                </a:solidFill>
                <a:latin typeface="Arial"/>
                <a:cs typeface="Arial"/>
              </a:rPr>
              <a:t>error</a:t>
            </a:r>
            <a:endParaRPr lang="en-GB" sz="4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6083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330" y="650002"/>
            <a:ext cx="7730441" cy="69442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400" b="1" spc="-45" dirty="0">
                <a:uFill>
                  <a:solidFill>
                    <a:srgbClr val="2F5597"/>
                  </a:solidFill>
                </a:uFill>
              </a:rPr>
              <a:t>Balance</a:t>
            </a:r>
            <a:r>
              <a:rPr sz="4400" spc="-45" dirty="0"/>
              <a:t> </a:t>
            </a:r>
            <a:r>
              <a:rPr sz="4400" spc="-55" dirty="0"/>
              <a:t>increases</a:t>
            </a:r>
            <a:r>
              <a:rPr sz="4400" spc="-35" dirty="0"/>
              <a:t> precision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0" y="4736751"/>
            <a:ext cx="6858000" cy="87588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2800" spc="-45" dirty="0">
                <a:latin typeface="Arial"/>
                <a:cs typeface="Arial"/>
              </a:rPr>
              <a:t>For </a:t>
            </a:r>
            <a:r>
              <a:rPr sz="2800" spc="-55" dirty="0">
                <a:latin typeface="Arial"/>
                <a:cs typeface="Arial"/>
              </a:rPr>
              <a:t>a </a:t>
            </a:r>
            <a:r>
              <a:rPr sz="2800" spc="-35" dirty="0">
                <a:latin typeface="Arial"/>
                <a:cs typeface="Arial"/>
              </a:rPr>
              <a:t>given </a:t>
            </a:r>
            <a:r>
              <a:rPr sz="2800" spc="-5" dirty="0">
                <a:latin typeface="Arial"/>
                <a:cs typeface="Arial"/>
              </a:rPr>
              <a:t>total </a:t>
            </a:r>
            <a:r>
              <a:rPr sz="2800" spc="-20" dirty="0">
                <a:latin typeface="Arial"/>
                <a:cs typeface="Arial"/>
              </a:rPr>
              <a:t>sample </a:t>
            </a:r>
            <a:r>
              <a:rPr sz="2800" spc="-45" dirty="0">
                <a:latin typeface="Arial"/>
                <a:cs typeface="Arial"/>
              </a:rPr>
              <a:t>size </a:t>
            </a:r>
            <a:r>
              <a:rPr sz="2800" spc="-55" dirty="0">
                <a:latin typeface="Arial"/>
                <a:cs typeface="Arial"/>
              </a:rPr>
              <a:t>(</a:t>
            </a:r>
            <a:r>
              <a:rPr sz="2800" i="1" spc="-55" dirty="0">
                <a:latin typeface="Arial"/>
                <a:cs typeface="Arial"/>
              </a:rPr>
              <a:t>n</a:t>
            </a:r>
            <a:r>
              <a:rPr sz="2800" spc="-82" baseline="-18518" dirty="0">
                <a:latin typeface="Arial"/>
                <a:cs typeface="Arial"/>
              </a:rPr>
              <a:t>1 </a:t>
            </a:r>
            <a:r>
              <a:rPr sz="2800" spc="25" dirty="0">
                <a:latin typeface="Arial"/>
                <a:cs typeface="Arial"/>
              </a:rPr>
              <a:t>+</a:t>
            </a:r>
            <a:r>
              <a:rPr sz="2800" spc="335" dirty="0">
                <a:latin typeface="Arial"/>
                <a:cs typeface="Arial"/>
              </a:rPr>
              <a:t> </a:t>
            </a:r>
            <a:r>
              <a:rPr sz="2800" i="1" spc="-40" dirty="0">
                <a:latin typeface="Arial"/>
                <a:cs typeface="Arial"/>
              </a:rPr>
              <a:t>n</a:t>
            </a:r>
            <a:r>
              <a:rPr sz="2800" spc="-60" baseline="-18518" dirty="0">
                <a:latin typeface="Arial"/>
                <a:cs typeface="Arial"/>
              </a:rPr>
              <a:t>2</a:t>
            </a:r>
            <a:r>
              <a:rPr sz="2800" spc="-40" dirty="0">
                <a:latin typeface="Arial"/>
                <a:cs typeface="Arial"/>
              </a:rPr>
              <a:t>),</a:t>
            </a:r>
            <a:endParaRPr sz="2800" dirty="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20"/>
              </a:spcBef>
            </a:pPr>
            <a:r>
              <a:rPr sz="2800" spc="-15" dirty="0">
                <a:latin typeface="Arial"/>
                <a:cs typeface="Arial"/>
              </a:rPr>
              <a:t>the </a:t>
            </a:r>
            <a:r>
              <a:rPr sz="2800" spc="-10" dirty="0">
                <a:latin typeface="Arial"/>
                <a:cs typeface="Arial"/>
              </a:rPr>
              <a:t>standard </a:t>
            </a:r>
            <a:r>
              <a:rPr sz="2800" spc="-30" dirty="0">
                <a:latin typeface="Arial"/>
                <a:cs typeface="Arial"/>
              </a:rPr>
              <a:t>error </a:t>
            </a:r>
            <a:r>
              <a:rPr sz="2800" spc="-45" dirty="0">
                <a:latin typeface="Arial"/>
                <a:cs typeface="Arial"/>
              </a:rPr>
              <a:t>is </a:t>
            </a:r>
            <a:r>
              <a:rPr sz="2800" spc="-25" dirty="0">
                <a:latin typeface="Arial"/>
                <a:cs typeface="Arial"/>
              </a:rPr>
              <a:t>smallest </a:t>
            </a:r>
            <a:r>
              <a:rPr sz="2800" spc="-10" dirty="0">
                <a:latin typeface="Arial"/>
                <a:cs typeface="Arial"/>
              </a:rPr>
              <a:t>when </a:t>
            </a:r>
            <a:r>
              <a:rPr sz="2800" i="1" spc="-10" dirty="0">
                <a:latin typeface="Arial"/>
                <a:cs typeface="Arial"/>
              </a:rPr>
              <a:t>n</a:t>
            </a:r>
            <a:r>
              <a:rPr sz="2800" spc="-15" baseline="-18518" dirty="0">
                <a:latin typeface="Arial"/>
                <a:cs typeface="Arial"/>
              </a:rPr>
              <a:t>1 </a:t>
            </a:r>
            <a:r>
              <a:rPr sz="2800" spc="25" dirty="0">
                <a:latin typeface="Arial"/>
                <a:cs typeface="Arial"/>
              </a:rPr>
              <a:t>=</a:t>
            </a:r>
            <a:r>
              <a:rPr sz="2800" spc="210" dirty="0">
                <a:latin typeface="Arial"/>
                <a:cs typeface="Arial"/>
              </a:rPr>
              <a:t> </a:t>
            </a:r>
            <a:r>
              <a:rPr sz="2800" i="1" spc="-10" dirty="0">
                <a:latin typeface="Arial"/>
                <a:cs typeface="Arial"/>
              </a:rPr>
              <a:t>n</a:t>
            </a:r>
            <a:r>
              <a:rPr sz="2800" spc="-15" baseline="-18518" dirty="0">
                <a:latin typeface="Arial"/>
                <a:cs typeface="Arial"/>
              </a:rPr>
              <a:t>2</a:t>
            </a:r>
            <a:r>
              <a:rPr sz="2800" spc="-10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4D4E5987-C754-4E39-ABEB-5FAA0953A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991022"/>
            <a:ext cx="5447436" cy="209913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1371600" y="2514600"/>
            <a:ext cx="7543800" cy="337207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>
              <a:spcAft>
                <a:spcPts val="1800"/>
              </a:spcAft>
            </a:pPr>
            <a:r>
              <a:rPr sz="2800" spc="-45" dirty="0">
                <a:latin typeface="Arial"/>
                <a:cs typeface="Arial"/>
              </a:rPr>
              <a:t>Imagine </a:t>
            </a:r>
            <a:r>
              <a:rPr sz="2800" spc="-10" dirty="0">
                <a:latin typeface="Arial"/>
                <a:cs typeface="Arial"/>
              </a:rPr>
              <a:t>we </a:t>
            </a:r>
            <a:r>
              <a:rPr sz="2800" spc="-65" dirty="0">
                <a:latin typeface="Arial"/>
                <a:cs typeface="Arial"/>
              </a:rPr>
              <a:t>are </a:t>
            </a:r>
            <a:r>
              <a:rPr sz="2800" spc="-15" dirty="0">
                <a:latin typeface="Arial"/>
                <a:cs typeface="Arial"/>
              </a:rPr>
              <a:t>testing </a:t>
            </a:r>
            <a:r>
              <a:rPr sz="2800" spc="-20" dirty="0">
                <a:latin typeface="Arial"/>
                <a:cs typeface="Arial"/>
              </a:rPr>
              <a:t>the </a:t>
            </a:r>
            <a:r>
              <a:rPr sz="2800" spc="-30" dirty="0">
                <a:latin typeface="Arial"/>
                <a:cs typeface="Arial"/>
              </a:rPr>
              <a:t>effects </a:t>
            </a:r>
            <a:r>
              <a:rPr sz="2800" spc="-10" dirty="0">
                <a:latin typeface="Arial"/>
                <a:cs typeface="Arial"/>
              </a:rPr>
              <a:t>of </a:t>
            </a:r>
            <a:r>
              <a:rPr sz="2800" spc="-65" dirty="0">
                <a:latin typeface="Arial"/>
                <a:cs typeface="Arial"/>
              </a:rPr>
              <a:t>a </a:t>
            </a:r>
            <a:r>
              <a:rPr sz="2800" spc="-15" dirty="0">
                <a:latin typeface="Arial"/>
                <a:cs typeface="Arial"/>
              </a:rPr>
              <a:t>new </a:t>
            </a:r>
            <a:r>
              <a:rPr sz="2800" dirty="0">
                <a:latin typeface="Arial"/>
                <a:cs typeface="Arial"/>
              </a:rPr>
              <a:t>drug </a:t>
            </a:r>
            <a:r>
              <a:rPr sz="2800" spc="-25" dirty="0">
                <a:latin typeface="Arial"/>
                <a:cs typeface="Arial"/>
              </a:rPr>
              <a:t>(compared </a:t>
            </a:r>
            <a:r>
              <a:rPr sz="2800" spc="25" dirty="0">
                <a:latin typeface="Arial"/>
                <a:cs typeface="Arial"/>
              </a:rPr>
              <a:t>to </a:t>
            </a:r>
            <a:r>
              <a:rPr sz="2800" spc="-65" dirty="0">
                <a:latin typeface="Arial"/>
                <a:cs typeface="Arial"/>
              </a:rPr>
              <a:t>a  </a:t>
            </a:r>
            <a:r>
              <a:rPr sz="2800" spc="-30" dirty="0">
                <a:latin typeface="Arial"/>
                <a:cs typeface="Arial"/>
              </a:rPr>
              <a:t>placebo) </a:t>
            </a:r>
            <a:r>
              <a:rPr sz="2800" spc="-10" dirty="0">
                <a:latin typeface="Arial"/>
                <a:cs typeface="Arial"/>
              </a:rPr>
              <a:t>on </a:t>
            </a:r>
            <a:r>
              <a:rPr sz="2800" spc="-55" dirty="0">
                <a:latin typeface="Arial"/>
                <a:cs typeface="Arial"/>
              </a:rPr>
              <a:t>survival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time.</a:t>
            </a:r>
            <a:endParaRPr lang="en-US" sz="2800" spc="-15" dirty="0">
              <a:latin typeface="Arial"/>
              <a:cs typeface="Arial"/>
            </a:endParaRPr>
          </a:p>
          <a:p>
            <a:pPr marL="12700" marR="5080">
              <a:spcAft>
                <a:spcPts val="1800"/>
              </a:spcAft>
            </a:pPr>
            <a:endParaRPr lang="en-US" sz="2800" spc="-15" dirty="0">
              <a:latin typeface="Arial"/>
              <a:cs typeface="Arial"/>
            </a:endParaRPr>
          </a:p>
          <a:p>
            <a:pPr marL="12700" marR="5080">
              <a:spcAft>
                <a:spcPts val="1800"/>
              </a:spcAft>
            </a:pPr>
            <a:r>
              <a:rPr lang="en-GB" sz="2800" spc="-35" dirty="0">
                <a:latin typeface="Arial"/>
                <a:cs typeface="Arial"/>
              </a:rPr>
              <a:t>We’ve </a:t>
            </a:r>
            <a:r>
              <a:rPr lang="en-GB" sz="2800" spc="-10" dirty="0">
                <a:latin typeface="Arial"/>
                <a:cs typeface="Arial"/>
              </a:rPr>
              <a:t>done </a:t>
            </a:r>
            <a:r>
              <a:rPr lang="en-GB" sz="2800" spc="-20" dirty="0">
                <a:latin typeface="Arial"/>
                <a:cs typeface="Arial"/>
              </a:rPr>
              <a:t>the </a:t>
            </a:r>
            <a:r>
              <a:rPr lang="en-GB" sz="2800" spc="-10" dirty="0">
                <a:latin typeface="Arial"/>
                <a:cs typeface="Arial"/>
              </a:rPr>
              <a:t>study on </a:t>
            </a:r>
            <a:r>
              <a:rPr lang="en-GB" sz="2800" spc="-30" dirty="0">
                <a:latin typeface="Arial"/>
                <a:cs typeface="Arial"/>
              </a:rPr>
              <a:t>multiple </a:t>
            </a:r>
            <a:r>
              <a:rPr lang="en-GB" sz="2800" spc="-15" dirty="0">
                <a:latin typeface="Arial"/>
                <a:cs typeface="Arial"/>
              </a:rPr>
              <a:t>patients </a:t>
            </a:r>
            <a:r>
              <a:rPr lang="en-GB" sz="2800" spc="-25" dirty="0">
                <a:latin typeface="Arial"/>
                <a:cs typeface="Arial"/>
              </a:rPr>
              <a:t>spread </a:t>
            </a:r>
            <a:r>
              <a:rPr lang="en-GB" sz="2800" spc="-40" dirty="0">
                <a:latin typeface="Arial"/>
                <a:cs typeface="Arial"/>
              </a:rPr>
              <a:t>over </a:t>
            </a:r>
            <a:r>
              <a:rPr lang="en-GB" sz="2800" spc="10" dirty="0">
                <a:latin typeface="Arial"/>
                <a:cs typeface="Arial"/>
              </a:rPr>
              <a:t>5</a:t>
            </a:r>
            <a:r>
              <a:rPr lang="en-GB" sz="2800" spc="70" dirty="0">
                <a:latin typeface="Arial"/>
                <a:cs typeface="Arial"/>
              </a:rPr>
              <a:t> </a:t>
            </a:r>
            <a:r>
              <a:rPr lang="en-GB" sz="2800" spc="-20" dirty="0">
                <a:latin typeface="Arial"/>
                <a:cs typeface="Arial"/>
              </a:rPr>
              <a:t>hospitals.</a:t>
            </a:r>
            <a:endParaRPr lang="en-GB" sz="2800" dirty="0">
              <a:latin typeface="Arial"/>
              <a:cs typeface="Arial"/>
            </a:endParaRPr>
          </a:p>
          <a:p>
            <a:pPr marL="12700" marR="5080">
              <a:spcBef>
                <a:spcPts val="600"/>
              </a:spcBef>
            </a:pPr>
            <a:endParaRPr sz="2800" dirty="0">
              <a:latin typeface="Arial"/>
              <a:cs typeface="Arial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85BC1C7-4056-4639-9A6E-CE7A7C19D777}"/>
              </a:ext>
            </a:extLst>
          </p:cNvPr>
          <p:cNvSpPr txBox="1"/>
          <p:nvPr/>
        </p:nvSpPr>
        <p:spPr>
          <a:xfrm>
            <a:off x="838200" y="609600"/>
            <a:ext cx="74676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GB" sz="4400" spc="-80" dirty="0">
                <a:solidFill>
                  <a:srgbClr val="2F5597"/>
                </a:solidFill>
                <a:latin typeface="Arial"/>
                <a:cs typeface="Arial"/>
              </a:rPr>
              <a:t>The </a:t>
            </a:r>
            <a:r>
              <a:rPr lang="en-GB" sz="4400" spc="-75" dirty="0">
                <a:solidFill>
                  <a:srgbClr val="2F5597"/>
                </a:solidFill>
                <a:latin typeface="Arial"/>
                <a:cs typeface="Arial"/>
              </a:rPr>
              <a:t>value </a:t>
            </a:r>
            <a:r>
              <a:rPr lang="en-GB" sz="4400" spc="-15" dirty="0">
                <a:solidFill>
                  <a:srgbClr val="2F5597"/>
                </a:solidFill>
                <a:latin typeface="Arial"/>
                <a:cs typeface="Arial"/>
              </a:rPr>
              <a:t>of</a:t>
            </a:r>
            <a:r>
              <a:rPr lang="en-GB" sz="4400" spc="95" dirty="0">
                <a:solidFill>
                  <a:srgbClr val="2F5597"/>
                </a:solidFill>
                <a:latin typeface="Arial"/>
                <a:cs typeface="Arial"/>
              </a:rPr>
              <a:t> </a:t>
            </a:r>
            <a:r>
              <a:rPr lang="en-GB" sz="4400" spc="-15" dirty="0">
                <a:solidFill>
                  <a:srgbClr val="2F5597"/>
                </a:solidFill>
                <a:latin typeface="Arial"/>
                <a:cs typeface="Arial"/>
              </a:rPr>
              <a:t>blocking</a:t>
            </a:r>
            <a:endParaRPr lang="en-GB" sz="4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7733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1997261" y="1322975"/>
            <a:ext cx="6063877" cy="821762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marR="5080" algn="ctr">
              <a:lnSpc>
                <a:spcPct val="90100"/>
              </a:lnSpc>
              <a:spcBef>
                <a:spcPts val="359"/>
              </a:spcBef>
            </a:pPr>
            <a:r>
              <a:rPr sz="2800" spc="-15" dirty="0">
                <a:solidFill>
                  <a:srgbClr val="2F5597"/>
                </a:solidFill>
                <a:latin typeface="Arial"/>
                <a:cs typeface="Arial"/>
              </a:rPr>
              <a:t>No </a:t>
            </a:r>
            <a:r>
              <a:rPr sz="2800" spc="-35" dirty="0">
                <a:solidFill>
                  <a:srgbClr val="2F5597"/>
                </a:solidFill>
                <a:latin typeface="Arial"/>
                <a:cs typeface="Arial"/>
              </a:rPr>
              <a:t>significant </a:t>
            </a:r>
            <a:r>
              <a:rPr sz="2800" spc="-30" dirty="0">
                <a:solidFill>
                  <a:srgbClr val="2F5597"/>
                </a:solidFill>
                <a:latin typeface="Arial"/>
                <a:cs typeface="Arial"/>
              </a:rPr>
              <a:t>effect </a:t>
            </a:r>
            <a:r>
              <a:rPr sz="2800" spc="-20" dirty="0">
                <a:solidFill>
                  <a:srgbClr val="2F5597"/>
                </a:solidFill>
                <a:latin typeface="Arial"/>
                <a:cs typeface="Arial"/>
              </a:rPr>
              <a:t>of </a:t>
            </a:r>
            <a:r>
              <a:rPr sz="2800" spc="-25" dirty="0">
                <a:solidFill>
                  <a:srgbClr val="2F5597"/>
                </a:solidFill>
                <a:latin typeface="Arial"/>
                <a:cs typeface="Arial"/>
              </a:rPr>
              <a:t>the </a:t>
            </a:r>
            <a:r>
              <a:rPr sz="2800" spc="-5" dirty="0">
                <a:solidFill>
                  <a:srgbClr val="2F5597"/>
                </a:solidFill>
                <a:latin typeface="Arial"/>
                <a:cs typeface="Arial"/>
              </a:rPr>
              <a:t>drug </a:t>
            </a:r>
            <a:r>
              <a:rPr sz="2800" spc="-25" dirty="0">
                <a:solidFill>
                  <a:srgbClr val="2F5597"/>
                </a:solidFill>
                <a:latin typeface="Arial"/>
                <a:cs typeface="Arial"/>
              </a:rPr>
              <a:t>when </a:t>
            </a:r>
            <a:r>
              <a:rPr sz="2800" spc="-30" dirty="0">
                <a:solidFill>
                  <a:srgbClr val="2F5597"/>
                </a:solidFill>
                <a:latin typeface="Arial"/>
                <a:cs typeface="Arial"/>
              </a:rPr>
              <a:t>just </a:t>
            </a:r>
            <a:r>
              <a:rPr sz="2800" spc="-15" dirty="0">
                <a:solidFill>
                  <a:srgbClr val="2F5597"/>
                </a:solidFill>
                <a:latin typeface="Arial"/>
                <a:cs typeface="Arial"/>
              </a:rPr>
              <a:t>comparing </a:t>
            </a:r>
            <a:r>
              <a:rPr sz="2800" spc="-20" dirty="0">
                <a:solidFill>
                  <a:srgbClr val="2F5597"/>
                </a:solidFill>
                <a:latin typeface="Arial"/>
                <a:cs typeface="Arial"/>
              </a:rPr>
              <a:t>treatment and</a:t>
            </a:r>
            <a:r>
              <a:rPr sz="2800" spc="5" dirty="0">
                <a:solidFill>
                  <a:srgbClr val="2F5597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F5597"/>
                </a:solidFill>
                <a:latin typeface="Arial"/>
                <a:cs typeface="Arial"/>
              </a:rPr>
              <a:t>controls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8" name="object 18"/>
          <p:cNvSpPr>
            <a:spLocks noChangeAspect="1"/>
          </p:cNvSpPr>
          <p:nvPr/>
        </p:nvSpPr>
        <p:spPr>
          <a:xfrm>
            <a:off x="1600200" y="3559739"/>
            <a:ext cx="6294319" cy="388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B7C9E11-07CA-47C8-8612-7E765762B542}"/>
              </a:ext>
            </a:extLst>
          </p:cNvPr>
          <p:cNvSpPr txBox="1"/>
          <p:nvPr/>
        </p:nvSpPr>
        <p:spPr>
          <a:xfrm>
            <a:off x="838200" y="326461"/>
            <a:ext cx="74676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GB" sz="4400" spc="-80" dirty="0">
                <a:solidFill>
                  <a:srgbClr val="2F5597"/>
                </a:solidFill>
                <a:latin typeface="Arial"/>
                <a:cs typeface="Arial"/>
              </a:rPr>
              <a:t>The </a:t>
            </a:r>
            <a:r>
              <a:rPr lang="en-GB" sz="4400" spc="-75" dirty="0">
                <a:solidFill>
                  <a:srgbClr val="2F5597"/>
                </a:solidFill>
                <a:latin typeface="Arial"/>
                <a:cs typeface="Arial"/>
              </a:rPr>
              <a:t>value </a:t>
            </a:r>
            <a:r>
              <a:rPr lang="en-GB" sz="4400" spc="-15" dirty="0">
                <a:solidFill>
                  <a:srgbClr val="2F5597"/>
                </a:solidFill>
                <a:latin typeface="Arial"/>
                <a:cs typeface="Arial"/>
              </a:rPr>
              <a:t>of</a:t>
            </a:r>
            <a:r>
              <a:rPr lang="en-GB" sz="4400" spc="95" dirty="0">
                <a:solidFill>
                  <a:srgbClr val="2F5597"/>
                </a:solidFill>
                <a:latin typeface="Arial"/>
                <a:cs typeface="Arial"/>
              </a:rPr>
              <a:t> </a:t>
            </a:r>
            <a:r>
              <a:rPr lang="en-GB" sz="4400" spc="-15" dirty="0">
                <a:solidFill>
                  <a:srgbClr val="2F5597"/>
                </a:solidFill>
                <a:latin typeface="Arial"/>
                <a:cs typeface="Arial"/>
              </a:rPr>
              <a:t>blocking</a:t>
            </a:r>
            <a:endParaRPr lang="en-GB" sz="4400" dirty="0">
              <a:latin typeface="Arial"/>
              <a:cs typeface="Arial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AAA74BBD-4582-4686-B241-3B10C60B33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2373030"/>
            <a:ext cx="3816546" cy="99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346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/>
          <p:nvPr/>
        </p:nvSpPr>
        <p:spPr>
          <a:xfrm>
            <a:off x="1524000" y="1676400"/>
            <a:ext cx="6934200" cy="47513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spcBef>
                <a:spcPts val="345"/>
              </a:spcBef>
            </a:pPr>
            <a:r>
              <a:rPr sz="2800" spc="10" dirty="0">
                <a:solidFill>
                  <a:srgbClr val="2F5597"/>
                </a:solidFill>
                <a:latin typeface="Arial"/>
                <a:cs typeface="Arial"/>
              </a:rPr>
              <a:t>But </a:t>
            </a:r>
            <a:r>
              <a:rPr sz="2800" spc="-40" dirty="0">
                <a:solidFill>
                  <a:srgbClr val="2F5597"/>
                </a:solidFill>
                <a:latin typeface="Arial"/>
                <a:cs typeface="Arial"/>
              </a:rPr>
              <a:t>let’s </a:t>
            </a:r>
            <a:r>
              <a:rPr sz="2800" spc="-10" dirty="0">
                <a:solidFill>
                  <a:srgbClr val="2F5597"/>
                </a:solidFill>
                <a:latin typeface="Arial"/>
                <a:cs typeface="Arial"/>
              </a:rPr>
              <a:t>look at </a:t>
            </a:r>
            <a:r>
              <a:rPr sz="2800" spc="-5" dirty="0">
                <a:solidFill>
                  <a:srgbClr val="2F5597"/>
                </a:solidFill>
                <a:latin typeface="Arial"/>
                <a:cs typeface="Arial"/>
              </a:rPr>
              <a:t>which </a:t>
            </a:r>
            <a:r>
              <a:rPr sz="2800" spc="-20" dirty="0">
                <a:solidFill>
                  <a:srgbClr val="2F5597"/>
                </a:solidFill>
                <a:latin typeface="Arial"/>
                <a:cs typeface="Arial"/>
              </a:rPr>
              <a:t>hospital </a:t>
            </a:r>
            <a:r>
              <a:rPr sz="2800" spc="-25" dirty="0">
                <a:solidFill>
                  <a:srgbClr val="2F5597"/>
                </a:solidFill>
                <a:latin typeface="Arial"/>
                <a:cs typeface="Arial"/>
              </a:rPr>
              <a:t>they </a:t>
            </a:r>
            <a:r>
              <a:rPr sz="2800" spc="-30" dirty="0">
                <a:solidFill>
                  <a:srgbClr val="2F5597"/>
                </a:solidFill>
                <a:latin typeface="Arial"/>
                <a:cs typeface="Arial"/>
              </a:rPr>
              <a:t>were</a:t>
            </a:r>
            <a:r>
              <a:rPr sz="2800" spc="-10" dirty="0">
                <a:solidFill>
                  <a:srgbClr val="2F5597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2F5597"/>
                </a:solidFill>
                <a:latin typeface="Arial"/>
                <a:cs typeface="Arial"/>
              </a:rPr>
              <a:t>at: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2" name="object 22"/>
          <p:cNvSpPr>
            <a:spLocks noChangeAspect="1"/>
          </p:cNvSpPr>
          <p:nvPr/>
        </p:nvSpPr>
        <p:spPr>
          <a:xfrm>
            <a:off x="838200" y="2590800"/>
            <a:ext cx="7615149" cy="47138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570CAD3-C0B8-47C0-8E0A-F976B9263818}"/>
              </a:ext>
            </a:extLst>
          </p:cNvPr>
          <p:cNvSpPr txBox="1"/>
          <p:nvPr/>
        </p:nvSpPr>
        <p:spPr>
          <a:xfrm>
            <a:off x="838200" y="326461"/>
            <a:ext cx="74676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GB" sz="4400" spc="-80" dirty="0">
                <a:solidFill>
                  <a:srgbClr val="2F5597"/>
                </a:solidFill>
                <a:latin typeface="Arial"/>
                <a:cs typeface="Arial"/>
              </a:rPr>
              <a:t>The </a:t>
            </a:r>
            <a:r>
              <a:rPr lang="en-GB" sz="4400" spc="-75" dirty="0">
                <a:solidFill>
                  <a:srgbClr val="2F5597"/>
                </a:solidFill>
                <a:latin typeface="Arial"/>
                <a:cs typeface="Arial"/>
              </a:rPr>
              <a:t>value </a:t>
            </a:r>
            <a:r>
              <a:rPr lang="en-GB" sz="4400" spc="-15" dirty="0">
                <a:solidFill>
                  <a:srgbClr val="2F5597"/>
                </a:solidFill>
                <a:latin typeface="Arial"/>
                <a:cs typeface="Arial"/>
              </a:rPr>
              <a:t>of</a:t>
            </a:r>
            <a:r>
              <a:rPr lang="en-GB" sz="4400" spc="95" dirty="0">
                <a:solidFill>
                  <a:srgbClr val="2F5597"/>
                </a:solidFill>
                <a:latin typeface="Arial"/>
                <a:cs typeface="Arial"/>
              </a:rPr>
              <a:t> </a:t>
            </a:r>
            <a:r>
              <a:rPr lang="en-GB" sz="4400" spc="-15" dirty="0">
                <a:solidFill>
                  <a:srgbClr val="2F5597"/>
                </a:solidFill>
                <a:latin typeface="Arial"/>
                <a:cs typeface="Arial"/>
              </a:rPr>
              <a:t>blocking</a:t>
            </a:r>
            <a:endParaRPr lang="en-GB" sz="4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384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21">
            <a:extLst>
              <a:ext uri="{FF2B5EF4-FFF2-40B4-BE49-F238E27FC236}">
                <a16:creationId xmlns:a16="http://schemas.microsoft.com/office/drawing/2014/main" id="{2094913B-A3EA-4FE9-B9EB-171856D11220}"/>
              </a:ext>
            </a:extLst>
          </p:cNvPr>
          <p:cNvSpPr txBox="1"/>
          <p:nvPr/>
        </p:nvSpPr>
        <p:spPr>
          <a:xfrm>
            <a:off x="1524000" y="1435456"/>
            <a:ext cx="6934200" cy="47513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spcBef>
                <a:spcPts val="345"/>
              </a:spcBef>
            </a:pPr>
            <a:r>
              <a:rPr sz="2800" spc="10" dirty="0">
                <a:solidFill>
                  <a:srgbClr val="2F5597"/>
                </a:solidFill>
                <a:latin typeface="Arial"/>
                <a:cs typeface="Arial"/>
              </a:rPr>
              <a:t>But </a:t>
            </a:r>
            <a:r>
              <a:rPr sz="2800" spc="-40" dirty="0">
                <a:solidFill>
                  <a:srgbClr val="2F5597"/>
                </a:solidFill>
                <a:latin typeface="Arial"/>
                <a:cs typeface="Arial"/>
              </a:rPr>
              <a:t>let’s </a:t>
            </a:r>
            <a:r>
              <a:rPr sz="2800" spc="-10" dirty="0">
                <a:solidFill>
                  <a:srgbClr val="2F5597"/>
                </a:solidFill>
                <a:latin typeface="Arial"/>
                <a:cs typeface="Arial"/>
              </a:rPr>
              <a:t>look at </a:t>
            </a:r>
            <a:r>
              <a:rPr sz="2800" spc="-5" dirty="0">
                <a:solidFill>
                  <a:srgbClr val="2F5597"/>
                </a:solidFill>
                <a:latin typeface="Arial"/>
                <a:cs typeface="Arial"/>
              </a:rPr>
              <a:t>which </a:t>
            </a:r>
            <a:r>
              <a:rPr sz="2800" spc="-20" dirty="0">
                <a:solidFill>
                  <a:srgbClr val="2F5597"/>
                </a:solidFill>
                <a:latin typeface="Arial"/>
                <a:cs typeface="Arial"/>
              </a:rPr>
              <a:t>hospital </a:t>
            </a:r>
            <a:r>
              <a:rPr sz="2800" spc="-25" dirty="0">
                <a:solidFill>
                  <a:srgbClr val="2F5597"/>
                </a:solidFill>
                <a:latin typeface="Arial"/>
                <a:cs typeface="Arial"/>
              </a:rPr>
              <a:t>they </a:t>
            </a:r>
            <a:r>
              <a:rPr sz="2800" spc="-30" dirty="0">
                <a:solidFill>
                  <a:srgbClr val="2F5597"/>
                </a:solidFill>
                <a:latin typeface="Arial"/>
                <a:cs typeface="Arial"/>
              </a:rPr>
              <a:t>were</a:t>
            </a:r>
            <a:r>
              <a:rPr sz="2800" spc="-10" dirty="0">
                <a:solidFill>
                  <a:srgbClr val="2F5597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2F5597"/>
                </a:solidFill>
                <a:latin typeface="Arial"/>
                <a:cs typeface="Arial"/>
              </a:rPr>
              <a:t>at: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4" name="object 22">
            <a:extLst>
              <a:ext uri="{FF2B5EF4-FFF2-40B4-BE49-F238E27FC236}">
                <a16:creationId xmlns:a16="http://schemas.microsoft.com/office/drawing/2014/main" id="{3FE5C8C9-7B98-4EE0-A9DC-FB7ADEDDC977}"/>
              </a:ext>
            </a:extLst>
          </p:cNvPr>
          <p:cNvSpPr>
            <a:spLocks noChangeAspect="1"/>
          </p:cNvSpPr>
          <p:nvPr/>
        </p:nvSpPr>
        <p:spPr>
          <a:xfrm>
            <a:off x="762000" y="3200400"/>
            <a:ext cx="6705600" cy="41508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2CC4ADF-74D3-440E-B1A5-A46EC5001ED4}"/>
              </a:ext>
            </a:extLst>
          </p:cNvPr>
          <p:cNvSpPr txBox="1"/>
          <p:nvPr/>
        </p:nvSpPr>
        <p:spPr>
          <a:xfrm>
            <a:off x="838200" y="326461"/>
            <a:ext cx="74676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GB" sz="4400" spc="-80" dirty="0">
                <a:solidFill>
                  <a:srgbClr val="2F5597"/>
                </a:solidFill>
                <a:latin typeface="Arial"/>
                <a:cs typeface="Arial"/>
              </a:rPr>
              <a:t>The </a:t>
            </a:r>
            <a:r>
              <a:rPr lang="en-GB" sz="4400" spc="-75" dirty="0">
                <a:solidFill>
                  <a:srgbClr val="2F5597"/>
                </a:solidFill>
                <a:latin typeface="Arial"/>
                <a:cs typeface="Arial"/>
              </a:rPr>
              <a:t>value </a:t>
            </a:r>
            <a:r>
              <a:rPr lang="en-GB" sz="4400" spc="-15" dirty="0">
                <a:solidFill>
                  <a:srgbClr val="2F5597"/>
                </a:solidFill>
                <a:latin typeface="Arial"/>
                <a:cs typeface="Arial"/>
              </a:rPr>
              <a:t>of</a:t>
            </a:r>
            <a:r>
              <a:rPr lang="en-GB" sz="4400" spc="95" dirty="0">
                <a:solidFill>
                  <a:srgbClr val="2F5597"/>
                </a:solidFill>
                <a:latin typeface="Arial"/>
                <a:cs typeface="Arial"/>
              </a:rPr>
              <a:t> </a:t>
            </a:r>
            <a:r>
              <a:rPr lang="en-GB" sz="4400" spc="-15" dirty="0">
                <a:solidFill>
                  <a:srgbClr val="2F5597"/>
                </a:solidFill>
                <a:latin typeface="Arial"/>
                <a:cs typeface="Arial"/>
              </a:rPr>
              <a:t>blocking</a:t>
            </a:r>
            <a:endParaRPr lang="en-GB" sz="4400" dirty="0">
              <a:latin typeface="Arial"/>
              <a:cs typeface="Arial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B4B9F1B4-10E3-47C1-AD0D-0B4F553604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905" y="2027496"/>
            <a:ext cx="5182676" cy="950871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5412F610-7BB8-4463-B18C-9F30D6D2F14F}"/>
              </a:ext>
            </a:extLst>
          </p:cNvPr>
          <p:cNvSpPr txBox="1"/>
          <p:nvPr/>
        </p:nvSpPr>
        <p:spPr>
          <a:xfrm>
            <a:off x="6096000" y="2268653"/>
            <a:ext cx="3322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Accounting for hospital as a block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21">
            <a:extLst>
              <a:ext uri="{FF2B5EF4-FFF2-40B4-BE49-F238E27FC236}">
                <a16:creationId xmlns:a16="http://schemas.microsoft.com/office/drawing/2014/main" id="{AB42D295-D770-4D6C-822B-5C68787552A4}"/>
              </a:ext>
            </a:extLst>
          </p:cNvPr>
          <p:cNvSpPr txBox="1"/>
          <p:nvPr/>
        </p:nvSpPr>
        <p:spPr>
          <a:xfrm>
            <a:off x="1524000" y="1435456"/>
            <a:ext cx="6934200" cy="47513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spcBef>
                <a:spcPts val="345"/>
              </a:spcBef>
            </a:pPr>
            <a:r>
              <a:rPr sz="2800" spc="10" dirty="0">
                <a:solidFill>
                  <a:srgbClr val="2F5597"/>
                </a:solidFill>
                <a:latin typeface="Arial"/>
                <a:cs typeface="Arial"/>
              </a:rPr>
              <a:t>But </a:t>
            </a:r>
            <a:r>
              <a:rPr sz="2800" spc="-40" dirty="0">
                <a:solidFill>
                  <a:srgbClr val="2F5597"/>
                </a:solidFill>
                <a:latin typeface="Arial"/>
                <a:cs typeface="Arial"/>
              </a:rPr>
              <a:t>let’s </a:t>
            </a:r>
            <a:r>
              <a:rPr sz="2800" spc="-10" dirty="0">
                <a:solidFill>
                  <a:srgbClr val="2F5597"/>
                </a:solidFill>
                <a:latin typeface="Arial"/>
                <a:cs typeface="Arial"/>
              </a:rPr>
              <a:t>look at </a:t>
            </a:r>
            <a:r>
              <a:rPr sz="2800" spc="-5" dirty="0">
                <a:solidFill>
                  <a:srgbClr val="2F5597"/>
                </a:solidFill>
                <a:latin typeface="Arial"/>
                <a:cs typeface="Arial"/>
              </a:rPr>
              <a:t>which </a:t>
            </a:r>
            <a:r>
              <a:rPr sz="2800" spc="-20" dirty="0">
                <a:solidFill>
                  <a:srgbClr val="2F5597"/>
                </a:solidFill>
                <a:latin typeface="Arial"/>
                <a:cs typeface="Arial"/>
              </a:rPr>
              <a:t>hospital </a:t>
            </a:r>
            <a:r>
              <a:rPr sz="2800" spc="-25" dirty="0">
                <a:solidFill>
                  <a:srgbClr val="2F5597"/>
                </a:solidFill>
                <a:latin typeface="Arial"/>
                <a:cs typeface="Arial"/>
              </a:rPr>
              <a:t>they </a:t>
            </a:r>
            <a:r>
              <a:rPr sz="2800" spc="-30" dirty="0">
                <a:solidFill>
                  <a:srgbClr val="2F5597"/>
                </a:solidFill>
                <a:latin typeface="Arial"/>
                <a:cs typeface="Arial"/>
              </a:rPr>
              <a:t>were</a:t>
            </a:r>
            <a:r>
              <a:rPr sz="2800" spc="-10" dirty="0">
                <a:solidFill>
                  <a:srgbClr val="2F5597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2F5597"/>
                </a:solidFill>
                <a:latin typeface="Arial"/>
                <a:cs typeface="Arial"/>
              </a:rPr>
              <a:t>at: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4474213-08CB-4033-888D-8870B6BF2C27}"/>
              </a:ext>
            </a:extLst>
          </p:cNvPr>
          <p:cNvSpPr txBox="1"/>
          <p:nvPr/>
        </p:nvSpPr>
        <p:spPr>
          <a:xfrm>
            <a:off x="838200" y="326461"/>
            <a:ext cx="74676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GB" sz="4400" spc="-80" dirty="0">
                <a:solidFill>
                  <a:srgbClr val="2F5597"/>
                </a:solidFill>
                <a:latin typeface="Arial"/>
                <a:cs typeface="Arial"/>
              </a:rPr>
              <a:t>The </a:t>
            </a:r>
            <a:r>
              <a:rPr lang="en-GB" sz="4400" spc="-75" dirty="0">
                <a:solidFill>
                  <a:srgbClr val="2F5597"/>
                </a:solidFill>
                <a:latin typeface="Arial"/>
                <a:cs typeface="Arial"/>
              </a:rPr>
              <a:t>value </a:t>
            </a:r>
            <a:r>
              <a:rPr lang="en-GB" sz="4400" spc="-15" dirty="0">
                <a:solidFill>
                  <a:srgbClr val="2F5597"/>
                </a:solidFill>
                <a:latin typeface="Arial"/>
                <a:cs typeface="Arial"/>
              </a:rPr>
              <a:t>of</a:t>
            </a:r>
            <a:r>
              <a:rPr lang="en-GB" sz="4400" spc="95" dirty="0">
                <a:solidFill>
                  <a:srgbClr val="2F5597"/>
                </a:solidFill>
                <a:latin typeface="Arial"/>
                <a:cs typeface="Arial"/>
              </a:rPr>
              <a:t> </a:t>
            </a:r>
            <a:r>
              <a:rPr lang="en-GB" sz="4400" spc="-15" dirty="0">
                <a:solidFill>
                  <a:srgbClr val="2F5597"/>
                </a:solidFill>
                <a:latin typeface="Arial"/>
                <a:cs typeface="Arial"/>
              </a:rPr>
              <a:t>blocking</a:t>
            </a:r>
            <a:endParaRPr lang="en-GB" sz="4400" dirty="0">
              <a:latin typeface="Arial"/>
              <a:cs typeface="Arial"/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C0D5A760-B62E-4609-A7D7-04C7C9887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505200"/>
            <a:ext cx="6858000" cy="343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75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2BCA6CA-9855-4BE4-BFB4-C86C8CF39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069" y="1066800"/>
            <a:ext cx="8540261" cy="703141"/>
          </a:xfrm>
        </p:spPr>
        <p:txBody>
          <a:bodyPr/>
          <a:lstStyle/>
          <a:p>
            <a:pPr algn="ctr"/>
            <a:r>
              <a:rPr lang="en-GB" sz="4569" dirty="0"/>
              <a:t>1.14 Experimental design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77C250-32FF-49CD-8A44-B85A13BF9B64}"/>
              </a:ext>
            </a:extLst>
          </p:cNvPr>
          <p:cNvSpPr txBox="1"/>
          <p:nvPr/>
        </p:nvSpPr>
        <p:spPr>
          <a:xfrm>
            <a:off x="685800" y="2971800"/>
            <a:ext cx="50292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3A3A3A"/>
                </a:solidFill>
                <a:latin typeface="Work Sans"/>
              </a:rPr>
              <a:t>“A dataset is like gold ore.  </a:t>
            </a:r>
            <a:r>
              <a:rPr lang="en-GB" sz="2800" b="0" i="0" dirty="0">
                <a:solidFill>
                  <a:srgbClr val="3A3A3A"/>
                </a:solidFill>
                <a:effectLst/>
                <a:latin typeface="Work Sans"/>
              </a:rPr>
              <a:t>The finest statistical analysis can never increase the amount of gold, but a good experimental design can.”</a:t>
            </a:r>
            <a:endParaRPr lang="en-GB" sz="2800" dirty="0"/>
          </a:p>
        </p:txBody>
      </p:sp>
      <p:pic>
        <p:nvPicPr>
          <p:cNvPr id="1026" name="Picture 2" descr="A Guide to RA Fisher">
            <a:extLst>
              <a:ext uri="{FF2B5EF4-FFF2-40B4-BE49-F238E27FC236}">
                <a16:creationId xmlns:a16="http://schemas.microsoft.com/office/drawing/2014/main" id="{B679C5CF-82D2-4668-8C54-8EDDD5650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737" y="2895600"/>
            <a:ext cx="3341688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8DC162D-FA2B-486D-99DE-E48619F24A54}"/>
              </a:ext>
            </a:extLst>
          </p:cNvPr>
          <p:cNvSpPr txBox="1"/>
          <p:nvPr/>
        </p:nvSpPr>
        <p:spPr>
          <a:xfrm>
            <a:off x="3048000" y="5562600"/>
            <a:ext cx="1302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-R. A. Fisher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5">
            <a:extLst>
              <a:ext uri="{FF2B5EF4-FFF2-40B4-BE49-F238E27FC236}">
                <a16:creationId xmlns:a16="http://schemas.microsoft.com/office/drawing/2014/main" id="{C0D5A760-B62E-4609-A7D7-04C7C9887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505200"/>
            <a:ext cx="6858000" cy="34352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59A45DA-B9DD-4298-BF2F-3377B0532E01}"/>
              </a:ext>
            </a:extLst>
          </p:cNvPr>
          <p:cNvSpPr txBox="1"/>
          <p:nvPr/>
        </p:nvSpPr>
        <p:spPr>
          <a:xfrm>
            <a:off x="1219200" y="831932"/>
            <a:ext cx="79248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800" b="0" i="0" u="none" strike="noStrike" baseline="0" dirty="0">
                <a:solidFill>
                  <a:srgbClr val="2F55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Blocking allows extraneous variation to be accounted for.</a:t>
            </a:r>
          </a:p>
          <a:p>
            <a:pPr algn="l"/>
            <a:endParaRPr lang="en-GB" sz="2800" b="0" i="0" u="none" strike="noStrike" baseline="0" dirty="0">
              <a:solidFill>
                <a:srgbClr val="2F55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800" b="0" i="0" u="none" strike="noStrike" baseline="0" dirty="0">
                <a:solidFill>
                  <a:srgbClr val="2F55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therefore easier to see the signal through the remaining noise.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168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4421E2A-F1A0-41B4-B810-FD1044D4C86D}"/>
              </a:ext>
            </a:extLst>
          </p:cNvPr>
          <p:cNvSpPr txBox="1"/>
          <p:nvPr/>
        </p:nvSpPr>
        <p:spPr>
          <a:xfrm>
            <a:off x="1600200" y="6447542"/>
            <a:ext cx="6858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effectLst/>
              </a:rPr>
              <a:t>Lorenzen, T.J., 1984. Randomization and blocking in the design of experiments. Communications in Statistics - Theory and Methods 13, 2601–2623. </a:t>
            </a:r>
            <a:r>
              <a:rPr lang="en-GB" dirty="0">
                <a:effectLst/>
                <a:hlinkClick r:id="rId2"/>
              </a:rPr>
              <a:t>https://doi.org/10.1080/03610928408828847</a:t>
            </a:r>
            <a:endParaRPr lang="en-GB" dirty="0">
              <a:effectLst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28B07B-F78A-477A-89EC-3E862B9359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328687"/>
            <a:ext cx="7626742" cy="48452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6E20156-3183-4C7F-8041-8AB76BC672ED}"/>
              </a:ext>
            </a:extLst>
          </p:cNvPr>
          <p:cNvSpPr txBox="1"/>
          <p:nvPr/>
        </p:nvSpPr>
        <p:spPr>
          <a:xfrm>
            <a:off x="1981200" y="685800"/>
            <a:ext cx="1906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reading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296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5800" y="838200"/>
            <a:ext cx="6509045" cy="69442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4400" spc="-55" dirty="0"/>
              <a:t>Goals </a:t>
            </a:r>
            <a:r>
              <a:rPr sz="4400" spc="-15" dirty="0"/>
              <a:t>of</a:t>
            </a:r>
            <a:r>
              <a:rPr sz="4400" spc="10" dirty="0"/>
              <a:t> </a:t>
            </a:r>
            <a:r>
              <a:rPr sz="4400" spc="-40" dirty="0"/>
              <a:t>experiments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400300" y="2971800"/>
            <a:ext cx="5257800" cy="173893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94005" indent="-281940">
              <a:spcBef>
                <a:spcPts val="120"/>
              </a:spcBef>
              <a:buChar char="•"/>
              <a:tabLst>
                <a:tab pos="294005" algn="l"/>
                <a:tab pos="294640" algn="l"/>
              </a:tabLst>
            </a:pPr>
            <a:r>
              <a:rPr sz="2800" spc="-50" dirty="0">
                <a:latin typeface="Arial"/>
                <a:cs typeface="Arial"/>
              </a:rPr>
              <a:t>Eliminate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bias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10"/>
              </a:spcBef>
              <a:buFont typeface="Arial"/>
              <a:buChar char="•"/>
            </a:pPr>
            <a:endParaRPr sz="2800" dirty="0">
              <a:latin typeface="Arial"/>
              <a:cs typeface="Arial"/>
            </a:endParaRPr>
          </a:p>
          <a:p>
            <a:pPr marL="294005" marR="5080" indent="-281940">
              <a:spcBef>
                <a:spcPts val="5"/>
              </a:spcBef>
              <a:buChar char="•"/>
              <a:tabLst>
                <a:tab pos="294005" algn="l"/>
                <a:tab pos="294640" algn="l"/>
              </a:tabLst>
            </a:pPr>
            <a:r>
              <a:rPr sz="2800" spc="-30" dirty="0">
                <a:latin typeface="Arial"/>
                <a:cs typeface="Arial"/>
              </a:rPr>
              <a:t>Reduce </a:t>
            </a:r>
            <a:r>
              <a:rPr sz="2800" spc="-25" dirty="0">
                <a:latin typeface="Arial"/>
                <a:cs typeface="Arial"/>
              </a:rPr>
              <a:t>sampling </a:t>
            </a:r>
            <a:r>
              <a:rPr sz="2800" spc="-40" dirty="0">
                <a:latin typeface="Arial"/>
                <a:cs typeface="Arial"/>
              </a:rPr>
              <a:t>error </a:t>
            </a:r>
            <a:r>
              <a:rPr sz="2800" spc="-60" dirty="0">
                <a:latin typeface="Arial"/>
                <a:cs typeface="Arial"/>
              </a:rPr>
              <a:t>(increase </a:t>
            </a:r>
            <a:r>
              <a:rPr sz="2800" spc="-25" dirty="0">
                <a:latin typeface="Arial"/>
                <a:cs typeface="Arial"/>
              </a:rPr>
              <a:t>precision </a:t>
            </a:r>
            <a:r>
              <a:rPr sz="2800" spc="-15" dirty="0">
                <a:latin typeface="Arial"/>
                <a:cs typeface="Arial"/>
              </a:rPr>
              <a:t>and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power)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905000" y="2895600"/>
            <a:ext cx="6934200" cy="216854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94005" indent="-281940">
              <a:spcBef>
                <a:spcPts val="1910"/>
              </a:spcBef>
              <a:buChar char="•"/>
              <a:tabLst>
                <a:tab pos="294005" algn="l"/>
                <a:tab pos="294640" algn="l"/>
              </a:tabLst>
            </a:pPr>
            <a:r>
              <a:rPr sz="2800" spc="-25" dirty="0">
                <a:latin typeface="Arial"/>
                <a:cs typeface="Arial"/>
              </a:rPr>
              <a:t>Controls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10"/>
              </a:spcBef>
              <a:buFont typeface="Arial"/>
              <a:buChar char="•"/>
            </a:pPr>
            <a:endParaRPr sz="2800" dirty="0">
              <a:latin typeface="Arial"/>
              <a:cs typeface="Arial"/>
            </a:endParaRPr>
          </a:p>
          <a:p>
            <a:pPr marL="294005" marR="944880" indent="-281940">
              <a:buChar char="•"/>
              <a:tabLst>
                <a:tab pos="294005" algn="l"/>
                <a:tab pos="294640" algn="l"/>
              </a:tabLst>
            </a:pPr>
            <a:r>
              <a:rPr sz="2800" spc="-20" dirty="0">
                <a:latin typeface="Arial"/>
                <a:cs typeface="Arial"/>
              </a:rPr>
              <a:t>Random </a:t>
            </a:r>
            <a:r>
              <a:rPr sz="2800" spc="-25" dirty="0">
                <a:latin typeface="Arial"/>
                <a:cs typeface="Arial"/>
              </a:rPr>
              <a:t>assignment </a:t>
            </a:r>
            <a:r>
              <a:rPr sz="2800" spc="25" dirty="0">
                <a:latin typeface="Arial"/>
                <a:cs typeface="Arial"/>
              </a:rPr>
              <a:t>to</a:t>
            </a:r>
            <a:r>
              <a:rPr lang="en-US" sz="2800" spc="2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treatments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30"/>
              </a:spcBef>
              <a:buFont typeface="Arial"/>
              <a:buChar char="•"/>
            </a:pPr>
            <a:endParaRPr sz="2800" dirty="0">
              <a:latin typeface="Arial"/>
              <a:cs typeface="Arial"/>
            </a:endParaRPr>
          </a:p>
          <a:p>
            <a:pPr marL="294005" indent="-281940">
              <a:buChar char="•"/>
              <a:tabLst>
                <a:tab pos="294005" algn="l"/>
                <a:tab pos="294640" algn="l"/>
              </a:tabLst>
            </a:pPr>
            <a:r>
              <a:rPr sz="2800" spc="-30" dirty="0">
                <a:latin typeface="Arial"/>
                <a:cs typeface="Arial"/>
              </a:rPr>
              <a:t>Blinding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BBEC58-C681-413B-882C-44BFD127143C}"/>
              </a:ext>
            </a:extLst>
          </p:cNvPr>
          <p:cNvSpPr txBox="1"/>
          <p:nvPr/>
        </p:nvSpPr>
        <p:spPr>
          <a:xfrm>
            <a:off x="685800" y="838200"/>
            <a:ext cx="8305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GB" sz="4400" spc="-50" dirty="0">
                <a:solidFill>
                  <a:srgbClr val="2F5597"/>
                </a:solidFill>
                <a:latin typeface="Arial"/>
                <a:cs typeface="Arial"/>
              </a:rPr>
              <a:t>Design </a:t>
            </a:r>
            <a:r>
              <a:rPr lang="en-GB" sz="4400" spc="-45" dirty="0">
                <a:solidFill>
                  <a:srgbClr val="2F5597"/>
                </a:solidFill>
                <a:latin typeface="Arial"/>
                <a:cs typeface="Arial"/>
              </a:rPr>
              <a:t>features </a:t>
            </a:r>
            <a:r>
              <a:rPr lang="en-GB" sz="4400" spc="-5" dirty="0">
                <a:solidFill>
                  <a:srgbClr val="2F5597"/>
                </a:solidFill>
                <a:latin typeface="Arial"/>
                <a:cs typeface="Arial"/>
              </a:rPr>
              <a:t>that </a:t>
            </a:r>
            <a:r>
              <a:rPr lang="en-GB" sz="4400" spc="-30" dirty="0">
                <a:solidFill>
                  <a:srgbClr val="2F5597"/>
                </a:solidFill>
                <a:latin typeface="Arial"/>
                <a:cs typeface="Arial"/>
              </a:rPr>
              <a:t>reduce</a:t>
            </a:r>
            <a:r>
              <a:rPr lang="en-GB" sz="4400" spc="120" dirty="0">
                <a:solidFill>
                  <a:srgbClr val="2F5597"/>
                </a:solidFill>
                <a:latin typeface="Arial"/>
                <a:cs typeface="Arial"/>
              </a:rPr>
              <a:t> </a:t>
            </a:r>
            <a:r>
              <a:rPr lang="en-GB" sz="4400" spc="-35" dirty="0">
                <a:solidFill>
                  <a:srgbClr val="2F5597"/>
                </a:solidFill>
                <a:latin typeface="Arial"/>
                <a:cs typeface="Arial"/>
              </a:rPr>
              <a:t>bias</a:t>
            </a:r>
            <a:endParaRPr lang="en-GB" sz="4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1061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981200" y="3124200"/>
            <a:ext cx="6019800" cy="130997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algn="ctr">
              <a:spcBef>
                <a:spcPts val="2025"/>
              </a:spcBef>
            </a:pPr>
            <a:r>
              <a:rPr sz="2800" spc="-60" dirty="0">
                <a:latin typeface="Arial"/>
                <a:cs typeface="Arial"/>
              </a:rPr>
              <a:t>A </a:t>
            </a:r>
            <a:r>
              <a:rPr sz="2800" spc="-5" dirty="0">
                <a:latin typeface="Arial"/>
                <a:cs typeface="Arial"/>
              </a:rPr>
              <a:t>group </a:t>
            </a:r>
            <a:r>
              <a:rPr sz="2800" spc="-10" dirty="0">
                <a:latin typeface="Arial"/>
                <a:cs typeface="Arial"/>
              </a:rPr>
              <a:t>which </a:t>
            </a:r>
            <a:r>
              <a:rPr sz="2800" spc="-55" dirty="0">
                <a:latin typeface="Arial"/>
                <a:cs typeface="Arial"/>
              </a:rPr>
              <a:t>is </a:t>
            </a:r>
            <a:r>
              <a:rPr sz="2800" spc="-30" dirty="0">
                <a:latin typeface="Arial"/>
                <a:cs typeface="Arial"/>
              </a:rPr>
              <a:t>identical </a:t>
            </a:r>
            <a:r>
              <a:rPr sz="2800" spc="25" dirty="0">
                <a:latin typeface="Arial"/>
                <a:cs typeface="Arial"/>
              </a:rPr>
              <a:t>to </a:t>
            </a:r>
            <a:r>
              <a:rPr sz="2800" spc="-20" dirty="0">
                <a:latin typeface="Arial"/>
                <a:cs typeface="Arial"/>
              </a:rPr>
              <a:t>the  </a:t>
            </a:r>
            <a:r>
              <a:rPr sz="2800" spc="-35" dirty="0">
                <a:latin typeface="Arial"/>
                <a:cs typeface="Arial"/>
              </a:rPr>
              <a:t>experimental </a:t>
            </a:r>
            <a:r>
              <a:rPr sz="2800" spc="-20" dirty="0">
                <a:latin typeface="Arial"/>
                <a:cs typeface="Arial"/>
              </a:rPr>
              <a:t>treatment </a:t>
            </a:r>
            <a:r>
              <a:rPr sz="2800" spc="-50" dirty="0">
                <a:latin typeface="Arial"/>
                <a:cs typeface="Arial"/>
              </a:rPr>
              <a:t>in </a:t>
            </a:r>
            <a:r>
              <a:rPr sz="2800" spc="-75" dirty="0">
                <a:latin typeface="Arial"/>
                <a:cs typeface="Arial"/>
              </a:rPr>
              <a:t>all </a:t>
            </a:r>
            <a:r>
              <a:rPr sz="2800" spc="-15" dirty="0">
                <a:latin typeface="Arial"/>
                <a:cs typeface="Arial"/>
              </a:rPr>
              <a:t>respects </a:t>
            </a:r>
            <a:r>
              <a:rPr sz="2800" spc="-40" dirty="0">
                <a:latin typeface="Arial"/>
                <a:cs typeface="Arial"/>
              </a:rPr>
              <a:t>aside </a:t>
            </a:r>
            <a:r>
              <a:rPr sz="2800" spc="-20" dirty="0">
                <a:latin typeface="Arial"/>
                <a:cs typeface="Arial"/>
              </a:rPr>
              <a:t>from the treatment </a:t>
            </a:r>
            <a:r>
              <a:rPr sz="2800" spc="-40" dirty="0">
                <a:latin typeface="Arial"/>
                <a:cs typeface="Arial"/>
              </a:rPr>
              <a:t>itself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825C98-16E5-43A9-88F0-5F497325B46C}"/>
              </a:ext>
            </a:extLst>
          </p:cNvPr>
          <p:cNvSpPr txBox="1"/>
          <p:nvPr/>
        </p:nvSpPr>
        <p:spPr>
          <a:xfrm>
            <a:off x="914400" y="762000"/>
            <a:ext cx="50292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GB" sz="4400" spc="-30" dirty="0">
                <a:solidFill>
                  <a:srgbClr val="2F5597"/>
                </a:solidFill>
                <a:latin typeface="Arial"/>
                <a:cs typeface="Arial"/>
              </a:rPr>
              <a:t>Controls</a:t>
            </a:r>
            <a:endParaRPr lang="en-GB" sz="4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9392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331" y="650002"/>
            <a:ext cx="5987269" cy="69442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400" spc="-50" dirty="0"/>
              <a:t>Example:</a:t>
            </a:r>
            <a:r>
              <a:rPr sz="4400" spc="-70" dirty="0"/>
              <a:t> </a:t>
            </a:r>
            <a:r>
              <a:rPr sz="4400" spc="-15" dirty="0"/>
              <a:t>placebo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0" y="3048000"/>
            <a:ext cx="7315200" cy="20816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ct val="90700"/>
              </a:lnSpc>
              <a:spcBef>
                <a:spcPts val="340"/>
              </a:spcBef>
            </a:pPr>
            <a:r>
              <a:rPr sz="2800" spc="-25" dirty="0">
                <a:latin typeface="Arial"/>
                <a:cs typeface="Arial"/>
              </a:rPr>
              <a:t>Some </a:t>
            </a:r>
            <a:r>
              <a:rPr sz="2800" spc="-50" dirty="0">
                <a:latin typeface="Arial"/>
                <a:cs typeface="Arial"/>
              </a:rPr>
              <a:t>illnesses, </a:t>
            </a:r>
            <a:r>
              <a:rPr sz="2800" spc="-15" dirty="0">
                <a:latin typeface="Arial"/>
                <a:cs typeface="Arial"/>
              </a:rPr>
              <a:t>e.g. </a:t>
            </a:r>
            <a:r>
              <a:rPr sz="2800" spc="-30" dirty="0">
                <a:latin typeface="Arial"/>
                <a:cs typeface="Arial"/>
              </a:rPr>
              <a:t>pain </a:t>
            </a:r>
            <a:r>
              <a:rPr sz="2800" spc="-20" dirty="0">
                <a:latin typeface="Arial"/>
                <a:cs typeface="Arial"/>
              </a:rPr>
              <a:t>and </a:t>
            </a:r>
            <a:r>
              <a:rPr sz="2800" spc="-25" dirty="0">
                <a:latin typeface="Arial"/>
                <a:cs typeface="Arial"/>
              </a:rPr>
              <a:t>depression, </a:t>
            </a:r>
            <a:r>
              <a:rPr sz="2800" spc="-15" dirty="0">
                <a:latin typeface="Arial"/>
                <a:cs typeface="Arial"/>
              </a:rPr>
              <a:t>respond </a:t>
            </a:r>
            <a:r>
              <a:rPr sz="2800" spc="25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fact </a:t>
            </a:r>
            <a:r>
              <a:rPr sz="2800" spc="-10" dirty="0">
                <a:latin typeface="Arial"/>
                <a:cs typeface="Arial"/>
              </a:rPr>
              <a:t>of  </a:t>
            </a:r>
            <a:r>
              <a:rPr sz="2800" spc="-15" dirty="0">
                <a:latin typeface="Arial"/>
                <a:cs typeface="Arial"/>
              </a:rPr>
              <a:t>treatment, </a:t>
            </a:r>
            <a:r>
              <a:rPr sz="2800" spc="-60" dirty="0">
                <a:latin typeface="Arial"/>
                <a:cs typeface="Arial"/>
              </a:rPr>
              <a:t>even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spc="-10" dirty="0">
                <a:latin typeface="Arial"/>
                <a:cs typeface="Arial"/>
              </a:rPr>
              <a:t>no  </a:t>
            </a:r>
            <a:r>
              <a:rPr sz="2800" spc="-30" dirty="0">
                <a:latin typeface="Arial"/>
                <a:cs typeface="Arial"/>
              </a:rPr>
              <a:t>pharmaceutically active ingredients.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004569" algn="l"/>
              </a:tabLst>
            </a:pPr>
            <a:r>
              <a:rPr sz="2800" spc="-20" dirty="0">
                <a:latin typeface="Arial"/>
                <a:cs typeface="Arial"/>
              </a:rPr>
              <a:t>Control:</a:t>
            </a:r>
            <a:r>
              <a:rPr lang="en-US" sz="2800" spc="-20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"sugar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pills"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151300" y="2057400"/>
            <a:ext cx="8077200" cy="4418516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5080">
              <a:spcBef>
                <a:spcPts val="254"/>
              </a:spcBef>
            </a:pPr>
            <a:r>
              <a:rPr lang="en-GB" sz="2800" spc="-20" dirty="0">
                <a:latin typeface="Arial"/>
                <a:cs typeface="Arial"/>
              </a:rPr>
              <a:t>Patients </a:t>
            </a:r>
            <a:r>
              <a:rPr lang="en-GB" sz="2800" dirty="0">
                <a:latin typeface="Arial"/>
                <a:cs typeface="Arial"/>
              </a:rPr>
              <a:t>tend </a:t>
            </a:r>
            <a:r>
              <a:rPr lang="en-GB" sz="2800" spc="20" dirty="0">
                <a:latin typeface="Arial"/>
                <a:cs typeface="Arial"/>
              </a:rPr>
              <a:t>to </a:t>
            </a:r>
            <a:r>
              <a:rPr lang="en-GB" sz="2800" spc="-20" dirty="0">
                <a:latin typeface="Arial"/>
                <a:cs typeface="Arial"/>
              </a:rPr>
              <a:t>seek </a:t>
            </a:r>
            <a:r>
              <a:rPr lang="en-GB" sz="2800" spc="-10" dirty="0">
                <a:latin typeface="Arial"/>
                <a:cs typeface="Arial"/>
              </a:rPr>
              <a:t>treatment </a:t>
            </a:r>
            <a:r>
              <a:rPr lang="en-GB" sz="2800" spc="-5" dirty="0">
                <a:latin typeface="Arial"/>
                <a:cs typeface="Arial"/>
              </a:rPr>
              <a:t>when </a:t>
            </a:r>
            <a:r>
              <a:rPr lang="en-GB" sz="2800" spc="-20" dirty="0">
                <a:latin typeface="Arial"/>
                <a:cs typeface="Arial"/>
              </a:rPr>
              <a:t>they </a:t>
            </a:r>
            <a:r>
              <a:rPr lang="en-GB" sz="2800" spc="-35" dirty="0">
                <a:latin typeface="Arial"/>
                <a:cs typeface="Arial"/>
              </a:rPr>
              <a:t>feel  very</a:t>
            </a:r>
            <a:r>
              <a:rPr lang="en-GB" sz="2800" spc="5" dirty="0">
                <a:latin typeface="Arial"/>
                <a:cs typeface="Arial"/>
              </a:rPr>
              <a:t> </a:t>
            </a:r>
            <a:r>
              <a:rPr lang="en-GB" sz="2800" spc="10" dirty="0">
                <a:latin typeface="Arial"/>
                <a:cs typeface="Arial"/>
              </a:rPr>
              <a:t>bad</a:t>
            </a:r>
            <a:endParaRPr lang="en-GB" sz="2800" dirty="0">
              <a:latin typeface="Arial"/>
              <a:cs typeface="Arial"/>
            </a:endParaRPr>
          </a:p>
          <a:p>
            <a:pPr marL="12700" marR="5080">
              <a:spcBef>
                <a:spcPts val="254"/>
              </a:spcBef>
            </a:pPr>
            <a:endParaRPr lang="en-US" sz="2800" spc="-25" dirty="0">
              <a:latin typeface="Arial"/>
              <a:cs typeface="Arial"/>
            </a:endParaRPr>
          </a:p>
          <a:p>
            <a:pPr marL="12700" marR="5080">
              <a:spcBef>
                <a:spcPts val="254"/>
              </a:spcBef>
            </a:pPr>
            <a:r>
              <a:rPr sz="2800" spc="-25" dirty="0">
                <a:latin typeface="Arial"/>
                <a:cs typeface="Arial"/>
              </a:rPr>
              <a:t>As </a:t>
            </a:r>
            <a:r>
              <a:rPr sz="2800" spc="-40" dirty="0">
                <a:latin typeface="Arial"/>
                <a:cs typeface="Arial"/>
              </a:rPr>
              <a:t>a </a:t>
            </a:r>
            <a:r>
              <a:rPr sz="2800" spc="-20" dirty="0">
                <a:latin typeface="Arial"/>
                <a:cs typeface="Arial"/>
              </a:rPr>
              <a:t>result, they </a:t>
            </a:r>
            <a:r>
              <a:rPr sz="2800" spc="-10" dirty="0">
                <a:latin typeface="Arial"/>
                <a:cs typeface="Arial"/>
              </a:rPr>
              <a:t>often </a:t>
            </a:r>
            <a:r>
              <a:rPr sz="2800" spc="-25" dirty="0">
                <a:latin typeface="Arial"/>
                <a:cs typeface="Arial"/>
              </a:rPr>
              <a:t>visit </a:t>
            </a: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15" dirty="0">
                <a:latin typeface="Arial"/>
                <a:cs typeface="Arial"/>
              </a:rPr>
              <a:t>doctor </a:t>
            </a:r>
            <a:r>
              <a:rPr sz="2800" spc="-5" dirty="0">
                <a:latin typeface="Arial"/>
                <a:cs typeface="Arial"/>
              </a:rPr>
              <a:t>when </a:t>
            </a:r>
            <a:r>
              <a:rPr sz="2800" spc="-20" dirty="0">
                <a:latin typeface="Arial"/>
                <a:cs typeface="Arial"/>
              </a:rPr>
              <a:t>they  </a:t>
            </a:r>
            <a:r>
              <a:rPr sz="2800" spc="-40" dirty="0">
                <a:latin typeface="Arial"/>
                <a:cs typeface="Arial"/>
              </a:rPr>
              <a:t>are </a:t>
            </a:r>
            <a:r>
              <a:rPr sz="2800" spc="-5" dirty="0">
                <a:latin typeface="Arial"/>
                <a:cs typeface="Arial"/>
              </a:rPr>
              <a:t>at </a:t>
            </a:r>
            <a:r>
              <a:rPr sz="2800" spc="-20" dirty="0">
                <a:latin typeface="Arial"/>
                <a:cs typeface="Arial"/>
              </a:rPr>
              <a:t>their </a:t>
            </a:r>
            <a:r>
              <a:rPr sz="2800" spc="10" dirty="0">
                <a:latin typeface="Arial"/>
                <a:cs typeface="Arial"/>
              </a:rPr>
              <a:t>worst. </a:t>
            </a:r>
            <a:r>
              <a:rPr sz="2800" spc="-10" dirty="0">
                <a:latin typeface="Arial"/>
                <a:cs typeface="Arial"/>
              </a:rPr>
              <a:t>Improvement </a:t>
            </a:r>
            <a:r>
              <a:rPr sz="2800" spc="-20" dirty="0">
                <a:latin typeface="Arial"/>
                <a:cs typeface="Arial"/>
              </a:rPr>
              <a:t>may </a:t>
            </a:r>
            <a:r>
              <a:rPr sz="2800" dirty="0">
                <a:latin typeface="Arial"/>
                <a:cs typeface="Arial"/>
              </a:rPr>
              <a:t>be </a:t>
            </a:r>
            <a:r>
              <a:rPr sz="2800" spc="-25" dirty="0">
                <a:latin typeface="Arial"/>
                <a:cs typeface="Arial"/>
              </a:rPr>
              <a:t>inevitable,  </a:t>
            </a:r>
            <a:r>
              <a:rPr sz="2800" spc="-35" dirty="0">
                <a:latin typeface="Arial"/>
                <a:cs typeface="Arial"/>
              </a:rPr>
              <a:t>even </a:t>
            </a:r>
            <a:r>
              <a:rPr sz="2800" spc="5" dirty="0">
                <a:latin typeface="Arial"/>
                <a:cs typeface="Arial"/>
              </a:rPr>
              <a:t>without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treatment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40"/>
              </a:spcBef>
            </a:pPr>
            <a:endParaRPr sz="2800" dirty="0">
              <a:latin typeface="Arial"/>
              <a:cs typeface="Arial"/>
            </a:endParaRPr>
          </a:p>
          <a:p>
            <a:pPr marL="12700" marR="95250"/>
            <a:r>
              <a:rPr sz="2800" spc="-30" dirty="0">
                <a:latin typeface="Arial"/>
                <a:cs typeface="Arial"/>
              </a:rPr>
              <a:t>Therefore, </a:t>
            </a:r>
            <a:r>
              <a:rPr sz="2800" dirty="0">
                <a:latin typeface="Arial"/>
                <a:cs typeface="Arial"/>
              </a:rPr>
              <a:t>we </a:t>
            </a:r>
            <a:r>
              <a:rPr sz="2800" spc="-15" dirty="0">
                <a:latin typeface="Arial"/>
                <a:cs typeface="Arial"/>
              </a:rPr>
              <a:t>need </a:t>
            </a:r>
            <a:r>
              <a:rPr sz="2800" spc="-40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control, </a:t>
            </a:r>
            <a:r>
              <a:rPr sz="2800" spc="-10" dirty="0">
                <a:latin typeface="Arial"/>
                <a:cs typeface="Arial"/>
              </a:rPr>
              <a:t>untreated </a:t>
            </a:r>
            <a:r>
              <a:rPr sz="2800" dirty="0">
                <a:latin typeface="Arial"/>
                <a:cs typeface="Arial"/>
              </a:rPr>
              <a:t>group </a:t>
            </a:r>
            <a:r>
              <a:rPr sz="2800" spc="20" dirty="0">
                <a:latin typeface="Arial"/>
                <a:cs typeface="Arial"/>
              </a:rPr>
              <a:t>to  </a:t>
            </a:r>
            <a:r>
              <a:rPr sz="2800" dirty="0">
                <a:latin typeface="Arial"/>
                <a:cs typeface="Arial"/>
              </a:rPr>
              <a:t>compare with, </a:t>
            </a:r>
            <a:r>
              <a:rPr sz="2800" spc="-35" dirty="0">
                <a:latin typeface="Arial"/>
                <a:cs typeface="Arial"/>
              </a:rPr>
              <a:t>if </a:t>
            </a:r>
            <a:r>
              <a:rPr sz="2800" dirty="0">
                <a:latin typeface="Arial"/>
                <a:cs typeface="Arial"/>
              </a:rPr>
              <a:t>we </a:t>
            </a:r>
            <a:r>
              <a:rPr sz="2800" spc="5" dirty="0">
                <a:latin typeface="Arial"/>
                <a:cs typeface="Arial"/>
              </a:rPr>
              <a:t>want </a:t>
            </a:r>
            <a:r>
              <a:rPr sz="2800" spc="20" dirty="0">
                <a:latin typeface="Arial"/>
                <a:cs typeface="Arial"/>
              </a:rPr>
              <a:t>to </a:t>
            </a:r>
            <a:r>
              <a:rPr sz="2800" spc="-25" dirty="0">
                <a:latin typeface="Arial"/>
                <a:cs typeface="Arial"/>
              </a:rPr>
              <a:t>measure </a:t>
            </a: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15" dirty="0">
                <a:latin typeface="Arial"/>
                <a:cs typeface="Arial"/>
              </a:rPr>
              <a:t>effects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40" dirty="0">
                <a:latin typeface="Arial"/>
                <a:cs typeface="Arial"/>
              </a:rPr>
              <a:t>a </a:t>
            </a:r>
            <a:r>
              <a:rPr sz="2800" spc="-5" dirty="0">
                <a:latin typeface="Arial"/>
                <a:cs typeface="Arial"/>
              </a:rPr>
              <a:t>new</a:t>
            </a:r>
            <a:r>
              <a:rPr sz="2800" spc="6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therapy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37E428-72F4-41D6-AB78-3AA9DEE045C1}"/>
              </a:ext>
            </a:extLst>
          </p:cNvPr>
          <p:cNvSpPr txBox="1"/>
          <p:nvPr/>
        </p:nvSpPr>
        <p:spPr>
          <a:xfrm>
            <a:off x="862818" y="679369"/>
            <a:ext cx="820498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GB" sz="4400" spc="-45" dirty="0">
                <a:solidFill>
                  <a:srgbClr val="2F5597"/>
                </a:solidFill>
                <a:latin typeface="Arial"/>
                <a:cs typeface="Arial"/>
              </a:rPr>
              <a:t>Example: </a:t>
            </a:r>
            <a:r>
              <a:rPr lang="en-GB" sz="4400" spc="-20" dirty="0">
                <a:solidFill>
                  <a:srgbClr val="2F5597"/>
                </a:solidFill>
                <a:latin typeface="Arial"/>
                <a:cs typeface="Arial"/>
              </a:rPr>
              <a:t>independent</a:t>
            </a:r>
            <a:r>
              <a:rPr lang="en-GB" sz="4400" spc="25" dirty="0">
                <a:solidFill>
                  <a:srgbClr val="2F5597"/>
                </a:solidFill>
                <a:latin typeface="Arial"/>
                <a:cs typeface="Arial"/>
              </a:rPr>
              <a:t> </a:t>
            </a:r>
            <a:r>
              <a:rPr lang="en-GB" sz="4400" spc="-45" dirty="0">
                <a:solidFill>
                  <a:srgbClr val="2F5597"/>
                </a:solidFill>
                <a:latin typeface="Arial"/>
                <a:cs typeface="Arial"/>
              </a:rPr>
              <a:t>recovery</a:t>
            </a:r>
            <a:endParaRPr lang="en-GB" sz="4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8612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104900" y="2057400"/>
            <a:ext cx="7848600" cy="2081339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R="5080" indent="-635" algn="ctr"/>
            <a:r>
              <a:rPr sz="4400" spc="-30" dirty="0">
                <a:solidFill>
                  <a:srgbClr val="2F5597"/>
                </a:solidFill>
                <a:latin typeface="Arial"/>
                <a:cs typeface="Arial"/>
              </a:rPr>
              <a:t>Random </a:t>
            </a:r>
            <a:r>
              <a:rPr sz="4400" spc="-35" dirty="0">
                <a:solidFill>
                  <a:srgbClr val="2F5597"/>
                </a:solidFill>
                <a:latin typeface="Arial"/>
                <a:cs typeface="Arial"/>
              </a:rPr>
              <a:t>assignment </a:t>
            </a:r>
            <a:r>
              <a:rPr sz="4400" spc="-60" dirty="0">
                <a:solidFill>
                  <a:srgbClr val="2F5597"/>
                </a:solidFill>
                <a:latin typeface="Arial"/>
                <a:cs typeface="Arial"/>
              </a:rPr>
              <a:t>averages </a:t>
            </a:r>
            <a:r>
              <a:rPr sz="4400" dirty="0">
                <a:solidFill>
                  <a:srgbClr val="2F5597"/>
                </a:solidFill>
                <a:latin typeface="Arial"/>
                <a:cs typeface="Arial"/>
              </a:rPr>
              <a:t>out </a:t>
            </a:r>
            <a:r>
              <a:rPr sz="4400" spc="-25" dirty="0">
                <a:solidFill>
                  <a:srgbClr val="2F5597"/>
                </a:solidFill>
                <a:latin typeface="Arial"/>
                <a:cs typeface="Arial"/>
              </a:rPr>
              <a:t>the </a:t>
            </a:r>
            <a:r>
              <a:rPr sz="4400" spc="-35" dirty="0">
                <a:solidFill>
                  <a:srgbClr val="2F5597"/>
                </a:solidFill>
                <a:latin typeface="Arial"/>
                <a:cs typeface="Arial"/>
              </a:rPr>
              <a:t>effects </a:t>
            </a:r>
            <a:r>
              <a:rPr sz="4400" spc="-20" dirty="0">
                <a:solidFill>
                  <a:srgbClr val="2F5597"/>
                </a:solidFill>
                <a:latin typeface="Arial"/>
                <a:cs typeface="Arial"/>
              </a:rPr>
              <a:t>of </a:t>
            </a:r>
            <a:r>
              <a:rPr sz="4400" spc="-15" dirty="0">
                <a:solidFill>
                  <a:srgbClr val="2F5597"/>
                </a:solidFill>
                <a:latin typeface="Arial"/>
                <a:cs typeface="Arial"/>
              </a:rPr>
              <a:t>confounding</a:t>
            </a:r>
            <a:r>
              <a:rPr sz="4400" spc="-10" dirty="0">
                <a:solidFill>
                  <a:srgbClr val="2F5597"/>
                </a:solidFill>
                <a:latin typeface="Arial"/>
                <a:cs typeface="Arial"/>
              </a:rPr>
              <a:t> </a:t>
            </a:r>
            <a:r>
              <a:rPr sz="4400" spc="-55" dirty="0">
                <a:solidFill>
                  <a:srgbClr val="2F5597"/>
                </a:solidFill>
                <a:latin typeface="Arial"/>
                <a:cs typeface="Arial"/>
              </a:rPr>
              <a:t>variables</a:t>
            </a:r>
            <a:endParaRPr sz="4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4274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685800" y="685800"/>
            <a:ext cx="8991600" cy="1397177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5080">
              <a:spcBef>
                <a:spcPts val="335"/>
              </a:spcBef>
            </a:pPr>
            <a:r>
              <a:rPr sz="4400" spc="-25" dirty="0">
                <a:solidFill>
                  <a:srgbClr val="2F5597"/>
                </a:solidFill>
                <a:latin typeface="Arial"/>
                <a:cs typeface="Arial"/>
              </a:rPr>
              <a:t>Experiment: </a:t>
            </a:r>
            <a:r>
              <a:rPr sz="4400" spc="-35" dirty="0">
                <a:solidFill>
                  <a:srgbClr val="2F5597"/>
                </a:solidFill>
                <a:latin typeface="Arial"/>
                <a:cs typeface="Arial"/>
              </a:rPr>
              <a:t>individuals </a:t>
            </a:r>
            <a:r>
              <a:rPr sz="4400" spc="-60" dirty="0">
                <a:solidFill>
                  <a:srgbClr val="2F5597"/>
                </a:solidFill>
                <a:latin typeface="Arial"/>
                <a:cs typeface="Arial"/>
              </a:rPr>
              <a:t>are </a:t>
            </a:r>
            <a:r>
              <a:rPr sz="4400" spc="-20" dirty="0">
                <a:solidFill>
                  <a:srgbClr val="2F5597"/>
                </a:solidFill>
                <a:latin typeface="Arial"/>
                <a:cs typeface="Arial"/>
              </a:rPr>
              <a:t>randomly </a:t>
            </a:r>
            <a:r>
              <a:rPr sz="4400" spc="-25" dirty="0">
                <a:solidFill>
                  <a:srgbClr val="2F5597"/>
                </a:solidFill>
                <a:latin typeface="Arial"/>
                <a:cs typeface="Arial"/>
              </a:rPr>
              <a:t>assigned </a:t>
            </a:r>
            <a:r>
              <a:rPr sz="4400" spc="25" dirty="0">
                <a:solidFill>
                  <a:srgbClr val="2F5597"/>
                </a:solidFill>
                <a:latin typeface="Arial"/>
                <a:cs typeface="Arial"/>
              </a:rPr>
              <a:t>to</a:t>
            </a:r>
            <a:r>
              <a:rPr sz="4400" spc="10" dirty="0">
                <a:solidFill>
                  <a:srgbClr val="2F5597"/>
                </a:solidFill>
                <a:latin typeface="Arial"/>
                <a:cs typeface="Arial"/>
              </a:rPr>
              <a:t> </a:t>
            </a:r>
            <a:r>
              <a:rPr sz="4400" spc="-15" dirty="0">
                <a:solidFill>
                  <a:srgbClr val="2F5597"/>
                </a:solidFill>
                <a:latin typeface="Arial"/>
                <a:cs typeface="Arial"/>
              </a:rPr>
              <a:t>treatments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8" name="object 8"/>
          <p:cNvSpPr>
            <a:spLocks noChangeAspect="1"/>
          </p:cNvSpPr>
          <p:nvPr/>
        </p:nvSpPr>
        <p:spPr>
          <a:xfrm>
            <a:off x="1524000" y="2354457"/>
            <a:ext cx="6629400" cy="47333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51301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526</Words>
  <Application>Microsoft Office PowerPoint</Application>
  <PresentationFormat>Custom</PresentationFormat>
  <Paragraphs>68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Cambria Math</vt:lpstr>
      <vt:lpstr>Work Sans</vt:lpstr>
      <vt:lpstr>Office Theme</vt:lpstr>
      <vt:lpstr>C7041 Experimental Design and Analysis</vt:lpstr>
      <vt:lpstr>1.14 Experimental design</vt:lpstr>
      <vt:lpstr>Goals of experiments</vt:lpstr>
      <vt:lpstr>PowerPoint Presentation</vt:lpstr>
      <vt:lpstr>PowerPoint Presentation</vt:lpstr>
      <vt:lpstr>Example: placebo</vt:lpstr>
      <vt:lpstr>PowerPoint Presentation</vt:lpstr>
      <vt:lpstr>PowerPoint Presentation</vt:lpstr>
      <vt:lpstr>PowerPoint Presentation</vt:lpstr>
      <vt:lpstr>Blinding</vt:lpstr>
      <vt:lpstr>PowerPoint Presentation</vt:lpstr>
      <vt:lpstr>PowerPoint Presentation</vt:lpstr>
      <vt:lpstr>PowerPoint Presentation</vt:lpstr>
      <vt:lpstr>Balance increases precision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C7041 Experimental Design and Analysis</dc:title>
  <cp:lastModifiedBy>Ed Harris</cp:lastModifiedBy>
  <cp:revision>6</cp:revision>
  <dcterms:created xsi:type="dcterms:W3CDTF">2020-10-30T17:09:25Z</dcterms:created>
  <dcterms:modified xsi:type="dcterms:W3CDTF">2020-10-30T17:55:32Z</dcterms:modified>
</cp:coreProperties>
</file>