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1" r:id="rId8"/>
    <p:sldId id="312" r:id="rId9"/>
    <p:sldId id="313" r:id="rId10"/>
    <p:sldId id="258" r:id="rId11"/>
    <p:sldId id="314" r:id="rId12"/>
    <p:sldId id="315" r:id="rId13"/>
    <p:sldId id="316" r:id="rId14"/>
    <p:sldId id="259" r:id="rId15"/>
    <p:sldId id="317" r:id="rId16"/>
    <p:sldId id="318" r:id="rId17"/>
    <p:sldId id="319" r:id="rId18"/>
    <p:sldId id="260" r:id="rId19"/>
    <p:sldId id="320" r:id="rId20"/>
    <p:sldId id="321" r:id="rId21"/>
    <p:sldId id="322" r:id="rId22"/>
    <p:sldId id="323" r:id="rId23"/>
    <p:sldId id="324" r:id="rId24"/>
    <p:sldId id="325" r:id="rId25"/>
    <p:sldId id="261" r:id="rId26"/>
    <p:sldId id="262" r:id="rId27"/>
    <p:sldId id="326" r:id="rId28"/>
    <p:sldId id="327" r:id="rId29"/>
    <p:sldId id="328" r:id="rId30"/>
    <p:sldId id="263" r:id="rId31"/>
    <p:sldId id="329" r:id="rId32"/>
    <p:sldId id="330" r:id="rId33"/>
    <p:sldId id="331" r:id="rId34"/>
    <p:sldId id="264" r:id="rId35"/>
    <p:sldId id="332" r:id="rId36"/>
    <p:sldId id="333" r:id="rId37"/>
    <p:sldId id="265" r:id="rId38"/>
    <p:sldId id="334" r:id="rId39"/>
    <p:sldId id="335" r:id="rId40"/>
    <p:sldId id="336" r:id="rId41"/>
    <p:sldId id="337" r:id="rId42"/>
    <p:sldId id="266" r:id="rId43"/>
    <p:sldId id="338" r:id="rId44"/>
    <p:sldId id="339" r:id="rId45"/>
    <p:sldId id="340" r:id="rId46"/>
    <p:sldId id="267" r:id="rId47"/>
    <p:sldId id="341" r:id="rId48"/>
    <p:sldId id="342" r:id="rId49"/>
    <p:sldId id="343" r:id="rId50"/>
    <p:sldId id="268" r:id="rId51"/>
    <p:sldId id="344" r:id="rId52"/>
    <p:sldId id="345" r:id="rId53"/>
    <p:sldId id="346" r:id="rId5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277" y="547130"/>
            <a:ext cx="7829845" cy="60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98136" y="2743200"/>
            <a:ext cx="6862127" cy="3056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265" indent="-457200"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en-GB" sz="2800" spc="-15" dirty="0">
                <a:latin typeface="Arial"/>
                <a:cs typeface="Arial"/>
              </a:rPr>
              <a:t>Compares </a:t>
            </a:r>
            <a:r>
              <a:rPr lang="en-GB" sz="2800" spc="-10" dirty="0">
                <a:latin typeface="Arial"/>
                <a:cs typeface="Arial"/>
              </a:rPr>
              <a:t>the </a:t>
            </a:r>
            <a:r>
              <a:rPr lang="en-GB" sz="2800" spc="-25" dirty="0">
                <a:latin typeface="Arial"/>
                <a:cs typeface="Arial"/>
              </a:rPr>
              <a:t>mean </a:t>
            </a:r>
            <a:r>
              <a:rPr lang="en-GB" sz="2800" spc="-10" dirty="0">
                <a:latin typeface="Arial"/>
                <a:cs typeface="Arial"/>
              </a:rPr>
              <a:t>of the </a:t>
            </a:r>
            <a:r>
              <a:rPr lang="en-GB" sz="2800" spc="-25" dirty="0">
                <a:latin typeface="Arial"/>
                <a:cs typeface="Arial"/>
              </a:rPr>
              <a:t>differences </a:t>
            </a:r>
            <a:r>
              <a:rPr lang="en-GB" sz="2800" spc="20" dirty="0">
                <a:latin typeface="Arial"/>
                <a:cs typeface="Arial"/>
              </a:rPr>
              <a:t>to </a:t>
            </a:r>
            <a:r>
              <a:rPr lang="en-GB" sz="2800" spc="-50" dirty="0">
                <a:latin typeface="Arial"/>
                <a:cs typeface="Arial"/>
              </a:rPr>
              <a:t>a  </a:t>
            </a:r>
            <a:r>
              <a:rPr lang="en-GB" sz="2800" spc="-40" dirty="0">
                <a:latin typeface="Arial"/>
                <a:cs typeface="Arial"/>
              </a:rPr>
              <a:t>value </a:t>
            </a:r>
            <a:r>
              <a:rPr lang="en-GB" sz="2800" spc="-30" dirty="0">
                <a:latin typeface="Arial"/>
                <a:cs typeface="Arial"/>
              </a:rPr>
              <a:t>given </a:t>
            </a:r>
            <a:r>
              <a:rPr lang="en-GB" sz="2800" spc="-35" dirty="0">
                <a:latin typeface="Arial"/>
                <a:cs typeface="Arial"/>
              </a:rPr>
              <a:t>in </a:t>
            </a:r>
            <a:r>
              <a:rPr lang="en-GB" sz="2800" spc="-10" dirty="0">
                <a:latin typeface="Arial"/>
                <a:cs typeface="Arial"/>
              </a:rPr>
              <a:t>the </a:t>
            </a:r>
            <a:r>
              <a:rPr lang="en-GB" sz="2800" spc="-35" dirty="0">
                <a:latin typeface="Arial"/>
                <a:cs typeface="Arial"/>
              </a:rPr>
              <a:t>null</a:t>
            </a:r>
            <a:r>
              <a:rPr lang="en-GB" sz="2800" spc="165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hypothesis</a:t>
            </a:r>
            <a:endParaRPr lang="en-GB" sz="2800" dirty="0">
              <a:latin typeface="Arial"/>
              <a:cs typeface="Arial"/>
            </a:endParaRPr>
          </a:p>
          <a:p>
            <a:pPr marL="469265" indent="-457200"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endParaRPr lang="en-US" sz="2800" spc="-35" dirty="0">
              <a:latin typeface="Arial"/>
              <a:cs typeface="Arial"/>
            </a:endParaRPr>
          </a:p>
          <a:p>
            <a:pPr marL="469265" indent="-457200"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For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spc="-45" dirty="0">
                <a:latin typeface="Arial"/>
                <a:cs typeface="Arial"/>
              </a:rPr>
              <a:t>pair, </a:t>
            </a:r>
            <a:r>
              <a:rPr sz="2800" spc="-20" dirty="0">
                <a:latin typeface="Arial"/>
                <a:cs typeface="Arial"/>
              </a:rPr>
              <a:t>calculate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difference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marR="5080" indent="-45720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4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paired </a:t>
            </a: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-test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simply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one-sample </a:t>
            </a: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-test 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differences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ADADA-294E-4787-8D41-761134124B95}"/>
              </a:ext>
            </a:extLst>
          </p:cNvPr>
          <p:cNvSpPr txBox="1"/>
          <p:nvPr/>
        </p:nvSpPr>
        <p:spPr>
          <a:xfrm>
            <a:off x="762000" y="838200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Paired </a:t>
            </a:r>
            <a:r>
              <a:rPr lang="en-GB" sz="4400" i="1" spc="4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GB" sz="4400" i="1" spc="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40" dirty="0"/>
              <a:t>Example: </a:t>
            </a:r>
            <a:r>
              <a:rPr lang="en-US" sz="4400" spc="-40" dirty="0"/>
              <a:t>A &amp; E </a:t>
            </a:r>
            <a:r>
              <a:rPr sz="4400" spc="-30" dirty="0"/>
              <a:t>admissions </a:t>
            </a:r>
            <a:r>
              <a:rPr sz="4400" spc="-15" dirty="0"/>
              <a:t>on</a:t>
            </a:r>
            <a:r>
              <a:rPr sz="4400" spc="30" dirty="0"/>
              <a:t> </a:t>
            </a:r>
            <a:r>
              <a:rPr sz="4400" spc="35" dirty="0"/>
              <a:t>4/20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" y="2362200"/>
            <a:ext cx="8129696" cy="262700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7815" marR="297180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en-GB" sz="2800" spc="-5" dirty="0">
                <a:latin typeface="Arial"/>
                <a:cs typeface="Arial"/>
              </a:rPr>
              <a:t>Counted </a:t>
            </a:r>
            <a:r>
              <a:rPr lang="en-GB" sz="2800" spc="-15" dirty="0">
                <a:latin typeface="Arial"/>
                <a:cs typeface="Arial"/>
              </a:rPr>
              <a:t>A &amp; E </a:t>
            </a:r>
            <a:r>
              <a:rPr lang="en-GB" sz="2800" spc="-20" dirty="0">
                <a:latin typeface="Arial"/>
                <a:cs typeface="Arial"/>
              </a:rPr>
              <a:t>admissions for </a:t>
            </a:r>
            <a:r>
              <a:rPr lang="en-GB" sz="2800" spc="-25" dirty="0">
                <a:latin typeface="Arial"/>
                <a:cs typeface="Arial"/>
              </a:rPr>
              <a:t>April</a:t>
            </a:r>
            <a:r>
              <a:rPr lang="en-GB" sz="2800" spc="60" dirty="0">
                <a:latin typeface="Arial"/>
                <a:cs typeface="Arial"/>
              </a:rPr>
              <a:t> </a:t>
            </a:r>
            <a:r>
              <a:rPr lang="en-GB" sz="2800" spc="5" dirty="0">
                <a:latin typeface="Arial"/>
                <a:cs typeface="Arial"/>
              </a:rPr>
              <a:t>20</a:t>
            </a:r>
            <a:endParaRPr lang="en-GB" sz="2800" dirty="0">
              <a:latin typeface="Arial"/>
              <a:cs typeface="Arial"/>
            </a:endParaRP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/>
              <a:cs typeface="Arial"/>
            </a:endParaRPr>
          </a:p>
          <a:p>
            <a:pPr marL="297815" marR="5080" indent="-28575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en-GB" sz="2800" spc="-5" dirty="0">
                <a:latin typeface="Arial"/>
                <a:cs typeface="Arial"/>
              </a:rPr>
              <a:t>Compared </a:t>
            </a:r>
            <a:r>
              <a:rPr lang="en-GB" sz="2800" spc="20" dirty="0">
                <a:latin typeface="Arial"/>
                <a:cs typeface="Arial"/>
              </a:rPr>
              <a:t>to </a:t>
            </a:r>
            <a:r>
              <a:rPr lang="en-GB" sz="2800" spc="-35" dirty="0">
                <a:latin typeface="Arial"/>
                <a:cs typeface="Arial"/>
              </a:rPr>
              <a:t>average </a:t>
            </a:r>
            <a:r>
              <a:rPr lang="en-GB" sz="2800" spc="-20" dirty="0">
                <a:latin typeface="Arial"/>
                <a:cs typeface="Arial"/>
              </a:rPr>
              <a:t>admissions one </a:t>
            </a:r>
            <a:r>
              <a:rPr lang="en-GB" sz="2800" spc="-10" dirty="0">
                <a:latin typeface="Arial"/>
                <a:cs typeface="Arial"/>
              </a:rPr>
              <a:t>week  </a:t>
            </a:r>
            <a:r>
              <a:rPr lang="en-GB" sz="2800" spc="-20" dirty="0">
                <a:latin typeface="Arial"/>
                <a:cs typeface="Arial"/>
              </a:rPr>
              <a:t>before </a:t>
            </a:r>
            <a:r>
              <a:rPr lang="en-GB" sz="2800" spc="-10" dirty="0">
                <a:latin typeface="Arial"/>
                <a:cs typeface="Arial"/>
              </a:rPr>
              <a:t>and</a:t>
            </a:r>
            <a:r>
              <a:rPr lang="en-GB" sz="2800" spc="45" dirty="0">
                <a:latin typeface="Arial"/>
                <a:cs typeface="Arial"/>
              </a:rPr>
              <a:t> </a:t>
            </a:r>
            <a:r>
              <a:rPr lang="en-GB" sz="2800" spc="-20" dirty="0">
                <a:latin typeface="Arial"/>
                <a:cs typeface="Arial"/>
              </a:rPr>
              <a:t>after</a:t>
            </a:r>
            <a:endParaRPr lang="en-GB" sz="2800" dirty="0">
              <a:latin typeface="Arial"/>
              <a:cs typeface="Arial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/>
              <a:cs typeface="Arial"/>
            </a:endParaRPr>
          </a:p>
          <a:p>
            <a:pPr marL="297815" indent="-28575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en-GB" sz="2800" spc="-30" dirty="0">
                <a:latin typeface="Arial"/>
                <a:cs typeface="Arial"/>
              </a:rPr>
              <a:t>Each </a:t>
            </a:r>
            <a:r>
              <a:rPr lang="en-GB" sz="2800" spc="-5" dirty="0">
                <a:latin typeface="Arial"/>
                <a:cs typeface="Arial"/>
              </a:rPr>
              <a:t>data </a:t>
            </a:r>
            <a:r>
              <a:rPr lang="en-GB" sz="2800" dirty="0">
                <a:latin typeface="Arial"/>
                <a:cs typeface="Arial"/>
              </a:rPr>
              <a:t>point </a:t>
            </a:r>
            <a:r>
              <a:rPr lang="en-GB" sz="2800" spc="-40" dirty="0">
                <a:latin typeface="Arial"/>
                <a:cs typeface="Arial"/>
              </a:rPr>
              <a:t>is </a:t>
            </a:r>
            <a:r>
              <a:rPr lang="en-GB" sz="2800" spc="-50" dirty="0">
                <a:latin typeface="Arial"/>
                <a:cs typeface="Arial"/>
              </a:rPr>
              <a:t>a</a:t>
            </a:r>
            <a:r>
              <a:rPr lang="en-GB" sz="2800" spc="130" dirty="0">
                <a:latin typeface="Arial"/>
                <a:cs typeface="Arial"/>
              </a:rPr>
              <a:t> </a:t>
            </a:r>
            <a:r>
              <a:rPr lang="en-GB" sz="2800" spc="-40" dirty="0">
                <a:latin typeface="Arial"/>
                <a:cs typeface="Arial"/>
              </a:rPr>
              <a:t>year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6324600"/>
            <a:ext cx="6781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latin typeface="Arial"/>
                <a:cs typeface="Arial"/>
              </a:rPr>
              <a:t>Staples, J.A., et </a:t>
            </a:r>
            <a:r>
              <a:rPr sz="1200" spc="5" dirty="0">
                <a:latin typeface="Arial"/>
                <a:cs typeface="Arial"/>
              </a:rPr>
              <a:t>al. </a:t>
            </a:r>
            <a:r>
              <a:rPr sz="1200" spc="10" dirty="0">
                <a:latin typeface="Arial"/>
                <a:cs typeface="Arial"/>
              </a:rPr>
              <a:t>2020. </a:t>
            </a:r>
            <a:r>
              <a:rPr sz="1200" spc="15" dirty="0">
                <a:latin typeface="Arial"/>
                <a:cs typeface="Arial"/>
              </a:rPr>
              <a:t>Emergency department </a:t>
            </a:r>
            <a:r>
              <a:rPr sz="1200" spc="10" dirty="0">
                <a:latin typeface="Arial"/>
                <a:cs typeface="Arial"/>
              </a:rPr>
              <a:t>visits during </a:t>
            </a:r>
            <a:r>
              <a:rPr sz="1200" spc="15" dirty="0">
                <a:latin typeface="Arial"/>
                <a:cs typeface="Arial"/>
              </a:rPr>
              <a:t>the 4/20 </a:t>
            </a:r>
            <a:r>
              <a:rPr sz="1200" spc="10" dirty="0">
                <a:latin typeface="Arial"/>
                <a:cs typeface="Arial"/>
              </a:rPr>
              <a:t>cannabis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celebration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i="1" spc="15" dirty="0">
                <a:latin typeface="Arial"/>
                <a:cs typeface="Arial"/>
              </a:rPr>
              <a:t>Emergency </a:t>
            </a:r>
            <a:r>
              <a:rPr sz="1200" i="1" spc="10" dirty="0">
                <a:latin typeface="Arial"/>
                <a:cs typeface="Arial"/>
              </a:rPr>
              <a:t>Medicine Journal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37:187-192.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050" name="Picture 2" descr="Funny 420 Memes">
            <a:extLst>
              <a:ext uri="{FF2B5EF4-FFF2-40B4-BE49-F238E27FC236}">
                <a16:creationId xmlns:a16="http://schemas.microsoft.com/office/drawing/2014/main" id="{87609399-C038-400E-BF64-C0B539F2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70" y="5698331"/>
            <a:ext cx="1810430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9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>
            <a:extLst>
              <a:ext uri="{FF2B5EF4-FFF2-40B4-BE49-F238E27FC236}">
                <a16:creationId xmlns:a16="http://schemas.microsoft.com/office/drawing/2014/main" id="{10DAB963-B72E-4CE5-AED0-A7339E45A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40" dirty="0"/>
              <a:t>Example: </a:t>
            </a:r>
            <a:r>
              <a:rPr lang="en-US" sz="4400" spc="-40" dirty="0"/>
              <a:t>A &amp; E </a:t>
            </a:r>
            <a:r>
              <a:rPr sz="4400" spc="-30" dirty="0"/>
              <a:t>admissions </a:t>
            </a:r>
            <a:r>
              <a:rPr sz="4400" spc="-15" dirty="0"/>
              <a:t>on</a:t>
            </a:r>
            <a:r>
              <a:rPr sz="4400" spc="30" dirty="0"/>
              <a:t> </a:t>
            </a:r>
            <a:r>
              <a:rPr sz="4400" spc="35" dirty="0"/>
              <a:t>4/20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28196AE-F94B-4471-947D-501FB4BD7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80738"/>
              </p:ext>
            </p:extLst>
          </p:nvPr>
        </p:nvGraphicFramePr>
        <p:xfrm>
          <a:off x="1752600" y="2209800"/>
          <a:ext cx="5905500" cy="409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8074406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02957945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776908980"/>
                    </a:ext>
                  </a:extLst>
                </a:gridCol>
              </a:tblGrid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</a:rPr>
                        <a:t>year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>
                          <a:effectLst/>
                        </a:rPr>
                        <a:t>ER.visits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err="1">
                          <a:effectLst/>
                        </a:rPr>
                        <a:t>ER.controls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3282499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269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306.5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6311958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289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283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3196747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292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301.5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6486570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338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304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9192963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326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308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6919421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340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333.5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9620830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429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2475530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404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341.5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7593751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383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6251516"/>
                  </a:ext>
                </a:extLst>
              </a:tr>
              <a:tr h="3478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2018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379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334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648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9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70708"/>
              </p:ext>
            </p:extLst>
          </p:nvPr>
        </p:nvGraphicFramePr>
        <p:xfrm>
          <a:off x="1091769" y="5292050"/>
          <a:ext cx="7131049" cy="41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262">
                <a:tc>
                  <a:txBody>
                    <a:bodyPr/>
                    <a:lstStyle/>
                    <a:p>
                      <a:pPr marL="31750">
                        <a:lnSpc>
                          <a:spcPts val="1515"/>
                        </a:lnSpc>
                      </a:pP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1515"/>
                        </a:lnSpc>
                      </a:pP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6440" algn="r">
                        <a:lnSpc>
                          <a:spcPts val="1515"/>
                        </a:lnSpc>
                      </a:pP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ts val="1510"/>
                        </a:lnSpc>
                        <a:spcBef>
                          <a:spcPts val="114"/>
                        </a:spcBef>
                      </a:pPr>
                      <a:r>
                        <a:rPr sz="1350" spc="-10" dirty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32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1405"/>
                        </a:lnSpc>
                      </a:pP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7075" algn="r">
                        <a:lnSpc>
                          <a:spcPts val="1405"/>
                        </a:lnSpc>
                      </a:pP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895600" y="2438400"/>
            <a:ext cx="4267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5000" y="3505200"/>
            <a:ext cx="6810523" cy="23371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 indent="-4572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/>
                <a:cs typeface="Arial"/>
              </a:rPr>
              <a:t>H</a:t>
            </a:r>
            <a:r>
              <a:rPr sz="2800" b="1" baseline="-18518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ER </a:t>
            </a:r>
            <a:r>
              <a:rPr sz="2800" spc="-15" dirty="0">
                <a:latin typeface="Arial"/>
                <a:cs typeface="Arial"/>
              </a:rPr>
              <a:t>admissions </a:t>
            </a:r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same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2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average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on </a:t>
            </a:r>
            <a:r>
              <a:rPr lang="en-GB" sz="2800" spc="30" dirty="0">
                <a:latin typeface="Arial"/>
                <a:cs typeface="Arial"/>
              </a:rPr>
              <a:t>4/20 </a:t>
            </a:r>
            <a:r>
              <a:rPr lang="en-GB" sz="2800" spc="-30" dirty="0">
                <a:latin typeface="Arial"/>
                <a:cs typeface="Arial"/>
              </a:rPr>
              <a:t>as </a:t>
            </a:r>
            <a:r>
              <a:rPr lang="en-GB" sz="2800" dirty="0">
                <a:latin typeface="Arial"/>
                <a:cs typeface="Arial"/>
              </a:rPr>
              <a:t>on control</a:t>
            </a:r>
            <a:r>
              <a:rPr lang="en-GB" sz="2800" spc="-70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days</a:t>
            </a:r>
            <a:endParaRPr sz="2800" dirty="0">
              <a:latin typeface="Arial"/>
              <a:cs typeface="Arial"/>
            </a:endParaRPr>
          </a:p>
          <a:p>
            <a:pPr indent="-457200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50800" indent="-457200">
              <a:lnSpc>
                <a:spcPct val="100000"/>
              </a:lnSpc>
              <a:spcBef>
                <a:spcPts val="1260"/>
              </a:spcBef>
            </a:pPr>
            <a:r>
              <a:rPr sz="2800" b="1" spc="-10" dirty="0">
                <a:latin typeface="Arial"/>
                <a:cs typeface="Arial"/>
              </a:rPr>
              <a:t>H</a:t>
            </a:r>
            <a:r>
              <a:rPr sz="2800" b="1" spc="-15" baseline="-21604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ER </a:t>
            </a:r>
            <a:r>
              <a:rPr sz="2800" spc="-15" dirty="0">
                <a:latin typeface="Arial"/>
                <a:cs typeface="Arial"/>
              </a:rPr>
              <a:t>admissions </a:t>
            </a:r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20" dirty="0">
                <a:latin typeface="Arial"/>
                <a:cs typeface="Arial"/>
              </a:rPr>
              <a:t>different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204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average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on </a:t>
            </a:r>
            <a:r>
              <a:rPr lang="en-GB" sz="2800" spc="30" dirty="0">
                <a:latin typeface="Arial"/>
                <a:cs typeface="Arial"/>
              </a:rPr>
              <a:t>4/20 </a:t>
            </a:r>
            <a:r>
              <a:rPr lang="en-GB" sz="2800" spc="5" dirty="0">
                <a:latin typeface="Arial"/>
                <a:cs typeface="Arial"/>
              </a:rPr>
              <a:t>compared </a:t>
            </a:r>
            <a:r>
              <a:rPr lang="en-GB" sz="2800" spc="20" dirty="0">
                <a:latin typeface="Arial"/>
                <a:cs typeface="Arial"/>
              </a:rPr>
              <a:t>to </a:t>
            </a:r>
            <a:r>
              <a:rPr lang="en-GB" sz="2800" dirty="0">
                <a:latin typeface="Arial"/>
                <a:cs typeface="Arial"/>
              </a:rPr>
              <a:t>control</a:t>
            </a:r>
            <a:r>
              <a:rPr lang="en-GB" sz="2800" spc="-65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days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3C85D551-7551-469C-8282-8D62D5FB8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40" dirty="0"/>
              <a:t>Example: </a:t>
            </a:r>
            <a:r>
              <a:rPr lang="en-US" sz="4400" spc="-40" dirty="0"/>
              <a:t>A &amp; E </a:t>
            </a:r>
            <a:r>
              <a:rPr sz="4400" spc="-30" dirty="0"/>
              <a:t>admissions </a:t>
            </a:r>
            <a:r>
              <a:rPr sz="4400" spc="-15" dirty="0"/>
              <a:t>on</a:t>
            </a:r>
            <a:r>
              <a:rPr sz="4400" spc="30" dirty="0"/>
              <a:t> </a:t>
            </a:r>
            <a:r>
              <a:rPr sz="4400" spc="35" dirty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294177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1981200"/>
            <a:ext cx="25355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5" dirty="0"/>
              <a:t>Calculate</a:t>
            </a:r>
            <a:r>
              <a:rPr sz="2200" spc="-35" dirty="0"/>
              <a:t> </a:t>
            </a:r>
            <a:r>
              <a:rPr sz="2200" spc="-45" dirty="0"/>
              <a:t>differences</a:t>
            </a:r>
            <a:endParaRPr sz="2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4B6F3F-BE0B-4BEE-A764-B1673554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7245722" cy="3727642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551D7085-B8BA-468C-8D8C-2E54E4B401FB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0B9D937-DBC1-4022-8C01-CE6BB771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88" y="1828800"/>
            <a:ext cx="6031746" cy="4457143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4133AB04-1D27-44F4-AC7F-DC69F2FF5798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385491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>
            <a:extLst>
              <a:ext uri="{FF2B5EF4-FFF2-40B4-BE49-F238E27FC236}">
                <a16:creationId xmlns:a16="http://schemas.microsoft.com/office/drawing/2014/main" id="{57434F99-9827-4FEE-B837-BE6600D5BC8D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669ECD-20A7-4273-9EEC-02034DA66F44}"/>
              </a:ext>
            </a:extLst>
          </p:cNvPr>
          <p:cNvSpPr txBox="1"/>
          <p:nvPr/>
        </p:nvSpPr>
        <p:spPr>
          <a:xfrm>
            <a:off x="1494839" y="1830877"/>
            <a:ext cx="6593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Calculate </a:t>
            </a:r>
            <a:r>
              <a:rPr lang="en-GB" sz="28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using</a:t>
            </a:r>
            <a:r>
              <a:rPr lang="en-GB" sz="28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i="1" spc="-40" dirty="0">
                <a:solidFill>
                  <a:srgbClr val="2F5597"/>
                </a:solidFill>
                <a:latin typeface="Arial"/>
                <a:cs typeface="Arial"/>
              </a:rPr>
              <a:t>d </a:t>
            </a: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values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87B22C-DB01-4984-8A7B-79AE83DF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667000"/>
            <a:ext cx="2125257" cy="1485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3CEEB7-3555-4E0F-B252-F83EA29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84" y="5198546"/>
            <a:ext cx="3879988" cy="14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2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276600" y="2667000"/>
            <a:ext cx="289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5" dirty="0">
                <a:solidFill>
                  <a:srgbClr val="FF03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z="2800" b="1" dirty="0">
                <a:solidFill>
                  <a:srgbClr val="FF03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9700" y="3581400"/>
            <a:ext cx="7238999" cy="273664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7815" marR="5080" indent="-285750">
              <a:spcBef>
                <a:spcPts val="280"/>
              </a:spcBef>
              <a:buFont typeface="Arial" panose="020B0604020202020204" pitchFamily="34" charset="0"/>
              <a:buChar char="•"/>
              <a:tabLst>
                <a:tab pos="97790" algn="l"/>
                <a:tab pos="1883410" algn="l"/>
              </a:tabLst>
            </a:pPr>
            <a:r>
              <a:rPr sz="2800" spc="-45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data points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paired </a:t>
            </a:r>
            <a:r>
              <a:rPr sz="2800" i="1" spc="30" dirty="0">
                <a:latin typeface="Arial"/>
                <a:cs typeface="Arial"/>
              </a:rPr>
              <a:t>t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40" dirty="0">
                <a:latin typeface="Arial"/>
                <a:cs typeface="Arial"/>
              </a:rPr>
              <a:t>is 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number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pairs</a:t>
            </a:r>
            <a:r>
              <a:rPr lang="en-US" sz="2800" spc="-15" dirty="0">
                <a:latin typeface="Arial"/>
                <a:cs typeface="Arial"/>
              </a:rPr>
              <a:t> -- </a:t>
            </a:r>
            <a:r>
              <a:rPr sz="2800" i="1" spc="10" dirty="0">
                <a:latin typeface="Arial"/>
                <a:cs typeface="Arial"/>
              </a:rPr>
              <a:t>Not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30" dirty="0">
                <a:latin typeface="Arial"/>
                <a:cs typeface="Arial"/>
              </a:rPr>
              <a:t>individuals</a:t>
            </a:r>
            <a:endParaRPr lang="en-US" sz="2800" spc="-30" dirty="0">
              <a:latin typeface="Arial"/>
              <a:cs typeface="Arial"/>
            </a:endParaRPr>
          </a:p>
          <a:p>
            <a:pPr marL="297815" marR="5080" indent="-285750">
              <a:spcBef>
                <a:spcPts val="280"/>
              </a:spcBef>
              <a:buFont typeface="Arial" panose="020B0604020202020204" pitchFamily="34" charset="0"/>
              <a:buChar char="•"/>
              <a:tabLst>
                <a:tab pos="97790" algn="l"/>
                <a:tab pos="1883410" algn="l"/>
              </a:tabLst>
            </a:pPr>
            <a:endParaRPr lang="en-US" sz="2800" spc="-30" dirty="0">
              <a:latin typeface="Arial"/>
              <a:cs typeface="Arial"/>
            </a:endParaRPr>
          </a:p>
          <a:p>
            <a:pPr marL="297815" marR="5080" indent="-285750">
              <a:spcBef>
                <a:spcPts val="280"/>
              </a:spcBef>
              <a:buFont typeface="Arial" panose="020B0604020202020204" pitchFamily="34" charset="0"/>
              <a:buChar char="•"/>
              <a:tabLst>
                <a:tab pos="97790" algn="l"/>
                <a:tab pos="1883410" algn="l"/>
              </a:tabLst>
            </a:pPr>
            <a:r>
              <a:rPr lang="en-GB" sz="2800" spc="-35" dirty="0">
                <a:latin typeface="Arial"/>
                <a:cs typeface="Arial"/>
              </a:rPr>
              <a:t>Degrees </a:t>
            </a:r>
            <a:r>
              <a:rPr lang="en-GB" sz="2800" spc="-10" dirty="0">
                <a:latin typeface="Arial"/>
                <a:cs typeface="Arial"/>
              </a:rPr>
              <a:t>of </a:t>
            </a:r>
            <a:r>
              <a:rPr lang="en-GB" sz="2800" spc="-15" dirty="0">
                <a:latin typeface="Arial"/>
                <a:cs typeface="Arial"/>
              </a:rPr>
              <a:t>freedom </a:t>
            </a:r>
            <a:r>
              <a:rPr lang="en-GB" sz="2800" spc="30" dirty="0">
                <a:latin typeface="Arial"/>
                <a:cs typeface="Arial"/>
              </a:rPr>
              <a:t>= </a:t>
            </a:r>
            <a:r>
              <a:rPr lang="en-GB" sz="2800" spc="-5" dirty="0">
                <a:latin typeface="Arial"/>
                <a:cs typeface="Arial"/>
              </a:rPr>
              <a:t>Number </a:t>
            </a:r>
            <a:r>
              <a:rPr lang="en-GB" sz="2800" spc="-10" dirty="0">
                <a:latin typeface="Arial"/>
                <a:cs typeface="Arial"/>
              </a:rPr>
              <a:t>of </a:t>
            </a:r>
            <a:r>
              <a:rPr lang="en-GB" sz="2800" spc="-20" dirty="0">
                <a:latin typeface="Arial"/>
                <a:cs typeface="Arial"/>
              </a:rPr>
              <a:t>pairs </a:t>
            </a:r>
            <a:r>
              <a:rPr lang="en-GB" sz="2800" spc="55" dirty="0">
                <a:latin typeface="Arial"/>
                <a:cs typeface="Arial"/>
              </a:rPr>
              <a:t>-</a:t>
            </a:r>
            <a:r>
              <a:rPr lang="en-GB" sz="2800" spc="155" dirty="0">
                <a:latin typeface="Arial"/>
                <a:cs typeface="Arial"/>
              </a:rPr>
              <a:t> </a:t>
            </a:r>
            <a:r>
              <a:rPr lang="en-GB" sz="2800" spc="5" dirty="0">
                <a:latin typeface="Arial"/>
                <a:cs typeface="Arial"/>
              </a:rPr>
              <a:t>1</a:t>
            </a:r>
            <a:endParaRPr lang="en-GB" sz="2800" dirty="0">
              <a:latin typeface="Arial"/>
              <a:cs typeface="Arial"/>
            </a:endParaRPr>
          </a:p>
          <a:p>
            <a:pPr marL="297815" marR="5080" indent="-285750">
              <a:spcBef>
                <a:spcPts val="280"/>
              </a:spcBef>
              <a:buFont typeface="Arial" panose="020B0604020202020204" pitchFamily="34" charset="0"/>
              <a:buChar char="•"/>
              <a:tabLst>
                <a:tab pos="97790" algn="l"/>
                <a:tab pos="18834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7090" y="5889572"/>
            <a:ext cx="3504565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7155" indent="-85090">
              <a:lnSpc>
                <a:spcPct val="100000"/>
              </a:lnSpc>
              <a:spcBef>
                <a:spcPts val="114"/>
              </a:spcBef>
              <a:buChar char="•"/>
              <a:tabLst>
                <a:tab pos="97790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3D80BF6C-A8C0-40A6-8686-FF466A542B71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395839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2928831"/>
            <a:ext cx="3200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40" dirty="0"/>
              <a:t>Critical </a:t>
            </a:r>
            <a:r>
              <a:rPr sz="2800" spc="-70" dirty="0"/>
              <a:t>value </a:t>
            </a:r>
            <a:r>
              <a:rPr sz="2800" spc="-20" dirty="0"/>
              <a:t>of</a:t>
            </a:r>
            <a:r>
              <a:rPr sz="2800" spc="70" dirty="0"/>
              <a:t> </a:t>
            </a:r>
            <a:r>
              <a:rPr sz="2800" i="1" spc="40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4964651"/>
            <a:ext cx="754380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2800" dirty="0">
              <a:latin typeface="Cambria Math"/>
              <a:cs typeface="Cambria Math"/>
            </a:endParaRPr>
          </a:p>
          <a:p>
            <a:pPr marL="25400" marR="17780" algn="ctr"/>
            <a:r>
              <a:rPr sz="2800" spc="-20" dirty="0">
                <a:latin typeface="Arial"/>
                <a:cs typeface="Arial"/>
              </a:rPr>
              <a:t>So </a:t>
            </a:r>
            <a:r>
              <a:rPr sz="2800" dirty="0">
                <a:latin typeface="Arial"/>
                <a:cs typeface="Arial"/>
              </a:rPr>
              <a:t>we cannot </a:t>
            </a:r>
            <a:r>
              <a:rPr sz="2800" spc="-25" dirty="0">
                <a:latin typeface="Arial"/>
                <a:cs typeface="Arial"/>
              </a:rPr>
              <a:t>reject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null </a:t>
            </a:r>
            <a:r>
              <a:rPr sz="2800" spc="-15" dirty="0">
                <a:latin typeface="Arial"/>
                <a:cs typeface="Arial"/>
              </a:rPr>
              <a:t>hypothesis.  </a:t>
            </a:r>
            <a:r>
              <a:rPr sz="2800" spc="-55" dirty="0">
                <a:latin typeface="Arial"/>
                <a:cs typeface="Arial"/>
              </a:rPr>
              <a:t>There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0" dirty="0">
                <a:latin typeface="Arial"/>
                <a:cs typeface="Arial"/>
              </a:rPr>
              <a:t>insufficient evidence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95" dirty="0">
                <a:latin typeface="Arial"/>
                <a:cs typeface="Arial"/>
              </a:rPr>
              <a:t>ER </a:t>
            </a:r>
            <a:r>
              <a:rPr sz="2800" spc="-35" dirty="0">
                <a:latin typeface="Arial"/>
                <a:cs typeface="Arial"/>
              </a:rPr>
              <a:t>visits </a:t>
            </a:r>
            <a:r>
              <a:rPr sz="2800" spc="-40" dirty="0">
                <a:latin typeface="Arial"/>
                <a:cs typeface="Arial"/>
              </a:rPr>
              <a:t>increase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4/20.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49A6691-B377-4706-88EA-DB5BF5206033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16CF7B-EB08-4C0E-B872-2CE0DB9F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692478"/>
            <a:ext cx="296890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95600" y="1676400"/>
            <a:ext cx="3810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25" dirty="0">
                <a:solidFill>
                  <a:srgbClr val="2F5597"/>
                </a:solidFill>
                <a:latin typeface="Arial"/>
                <a:cs typeface="Arial"/>
              </a:rPr>
              <a:t>R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paired</a:t>
            </a:r>
            <a:r>
              <a:rPr sz="2800" spc="1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1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-test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8E2C6FB-247B-40E6-9373-B2AB57E7B694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9096523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/>
            <a:r>
              <a:rPr lang="en-GB" sz="4400" kern="0" spc="-40" dirty="0"/>
              <a:t>Example: A &amp; E </a:t>
            </a:r>
            <a:r>
              <a:rPr lang="en-GB" sz="4400" kern="0" spc="-30" dirty="0"/>
              <a:t>admissions </a:t>
            </a:r>
            <a:r>
              <a:rPr lang="en-GB" sz="4400" kern="0" spc="-15" dirty="0"/>
              <a:t>on</a:t>
            </a:r>
            <a:r>
              <a:rPr lang="en-GB" sz="4400" kern="0" spc="30" dirty="0"/>
              <a:t> </a:t>
            </a:r>
            <a:r>
              <a:rPr lang="en-GB" sz="4400" kern="0" spc="35" dirty="0"/>
              <a:t>4/20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E53F3-0ED7-478C-B0E1-425E664B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7735449" cy="36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1.12 two sample tests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B151BD-2202-475C-A9C0-35953143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51" y="2515322"/>
            <a:ext cx="283957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11161A-D981-4E86-9031-0E2964A6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6" y="2972522"/>
            <a:ext cx="27128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re to drink Guinness in Ireland | Booking.com">
            <a:extLst>
              <a:ext uri="{FF2B5EF4-FFF2-40B4-BE49-F238E27FC236}">
                <a16:creationId xmlns:a16="http://schemas.microsoft.com/office/drawing/2014/main" id="{3D9B4406-CB78-4039-843A-3423D1DD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3048000" cy="22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43000" y="2667000"/>
            <a:ext cx="74676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spcBef>
                <a:spcPts val="199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Pairs </a:t>
            </a:r>
            <a:r>
              <a:rPr sz="2800" spc="-45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chosen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random</a:t>
            </a:r>
            <a:endParaRPr sz="2800" dirty="0">
              <a:latin typeface="Arial"/>
              <a:cs typeface="Arial"/>
            </a:endParaRPr>
          </a:p>
          <a:p>
            <a:pPr marL="342900" indent="-3429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297815" indent="-28575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4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differences </a:t>
            </a:r>
            <a:r>
              <a:rPr sz="2800" spc="-40" dirty="0">
                <a:latin typeface="Arial"/>
                <a:cs typeface="Arial"/>
              </a:rPr>
              <a:t>have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lang="en-US" sz="2800" spc="-20" dirty="0">
                <a:latin typeface="Arial"/>
                <a:cs typeface="Arial"/>
              </a:rPr>
              <a:t>Gaussian</a:t>
            </a:r>
            <a:r>
              <a:rPr sz="2800" spc="229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distribution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00" dirty="0">
              <a:latin typeface="Arial"/>
              <a:cs typeface="Arial"/>
            </a:endParaRPr>
          </a:p>
          <a:p>
            <a:pPr marL="97155" marR="5080" algn="ctr"/>
            <a:r>
              <a:rPr sz="2800" spc="-25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does </a:t>
            </a:r>
            <a:r>
              <a:rPr sz="2800" i="1" spc="5" dirty="0">
                <a:latin typeface="Arial"/>
                <a:cs typeface="Arial"/>
              </a:rPr>
              <a:t>not </a:t>
            </a:r>
            <a:r>
              <a:rPr sz="2800" spc="-20" dirty="0">
                <a:latin typeface="Arial"/>
                <a:cs typeface="Arial"/>
              </a:rPr>
              <a:t>assume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individual </a:t>
            </a:r>
            <a:r>
              <a:rPr sz="2800" spc="-40" dirty="0">
                <a:latin typeface="Arial"/>
                <a:cs typeface="Arial"/>
              </a:rPr>
              <a:t>values  </a:t>
            </a:r>
            <a:r>
              <a:rPr sz="2800" spc="-45" dirty="0">
                <a:latin typeface="Arial"/>
                <a:cs typeface="Arial"/>
              </a:rPr>
              <a:t>are </a:t>
            </a:r>
            <a:r>
              <a:rPr lang="en-US" sz="2800" spc="-25" dirty="0">
                <a:latin typeface="Arial"/>
                <a:cs typeface="Arial"/>
              </a:rPr>
              <a:t>Gaussian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distributed, </a:t>
            </a:r>
            <a:endParaRPr lang="en-US" sz="2800" spc="-5" dirty="0">
              <a:latin typeface="Arial"/>
              <a:cs typeface="Arial"/>
            </a:endParaRPr>
          </a:p>
          <a:p>
            <a:pPr marL="97155" marR="5080" algn="ctr"/>
            <a:r>
              <a:rPr sz="2800" spc="-30" dirty="0">
                <a:latin typeface="Arial"/>
                <a:cs typeface="Arial"/>
              </a:rPr>
              <a:t>only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differences.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FC31E3-3496-4D27-A832-2601BAFDF8B4}"/>
              </a:ext>
            </a:extLst>
          </p:cNvPr>
          <p:cNvSpPr txBox="1"/>
          <p:nvPr/>
        </p:nvSpPr>
        <p:spPr>
          <a:xfrm>
            <a:off x="609600" y="914400"/>
            <a:ext cx="8534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Assumptions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paired </a:t>
            </a:r>
            <a:r>
              <a:rPr lang="en-GB" sz="4400" i="1" spc="4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GB" sz="4400" i="1" spc="114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4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62000" y="6858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Comparing the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two 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groups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2200" y="3505200"/>
            <a:ext cx="53340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-20" dirty="0">
                <a:latin typeface="Arial"/>
                <a:cs typeface="Arial"/>
              </a:rPr>
              <a:t>Hypothesis </a:t>
            </a:r>
            <a:r>
              <a:rPr sz="2800" dirty="0">
                <a:latin typeface="Arial"/>
                <a:cs typeface="Arial"/>
              </a:rPr>
              <a:t>test: </a:t>
            </a:r>
            <a:r>
              <a:rPr sz="2800" spc="-5" dirty="0">
                <a:latin typeface="Arial"/>
                <a:cs typeface="Arial"/>
              </a:rPr>
              <a:t>2-sample </a:t>
            </a:r>
            <a:r>
              <a:rPr sz="2800" i="1" spc="40" dirty="0">
                <a:latin typeface="Arial"/>
                <a:cs typeface="Arial"/>
              </a:rPr>
              <a:t>t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09249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547130"/>
            <a:ext cx="8044669" cy="13689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Estimation:</a:t>
            </a:r>
            <a:r>
              <a:rPr lang="en-US" sz="44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Difference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two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means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A8C6172-FB5E-4F99-9F90-50F48704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528830" cy="2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74532" y="838200"/>
            <a:ext cx="92202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difference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means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6236499-C81E-4ACA-BF72-0934AAF7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778601" cy="40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>
            <a:spLocks noChangeAspect="1"/>
          </p:cNvSpPr>
          <p:nvPr/>
        </p:nvSpPr>
        <p:spPr>
          <a:xfrm>
            <a:off x="3792931" y="3581400"/>
            <a:ext cx="5647120" cy="3800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89955" y="1987327"/>
            <a:ext cx="9144000" cy="13593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/>
            <a:r>
              <a:rPr sz="2800" spc="-10" dirty="0">
                <a:latin typeface="Arial"/>
                <a:cs typeface="Arial"/>
              </a:rPr>
              <a:t>Mosquitoes </a:t>
            </a:r>
            <a:r>
              <a:rPr sz="2800" spc="-15" dirty="0">
                <a:latin typeface="Arial"/>
                <a:cs typeface="Arial"/>
              </a:rPr>
              <a:t>find </a:t>
            </a:r>
            <a:r>
              <a:rPr sz="2800" spc="-25" dirty="0">
                <a:latin typeface="Arial"/>
                <a:cs typeface="Arial"/>
              </a:rPr>
              <a:t>prey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odor</a:t>
            </a:r>
            <a:endParaRPr lang="en-US" sz="2800" spc="5" dirty="0">
              <a:latin typeface="Arial"/>
              <a:cs typeface="Arial"/>
            </a:endParaRPr>
          </a:p>
          <a:p>
            <a:pPr marL="12700" algn="ctr"/>
            <a:endParaRPr sz="2800" dirty="0">
              <a:latin typeface="Arial"/>
              <a:cs typeface="Arial"/>
            </a:endParaRPr>
          </a:p>
          <a:p>
            <a:pPr marL="12700" marR="5080" algn="ctr">
              <a:spcBef>
                <a:spcPts val="390"/>
              </a:spcBef>
            </a:pP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mosquito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biting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rates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affected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by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beer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consumption?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3771" y="5105400"/>
            <a:ext cx="343843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Arial"/>
                <a:cs typeface="Arial"/>
              </a:rPr>
              <a:t>Lefèvre, </a:t>
            </a:r>
            <a:r>
              <a:rPr sz="1400" spc="-60" dirty="0">
                <a:latin typeface="Arial"/>
                <a:cs typeface="Arial"/>
              </a:rPr>
              <a:t>T.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spc="-20" dirty="0">
                <a:latin typeface="Arial"/>
                <a:cs typeface="Arial"/>
              </a:rPr>
              <a:t>al. </a:t>
            </a:r>
            <a:r>
              <a:rPr sz="1400" spc="-10" dirty="0">
                <a:latin typeface="Arial"/>
                <a:cs typeface="Arial"/>
              </a:rPr>
              <a:t>2010. </a:t>
            </a:r>
            <a:r>
              <a:rPr sz="1400" spc="-20" dirty="0">
                <a:latin typeface="Arial"/>
                <a:cs typeface="Arial"/>
              </a:rPr>
              <a:t>Beer </a:t>
            </a:r>
            <a:r>
              <a:rPr sz="1400" spc="-10" dirty="0">
                <a:latin typeface="Arial"/>
                <a:cs typeface="Arial"/>
              </a:rPr>
              <a:t>consumption </a:t>
            </a:r>
            <a:r>
              <a:rPr sz="1400" spc="-20" dirty="0">
                <a:latin typeface="Arial"/>
                <a:cs typeface="Arial"/>
              </a:rPr>
              <a:t>increases human attractiveness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25" dirty="0">
                <a:latin typeface="Arial"/>
                <a:cs typeface="Arial"/>
              </a:rPr>
              <a:t>malaria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mosquitoes.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GB" sz="1400" spc="-25" dirty="0" err="1">
                <a:latin typeface="Arial"/>
                <a:cs typeface="Arial"/>
              </a:rPr>
              <a:t>PLoS</a:t>
            </a:r>
            <a:r>
              <a:rPr lang="en-GB" sz="1400" spc="-25" dirty="0">
                <a:latin typeface="Arial"/>
                <a:cs typeface="Arial"/>
              </a:rPr>
              <a:t> </a:t>
            </a:r>
            <a:r>
              <a:rPr lang="en-GB" sz="1400" spc="-35" dirty="0">
                <a:latin typeface="Arial"/>
                <a:cs typeface="Arial"/>
              </a:rPr>
              <a:t>ONE </a:t>
            </a:r>
            <a:r>
              <a:rPr lang="en-GB" sz="1400" spc="-5" dirty="0">
                <a:latin typeface="Arial"/>
                <a:cs typeface="Arial"/>
              </a:rPr>
              <a:t>5:</a:t>
            </a:r>
            <a:r>
              <a:rPr lang="en-GB" sz="1400" spc="-15" dirty="0">
                <a:latin typeface="Arial"/>
                <a:cs typeface="Arial"/>
              </a:rPr>
              <a:t> </a:t>
            </a:r>
            <a:r>
              <a:rPr lang="en-GB" sz="1400" spc="-10" dirty="0">
                <a:latin typeface="Arial"/>
                <a:cs typeface="Arial"/>
              </a:rPr>
              <a:t>e9546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7766" y="7239400"/>
            <a:ext cx="70675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6551" y="3922477"/>
            <a:ext cx="2300569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i="1" spc="-5" dirty="0">
                <a:latin typeface="Arial"/>
                <a:cs typeface="Arial"/>
              </a:rPr>
              <a:t>Anopheles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gambiae</a:t>
            </a:r>
            <a:endParaRPr dirty="0">
              <a:latin typeface="Arial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AF561-FAF3-4AF1-9ABC-CA7E349AD2E0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50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>
            <a:spLocks noChangeAspect="1"/>
          </p:cNvSpPr>
          <p:nvPr/>
        </p:nvSpPr>
        <p:spPr>
          <a:xfrm>
            <a:off x="1371600" y="2819400"/>
            <a:ext cx="7452591" cy="446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E7C59D-9530-4007-B7AF-81AAD6B52795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327" y="1784339"/>
            <a:ext cx="32377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40" dirty="0"/>
              <a:t>Data,</a:t>
            </a:r>
            <a:r>
              <a:rPr sz="2800" spc="-30" dirty="0"/>
              <a:t> </a:t>
            </a:r>
            <a:r>
              <a:rPr sz="2800" spc="-40" dirty="0"/>
              <a:t>summarized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86834" y="6400800"/>
            <a:ext cx="840302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Both </a:t>
            </a:r>
            <a:r>
              <a:rPr sz="2800" spc="-25" dirty="0">
                <a:latin typeface="Arial"/>
                <a:cs typeface="Arial"/>
              </a:rPr>
              <a:t>distributions </a:t>
            </a:r>
            <a:r>
              <a:rPr sz="2800" spc="-55" dirty="0">
                <a:latin typeface="Arial"/>
                <a:cs typeface="Arial"/>
              </a:rPr>
              <a:t>are </a:t>
            </a:r>
            <a:r>
              <a:rPr sz="2800" spc="-35" dirty="0">
                <a:latin typeface="Arial"/>
                <a:cs typeface="Arial"/>
              </a:rPr>
              <a:t>approximately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lang="en-US" sz="2800" spc="-30" dirty="0">
                <a:latin typeface="Arial"/>
                <a:cs typeface="Arial"/>
              </a:rPr>
              <a:t>Gaussian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421013-905A-46C9-B45F-82F0A8279FE2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AAEE8B9-A5BA-48C7-BE1D-C74E9409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27" y="2514600"/>
            <a:ext cx="6269146" cy="35528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28800" y="1981200"/>
            <a:ext cx="5887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 standard</a:t>
            </a:r>
            <a:r>
              <a:rPr sz="2800" spc="9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7DF1A8-7747-4EE1-AFB0-84B6232E0F4C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FA08F1F-6C89-4C05-AFC1-D6C88C50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46" y="2955093"/>
            <a:ext cx="6706908" cy="35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9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3733800" y="2286000"/>
            <a:ext cx="20436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Finding</a:t>
            </a:r>
            <a:r>
              <a:rPr sz="28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4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B2B684-A483-4807-87C5-DF9793CA206B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AEED024-B1A1-4169-A4BA-C1760F8F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55061"/>
            <a:ext cx="4238686" cy="37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1974308" y="2235765"/>
            <a:ext cx="5920164" cy="9117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spcBef>
                <a:spcPts val="390"/>
              </a:spcBef>
            </a:pP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95%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of the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difference </a:t>
            </a: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1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means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53D3F9-93A7-4FFB-A985-4886A0C5B4B2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D51FC4C-F77D-47BE-A578-8A5ACCA9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0"/>
            <a:ext cx="6108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891360"/>
            <a:ext cx="6553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Comparing</a:t>
            </a:r>
            <a:r>
              <a:rPr sz="4400" spc="-45" dirty="0"/>
              <a:t> means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371600" y="2788143"/>
            <a:ext cx="7467600" cy="219611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69265" marR="5080" indent="-45720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60" dirty="0">
                <a:latin typeface="Arial"/>
                <a:cs typeface="Arial"/>
              </a:rPr>
              <a:t>Tests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b="1" spc="-20" dirty="0">
                <a:latin typeface="Arial"/>
                <a:cs typeface="Arial"/>
              </a:rPr>
              <a:t>one </a:t>
            </a:r>
            <a:r>
              <a:rPr sz="2800" b="1" spc="-15" dirty="0">
                <a:latin typeface="Arial"/>
                <a:cs typeface="Arial"/>
              </a:rPr>
              <a:t>categorical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b="1" spc="-20" dirty="0">
                <a:latin typeface="Arial"/>
                <a:cs typeface="Arial"/>
              </a:rPr>
              <a:t>one numerical </a:t>
            </a:r>
            <a:r>
              <a:rPr sz="2800" spc="-35" dirty="0">
                <a:latin typeface="Arial"/>
                <a:cs typeface="Arial"/>
              </a:rPr>
              <a:t>variable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marR="227965" indent="-4572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i="1" spc="-25" dirty="0">
                <a:latin typeface="Arial"/>
                <a:cs typeface="Arial"/>
              </a:rPr>
              <a:t>Goal</a:t>
            </a:r>
            <a:r>
              <a:rPr sz="2800" spc="-25" dirty="0">
                <a:latin typeface="Arial"/>
                <a:cs typeface="Arial"/>
              </a:rPr>
              <a:t>: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b="1" spc="-5" dirty="0">
                <a:latin typeface="Arial"/>
                <a:cs typeface="Arial"/>
              </a:rPr>
              <a:t>compare </a:t>
            </a: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20" dirty="0">
                <a:latin typeface="Arial"/>
                <a:cs typeface="Arial"/>
              </a:rPr>
              <a:t>mean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50" dirty="0">
                <a:latin typeface="Arial"/>
                <a:cs typeface="Arial"/>
              </a:rPr>
              <a:t>a </a:t>
            </a:r>
            <a:r>
              <a:rPr sz="2800" b="1" spc="-20" dirty="0">
                <a:latin typeface="Arial"/>
                <a:cs typeface="Arial"/>
              </a:rPr>
              <a:t>numerical </a:t>
            </a:r>
            <a:r>
              <a:rPr sz="2800" b="1" spc="-35" dirty="0">
                <a:latin typeface="Arial"/>
                <a:cs typeface="Arial"/>
              </a:rPr>
              <a:t>variable </a:t>
            </a:r>
            <a:r>
              <a:rPr sz="2800" b="1" spc="-15" dirty="0">
                <a:latin typeface="Arial"/>
                <a:cs typeface="Arial"/>
              </a:rPr>
              <a:t>for </a:t>
            </a:r>
            <a:r>
              <a:rPr sz="2800" b="1" spc="-25" dirty="0">
                <a:latin typeface="Arial"/>
                <a:cs typeface="Arial"/>
              </a:rPr>
              <a:t>different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groups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013" y="2003254"/>
            <a:ext cx="5943600" cy="9117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spcBef>
                <a:spcPts val="390"/>
              </a:spcBef>
            </a:pPr>
            <a:r>
              <a:rPr sz="2800" spc="-70" dirty="0"/>
              <a:t>Testing </a:t>
            </a:r>
            <a:r>
              <a:rPr sz="2800" spc="-25" dirty="0"/>
              <a:t>hypotheses </a:t>
            </a:r>
            <a:r>
              <a:rPr sz="2800" spc="-5" dirty="0"/>
              <a:t>about </a:t>
            </a:r>
            <a:r>
              <a:rPr sz="2800" spc="-20" dirty="0"/>
              <a:t>the  </a:t>
            </a:r>
            <a:r>
              <a:rPr sz="2800" spc="-40" dirty="0"/>
              <a:t>difference </a:t>
            </a:r>
            <a:r>
              <a:rPr sz="2800" spc="-55" dirty="0"/>
              <a:t>in </a:t>
            </a:r>
            <a:r>
              <a:rPr sz="2800" spc="30" dirty="0"/>
              <a:t>two</a:t>
            </a:r>
            <a:r>
              <a:rPr sz="2800" spc="95" dirty="0"/>
              <a:t> </a:t>
            </a:r>
            <a:r>
              <a:rPr sz="2800" spc="-40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3800" y="3858768"/>
            <a:ext cx="282442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sz="2800" spc="10" dirty="0">
                <a:latin typeface="Arial"/>
                <a:cs typeface="Arial"/>
              </a:rPr>
              <a:t>2-sample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-test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6613" y="5068348"/>
            <a:ext cx="5486400" cy="1299651"/>
          </a:xfrm>
          <a:prstGeom prst="rect">
            <a:avLst/>
          </a:prstGeom>
          <a:solidFill>
            <a:srgbClr val="E3B412"/>
          </a:solidFill>
        </p:spPr>
        <p:txBody>
          <a:bodyPr vert="horz" wrap="square" lIns="0" tIns="19685" rIns="0" bIns="0" rtlCol="0">
            <a:spAutoFit/>
          </a:bodyPr>
          <a:lstStyle/>
          <a:p>
            <a:pPr marL="44450" marR="45085" algn="ctr">
              <a:lnSpc>
                <a:spcPct val="98900"/>
              </a:lnSpc>
              <a:spcBef>
                <a:spcPts val="155"/>
              </a:spcBef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i="1" spc="-10" dirty="0">
                <a:latin typeface="Arial"/>
                <a:cs typeface="Arial"/>
              </a:rPr>
              <a:t>two sample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i="1" spc="-10" dirty="0">
                <a:latin typeface="Arial"/>
                <a:cs typeface="Arial"/>
              </a:rPr>
              <a:t>-test </a:t>
            </a:r>
            <a:r>
              <a:rPr sz="2800" spc="-10" dirty="0">
                <a:latin typeface="Arial"/>
                <a:cs typeface="Arial"/>
              </a:rPr>
              <a:t>compares the means of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numerical variable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between two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populations.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CAE93B-1418-49E5-882C-6EB3440FADD5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98283" y="2501765"/>
            <a:ext cx="26263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2-sample</a:t>
            </a: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t-test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2FFBB4-1439-4DA6-8614-A77C6769AC4D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8033FE-24AE-4B31-BCB2-C39596D8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93" y="3870960"/>
            <a:ext cx="3249512" cy="22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316288" y="2286000"/>
            <a:ext cx="34258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600" y="3398527"/>
            <a:ext cx="7772400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 marR="30480">
              <a:spcBef>
                <a:spcPts val="140"/>
              </a:spcBef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baseline="-21604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40" dirty="0">
                <a:latin typeface="Arial"/>
                <a:cs typeface="Arial"/>
              </a:rPr>
              <a:t>There </a:t>
            </a:r>
            <a:r>
              <a:rPr sz="2400" spc="-3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20" dirty="0">
                <a:latin typeface="Arial"/>
                <a:cs typeface="Arial"/>
              </a:rPr>
              <a:t>difference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spc="-10" dirty="0">
                <a:latin typeface="Arial"/>
                <a:cs typeface="Arial"/>
              </a:rPr>
              <a:t>the  </a:t>
            </a:r>
            <a:r>
              <a:rPr sz="2400" spc="5" dirty="0">
                <a:latin typeface="Arial"/>
                <a:cs typeface="Arial"/>
              </a:rPr>
              <a:t>mosquito </a:t>
            </a:r>
            <a:r>
              <a:rPr sz="2400" spc="-15" dirty="0">
                <a:latin typeface="Arial"/>
                <a:cs typeface="Arial"/>
              </a:rPr>
              <a:t>activation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spc="-15" dirty="0">
                <a:latin typeface="Arial"/>
                <a:cs typeface="Arial"/>
              </a:rPr>
              <a:t>beer </a:t>
            </a:r>
            <a:r>
              <a:rPr sz="2400" spc="-5" dirty="0">
                <a:latin typeface="Arial"/>
                <a:cs typeface="Arial"/>
              </a:rPr>
              <a:t>and water  </a:t>
            </a:r>
            <a:r>
              <a:rPr sz="2400" spc="-10" dirty="0">
                <a:latin typeface="Arial"/>
                <a:cs typeface="Arial"/>
              </a:rPr>
              <a:t>drinkers. </a:t>
            </a:r>
            <a:r>
              <a:rPr sz="2400" spc="10" dirty="0">
                <a:latin typeface="Times New Roman"/>
                <a:cs typeface="Times New Roman"/>
              </a:rPr>
              <a:t>(</a:t>
            </a:r>
            <a:r>
              <a:rPr sz="2400" spc="10" dirty="0">
                <a:latin typeface="Symbol"/>
                <a:cs typeface="Symbol"/>
              </a:rPr>
              <a:t></a:t>
            </a:r>
            <a:r>
              <a:rPr sz="2400" spc="15" baseline="-21604" dirty="0">
                <a:latin typeface="Times New Roman"/>
                <a:cs typeface="Times New Roman"/>
              </a:rPr>
              <a:t>1 </a:t>
            </a:r>
            <a:r>
              <a:rPr sz="2400" spc="10" dirty="0">
                <a:latin typeface="Times New Roman"/>
                <a:cs typeface="Times New Roman"/>
              </a:rPr>
              <a:t>=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</a:t>
            </a:r>
            <a:r>
              <a:rPr sz="2400" spc="15" baseline="-21604" dirty="0">
                <a:latin typeface="Times New Roman"/>
                <a:cs typeface="Times New Roman"/>
              </a:rPr>
              <a:t>2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2963" y="4703888"/>
            <a:ext cx="7612416" cy="76751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>
              <a:spcBef>
                <a:spcPts val="225"/>
              </a:spcBef>
            </a:pP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15" baseline="-18518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: </a:t>
            </a: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beer </a:t>
            </a:r>
            <a:r>
              <a:rPr sz="2400" spc="-5" dirty="0">
                <a:latin typeface="Arial"/>
                <a:cs typeface="Arial"/>
              </a:rPr>
              <a:t>and water </a:t>
            </a:r>
            <a:r>
              <a:rPr sz="2400" spc="-15" dirty="0">
                <a:latin typeface="Arial"/>
                <a:cs typeface="Arial"/>
              </a:rPr>
              <a:t>drinkers </a:t>
            </a:r>
            <a:r>
              <a:rPr sz="2400" spc="-25" dirty="0">
                <a:latin typeface="Arial"/>
                <a:cs typeface="Arial"/>
              </a:rPr>
              <a:t>differ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20" dirty="0">
                <a:latin typeface="Arial"/>
                <a:cs typeface="Arial"/>
              </a:rPr>
              <a:t>their mean </a:t>
            </a:r>
            <a:r>
              <a:rPr sz="2400" spc="5" dirty="0">
                <a:latin typeface="Arial"/>
                <a:cs typeface="Arial"/>
              </a:rPr>
              <a:t>mosquito </a:t>
            </a:r>
            <a:r>
              <a:rPr sz="2400" spc="-15" dirty="0">
                <a:latin typeface="Arial"/>
                <a:cs typeface="Arial"/>
              </a:rPr>
              <a:t>activation. </a:t>
            </a:r>
            <a:r>
              <a:rPr sz="2400" spc="10" dirty="0">
                <a:latin typeface="Times New Roman"/>
                <a:cs typeface="Times New Roman"/>
              </a:rPr>
              <a:t>(</a:t>
            </a:r>
            <a:r>
              <a:rPr sz="2400" spc="10" dirty="0">
                <a:latin typeface="Symbol"/>
                <a:cs typeface="Symbol"/>
              </a:rPr>
              <a:t></a:t>
            </a:r>
            <a:r>
              <a:rPr sz="2400" spc="15" baseline="-18518" dirty="0">
                <a:latin typeface="Times New Roman"/>
                <a:cs typeface="Times New Roman"/>
              </a:rPr>
              <a:t>1 </a:t>
            </a:r>
            <a:r>
              <a:rPr sz="2400" spc="10" dirty="0">
                <a:latin typeface="Symbol"/>
                <a:cs typeface="Symbol"/>
              </a:rPr>
              <a:t>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</a:t>
            </a:r>
            <a:r>
              <a:rPr sz="2400" spc="15" baseline="-18518" dirty="0">
                <a:latin typeface="Times New Roman"/>
                <a:cs typeface="Times New Roman"/>
              </a:rPr>
              <a:t>2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382DA6-53D2-4218-8BD2-03077379A4F7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155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362200" y="2591398"/>
            <a:ext cx="4844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i="1" spc="4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88FA67-51A4-4B85-AD91-6C949C29874D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70C5C6-9903-49FC-8948-8216D5CE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39" y="3733800"/>
            <a:ext cx="6759322" cy="18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6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475" y="2234360"/>
            <a:ext cx="4495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Drawing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conclusions...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8475" y="4143309"/>
            <a:ext cx="60198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i="1" spc="15" dirty="0">
                <a:latin typeface="Arial"/>
                <a:cs typeface="Arial"/>
              </a:rPr>
              <a:t>t </a:t>
            </a:r>
            <a:r>
              <a:rPr sz="2400" spc="10" dirty="0">
                <a:latin typeface="Arial"/>
                <a:cs typeface="Arial"/>
              </a:rPr>
              <a:t>&gt; </a:t>
            </a:r>
            <a:r>
              <a:rPr sz="2400" spc="-10" dirty="0">
                <a:latin typeface="Arial"/>
                <a:cs typeface="Arial"/>
              </a:rPr>
              <a:t>2.02, </a:t>
            </a:r>
            <a:r>
              <a:rPr sz="2400" spc="-25" dirty="0">
                <a:latin typeface="Arial"/>
                <a:cs typeface="Arial"/>
              </a:rPr>
              <a:t>so we </a:t>
            </a:r>
            <a:r>
              <a:rPr sz="2400" spc="-30" dirty="0">
                <a:latin typeface="Arial"/>
                <a:cs typeface="Arial"/>
              </a:rPr>
              <a:t>reject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null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hypothesis.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0187" y="5230879"/>
            <a:ext cx="6477000" cy="7585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sz="2400" spc="-55" dirty="0">
                <a:latin typeface="Arial"/>
                <a:cs typeface="Arial"/>
              </a:rPr>
              <a:t>These </a:t>
            </a:r>
            <a:r>
              <a:rPr sz="2400" spc="-25" dirty="0">
                <a:latin typeface="Arial"/>
                <a:cs typeface="Arial"/>
              </a:rPr>
              <a:t>data suggest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35" dirty="0">
                <a:latin typeface="Arial"/>
                <a:cs typeface="Arial"/>
              </a:rPr>
              <a:t>beer </a:t>
            </a:r>
            <a:r>
              <a:rPr sz="2400" spc="-30" dirty="0">
                <a:latin typeface="Arial"/>
                <a:cs typeface="Arial"/>
              </a:rPr>
              <a:t>drinkers </a:t>
            </a:r>
            <a:r>
              <a:rPr sz="2400" spc="-15" dirty="0">
                <a:latin typeface="Arial"/>
                <a:cs typeface="Arial"/>
              </a:rPr>
              <a:t>attract </a:t>
            </a:r>
            <a:r>
              <a:rPr sz="2400" spc="-35" dirty="0">
                <a:latin typeface="Arial"/>
                <a:cs typeface="Arial"/>
              </a:rPr>
              <a:t>more  </a:t>
            </a:r>
            <a:r>
              <a:rPr sz="2400" spc="-25" dirty="0">
                <a:latin typeface="Arial"/>
                <a:cs typeface="Arial"/>
              </a:rPr>
              <a:t>mosquitoes </a:t>
            </a:r>
            <a:r>
              <a:rPr sz="2400" spc="-30" dirty="0">
                <a:latin typeface="Arial"/>
                <a:cs typeface="Arial"/>
              </a:rPr>
              <a:t>than </a:t>
            </a:r>
            <a:r>
              <a:rPr sz="2400" spc="-25" dirty="0">
                <a:latin typeface="Arial"/>
                <a:cs typeface="Arial"/>
              </a:rPr>
              <a:t>water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drinkers.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6DE3F2-5F61-4391-BD8A-224447FED38F}"/>
              </a:ext>
            </a:extLst>
          </p:cNvPr>
          <p:cNvSpPr txBox="1"/>
          <p:nvPr/>
        </p:nvSpPr>
        <p:spPr>
          <a:xfrm>
            <a:off x="581548" y="681577"/>
            <a:ext cx="8613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Malaria,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mosquitoes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E3784FE-3069-4A58-B72E-0FBC079C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41717"/>
            <a:ext cx="1816193" cy="6223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500" y="462612"/>
            <a:ext cx="8915400" cy="72712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20" dirty="0"/>
              <a:t>Assumptions </a:t>
            </a:r>
            <a:r>
              <a:rPr sz="4400" spc="-15" dirty="0"/>
              <a:t>of </a:t>
            </a:r>
            <a:r>
              <a:rPr sz="4400" dirty="0"/>
              <a:t>two-sample </a:t>
            </a:r>
            <a:r>
              <a:rPr sz="4400" i="1" spc="40" dirty="0">
                <a:latin typeface="Arial"/>
                <a:cs typeface="Arial"/>
              </a:rPr>
              <a:t>t</a:t>
            </a:r>
            <a:r>
              <a:rPr sz="4400" spc="80" dirty="0"/>
              <a:t>-</a:t>
            </a:r>
            <a:r>
              <a:rPr sz="4400" spc="-10" dirty="0"/>
              <a:t>tests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7509" y="2590800"/>
            <a:ext cx="6023381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5" dirty="0">
                <a:latin typeface="Arial"/>
                <a:cs typeface="Arial"/>
              </a:rPr>
              <a:t>Both </a:t>
            </a:r>
            <a:r>
              <a:rPr sz="2800" spc="-20" dirty="0">
                <a:latin typeface="Arial"/>
                <a:cs typeface="Arial"/>
              </a:rPr>
              <a:t>samples </a:t>
            </a:r>
            <a:r>
              <a:rPr sz="2800" spc="-45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random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samples.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7509" y="3663383"/>
            <a:ext cx="7178321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5" dirty="0">
                <a:latin typeface="Arial"/>
                <a:cs typeface="Arial"/>
              </a:rPr>
              <a:t>Both </a:t>
            </a:r>
            <a:r>
              <a:rPr sz="2800" spc="-10" dirty="0">
                <a:latin typeface="Arial"/>
                <a:cs typeface="Arial"/>
              </a:rPr>
              <a:t>populations </a:t>
            </a:r>
            <a:r>
              <a:rPr sz="2800" spc="-40" dirty="0">
                <a:latin typeface="Arial"/>
                <a:cs typeface="Arial"/>
              </a:rPr>
              <a:t>have </a:t>
            </a:r>
            <a:r>
              <a:rPr lang="en-US" sz="2800" spc="-15" dirty="0">
                <a:latin typeface="Arial"/>
                <a:cs typeface="Arial"/>
              </a:rPr>
              <a:t>Gaussian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distributions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2749" y="4944036"/>
            <a:ext cx="70104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4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15" dirty="0">
                <a:latin typeface="Arial"/>
                <a:cs typeface="Arial"/>
              </a:rPr>
              <a:t>both </a:t>
            </a:r>
            <a:r>
              <a:rPr sz="2800" spc="-10" dirty="0">
                <a:latin typeface="Arial"/>
                <a:cs typeface="Arial"/>
              </a:rPr>
              <a:t>populations </a:t>
            </a:r>
            <a:r>
              <a:rPr sz="2800" spc="-40" dirty="0">
                <a:latin typeface="Arial"/>
                <a:cs typeface="Arial"/>
              </a:rPr>
              <a:t>is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equal.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02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8200" y="914400"/>
            <a:ext cx="6553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2-sample </a:t>
            </a:r>
            <a:r>
              <a:rPr sz="4400" i="1" spc="1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-test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2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567EED-5D2C-46EA-89EB-60E586D5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7917265" cy="488959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E39BF1-598C-48D9-B5B5-E7502C96D355}"/>
              </a:ext>
            </a:extLst>
          </p:cNvPr>
          <p:cNvSpPr/>
          <p:nvPr/>
        </p:nvSpPr>
        <p:spPr>
          <a:xfrm>
            <a:off x="990599" y="4038600"/>
            <a:ext cx="6734251" cy="38709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62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0764" y="2895600"/>
            <a:ext cx="6019800" cy="12900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90"/>
              </a:spcBef>
            </a:pPr>
            <a:r>
              <a:rPr sz="2800" spc="-40" dirty="0">
                <a:latin typeface="Arial"/>
                <a:cs typeface="Arial"/>
              </a:rPr>
              <a:t>Welch’s </a:t>
            </a: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-test </a:t>
            </a:r>
            <a:r>
              <a:rPr sz="2800" spc="-10" dirty="0">
                <a:latin typeface="Arial"/>
                <a:cs typeface="Arial"/>
              </a:rPr>
              <a:t>compares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means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dirty="0">
                <a:latin typeface="Arial"/>
                <a:cs typeface="Arial"/>
              </a:rPr>
              <a:t>without </a:t>
            </a:r>
            <a:r>
              <a:rPr sz="2800" spc="-25" dirty="0">
                <a:latin typeface="Arial"/>
                <a:cs typeface="Arial"/>
              </a:rPr>
              <a:t>requiring </a:t>
            </a:r>
            <a:r>
              <a:rPr sz="2800" spc="-15" dirty="0">
                <a:latin typeface="Arial"/>
                <a:cs typeface="Arial"/>
              </a:rPr>
              <a:t>the  </a:t>
            </a:r>
            <a:r>
              <a:rPr sz="2800" spc="-10" dirty="0">
                <a:latin typeface="Arial"/>
                <a:cs typeface="Arial"/>
              </a:rPr>
              <a:t>assumption of </a:t>
            </a:r>
            <a:r>
              <a:rPr sz="2800" spc="-25" dirty="0">
                <a:latin typeface="Arial"/>
                <a:cs typeface="Arial"/>
              </a:rPr>
              <a:t>equal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variance.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A514B35-3B7C-4E50-B6E1-953D811F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58529"/>
            <a:ext cx="6870572" cy="23250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555472" y="2819400"/>
            <a:ext cx="23703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Welch’s</a:t>
            </a: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4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2634C6B-BB0F-43CC-A9B4-09C20B34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85" y="3962400"/>
            <a:ext cx="6622255" cy="2743200"/>
          </a:xfrm>
          <a:prstGeom prst="rect">
            <a:avLst/>
          </a:prstGeom>
        </p:spPr>
      </p:pic>
      <p:sp>
        <p:nvSpPr>
          <p:cNvPr id="50" name="object 2">
            <a:extLst>
              <a:ext uri="{FF2B5EF4-FFF2-40B4-BE49-F238E27FC236}">
                <a16:creationId xmlns:a16="http://schemas.microsoft.com/office/drawing/2014/main" id="{58F0E4F1-38CF-49D2-A0A0-EDAEED404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</p:spTree>
    <p:extLst>
      <p:ext uri="{BB962C8B-B14F-4D97-AF65-F5344CB8AC3E}">
        <p14:creationId xmlns:p14="http://schemas.microsoft.com/office/powerpoint/2010/main" val="3177331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57400" y="2743200"/>
            <a:ext cx="59436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Welch’s </a:t>
            </a:r>
            <a:r>
              <a:rPr sz="28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mosquito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beer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F6F29F1E-2291-4168-BF3D-906D0440E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B91BC52-5E5D-4452-9BC7-73E20B47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04531"/>
            <a:ext cx="81940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8200" y="609600"/>
            <a:ext cx="84582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Paired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vs.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sample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comparisons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219200" y="2057400"/>
            <a:ext cx="7440375" cy="522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618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666986" y="2938249"/>
            <a:ext cx="24180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60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2200" i="1" spc="-20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2200" i="1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200" i="1" spc="-35" dirty="0">
                <a:solidFill>
                  <a:srgbClr val="2F5597"/>
                </a:solidFill>
                <a:latin typeface="Arial"/>
                <a:cs typeface="Arial"/>
              </a:rPr>
              <a:t>freedom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4400" y="6400800"/>
            <a:ext cx="844336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Note that the </a:t>
            </a:r>
            <a:r>
              <a:rPr sz="2800" i="1" spc="-10" dirty="0">
                <a:solidFill>
                  <a:srgbClr val="C55A11"/>
                </a:solidFill>
                <a:latin typeface="Arial"/>
                <a:cs typeface="Arial"/>
              </a:rPr>
              <a:t>df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are not necessarily an integer</a:t>
            </a:r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here.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9606652F-B4B1-42ED-8DAB-ABF0D33EF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B57C1D2-B31A-4E9B-96F8-6A614825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24650"/>
            <a:ext cx="7489916" cy="20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9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2741636" y="2438399"/>
            <a:ext cx="4191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2F5597"/>
                </a:solidFill>
                <a:latin typeface="Arial"/>
                <a:cs typeface="Arial"/>
              </a:rPr>
              <a:t>Reaching </a:t>
            </a:r>
            <a:r>
              <a:rPr sz="2400" spc="-8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F5597"/>
                </a:solidFill>
                <a:latin typeface="Arial"/>
                <a:cs typeface="Arial"/>
              </a:rPr>
              <a:t>conclusion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44576" y="5334000"/>
            <a:ext cx="7318423" cy="15190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90"/>
              </a:spcBef>
            </a:pPr>
            <a:r>
              <a:rPr sz="2400" spc="-25" dirty="0">
                <a:latin typeface="Arial"/>
                <a:cs typeface="Arial"/>
              </a:rPr>
              <a:t>So </a:t>
            </a:r>
            <a:r>
              <a:rPr sz="2400" spc="-5" dirty="0">
                <a:latin typeface="Arial"/>
                <a:cs typeface="Arial"/>
              </a:rPr>
              <a:t>we </a:t>
            </a:r>
            <a:r>
              <a:rPr sz="2400" spc="-15" dirty="0">
                <a:latin typeface="Arial"/>
                <a:cs typeface="Arial"/>
              </a:rPr>
              <a:t>can </a:t>
            </a:r>
            <a:r>
              <a:rPr sz="2400" spc="-25" dirty="0">
                <a:latin typeface="Arial"/>
                <a:cs typeface="Arial"/>
              </a:rPr>
              <a:t>reject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null </a:t>
            </a:r>
            <a:r>
              <a:rPr sz="2400" spc="-15" dirty="0">
                <a:latin typeface="Arial"/>
                <a:cs typeface="Arial"/>
              </a:rPr>
              <a:t>hypothesis </a:t>
            </a:r>
            <a:r>
              <a:rPr sz="2400" dirty="0">
                <a:latin typeface="Arial"/>
                <a:cs typeface="Arial"/>
              </a:rPr>
              <a:t>with  P&lt;0.05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12700" marR="5080" algn="ctr">
              <a:lnSpc>
                <a:spcPct val="101099"/>
              </a:lnSpc>
              <a:spcBef>
                <a:spcPts val="90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 marR="5080" algn="ctr">
              <a:lnSpc>
                <a:spcPct val="101099"/>
              </a:lnSpc>
              <a:spcBef>
                <a:spcPts val="90"/>
              </a:spcBef>
            </a:pPr>
            <a:r>
              <a:rPr lang="en-GB" sz="2400" b="1" spc="-25" dirty="0">
                <a:latin typeface="Arial"/>
                <a:cs typeface="Arial"/>
              </a:rPr>
              <a:t>Beer </a:t>
            </a:r>
            <a:r>
              <a:rPr lang="en-GB" sz="2400" b="1" spc="5" dirty="0">
                <a:latin typeface="Arial"/>
                <a:cs typeface="Arial"/>
              </a:rPr>
              <a:t>attract </a:t>
            </a:r>
            <a:r>
              <a:rPr lang="en-GB" sz="2400" b="1" spc="-10" dirty="0">
                <a:latin typeface="Arial"/>
                <a:cs typeface="Arial"/>
              </a:rPr>
              <a:t>mosquitoes </a:t>
            </a:r>
            <a:r>
              <a:rPr lang="en-GB" sz="2400" b="1" spc="-20" dirty="0">
                <a:latin typeface="Arial"/>
                <a:cs typeface="Arial"/>
              </a:rPr>
              <a:t>more </a:t>
            </a:r>
            <a:r>
              <a:rPr lang="en-GB" sz="2400" b="1" spc="-15" dirty="0">
                <a:latin typeface="Arial"/>
                <a:cs typeface="Arial"/>
              </a:rPr>
              <a:t>than</a:t>
            </a:r>
            <a:r>
              <a:rPr lang="en-GB" sz="2400" b="1" spc="85" dirty="0">
                <a:latin typeface="Arial"/>
                <a:cs typeface="Arial"/>
              </a:rPr>
              <a:t> </a:t>
            </a:r>
            <a:r>
              <a:rPr lang="en-GB" sz="2400" b="1" spc="-30" dirty="0">
                <a:latin typeface="Arial"/>
                <a:cs typeface="Arial"/>
              </a:rPr>
              <a:t>water</a:t>
            </a:r>
            <a:endParaRPr lang="en-GB" sz="2400" dirty="0">
              <a:latin typeface="Arial"/>
              <a:cs typeface="Arial"/>
            </a:endParaRPr>
          </a:p>
          <a:p>
            <a:pPr marL="12700" marR="5080" algn="ctr">
              <a:lnSpc>
                <a:spcPct val="101099"/>
              </a:lnSpc>
              <a:spcBef>
                <a:spcPts val="9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30BCD91D-FAE6-49C4-B277-B41C56512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54645F0-31A1-4161-83E0-BF04F411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82865"/>
            <a:ext cx="3730672" cy="19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1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0" y="2519365"/>
            <a:ext cx="22155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2F5597"/>
                </a:solidFill>
                <a:latin typeface="Arial"/>
                <a:cs typeface="Arial"/>
              </a:rPr>
              <a:t>Welch’s </a:t>
            </a:r>
            <a:r>
              <a:rPr sz="2200" i="1" spc="1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2200" spc="15" dirty="0">
                <a:solidFill>
                  <a:srgbClr val="2F5597"/>
                </a:solidFill>
                <a:latin typeface="Arial"/>
                <a:cs typeface="Arial"/>
              </a:rPr>
              <a:t>-test </a:t>
            </a:r>
            <a:r>
              <a:rPr sz="22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22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41D6EB-F4E9-46CE-9808-A05D2066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50" y="3223820"/>
            <a:ext cx="8382000" cy="2914022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7EC7248F-5C5B-4BCD-9A12-A4F89D8C5A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80446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55" dirty="0"/>
              <a:t>Relaxing </a:t>
            </a:r>
            <a:r>
              <a:rPr sz="4400" spc="-45" dirty="0"/>
              <a:t>equal </a:t>
            </a:r>
            <a:r>
              <a:rPr sz="4400" spc="-50" dirty="0"/>
              <a:t>variance  </a:t>
            </a:r>
            <a:r>
              <a:rPr sz="4400" spc="-15" dirty="0"/>
              <a:t>assumption: </a:t>
            </a:r>
            <a:r>
              <a:rPr sz="4400" spc="-55" dirty="0">
                <a:solidFill>
                  <a:srgbClr val="C55A11"/>
                </a:solidFill>
              </a:rPr>
              <a:t>Welch’s</a:t>
            </a:r>
            <a:r>
              <a:rPr sz="4400" spc="-10" dirty="0">
                <a:solidFill>
                  <a:srgbClr val="C55A11"/>
                </a:solidFill>
              </a:rPr>
              <a:t> </a:t>
            </a:r>
            <a:r>
              <a:rPr sz="4400" i="1" spc="15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4400" spc="15" dirty="0">
                <a:solidFill>
                  <a:srgbClr val="C55A11"/>
                </a:solidFill>
              </a:rPr>
              <a:t>-test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5400" y="368385"/>
            <a:ext cx="761999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algn="ctr"/>
            <a:r>
              <a:rPr sz="4400" spc="-70" dirty="0"/>
              <a:t>The </a:t>
            </a:r>
            <a:r>
              <a:rPr sz="4400" spc="-10" dirty="0"/>
              <a:t>wrong </a:t>
            </a:r>
            <a:r>
              <a:rPr sz="4400" spc="-30" dirty="0"/>
              <a:t>way </a:t>
            </a:r>
            <a:r>
              <a:rPr sz="4400" spc="20" dirty="0"/>
              <a:t>to </a:t>
            </a:r>
            <a:r>
              <a:rPr lang="en-US" sz="4400" spc="-30" dirty="0"/>
              <a:t>compare </a:t>
            </a:r>
            <a:r>
              <a:rPr sz="4400" spc="30" dirty="0"/>
              <a:t>two</a:t>
            </a:r>
            <a:r>
              <a:rPr sz="4400" spc="25" dirty="0"/>
              <a:t> </a:t>
            </a:r>
            <a:r>
              <a:rPr sz="4400" spc="-15" dirty="0"/>
              <a:t>groups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4801" y="2234770"/>
            <a:ext cx="9443074" cy="744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05"/>
              </a:spcBef>
            </a:pPr>
            <a:r>
              <a:rPr sz="2400" spc="-10" dirty="0">
                <a:latin typeface="MS UI Gothic"/>
                <a:cs typeface="MS UI Gothic"/>
              </a:rPr>
              <a:t>"</a:t>
            </a:r>
            <a:r>
              <a:rPr sz="2400" spc="-10" dirty="0">
                <a:latin typeface="Arial"/>
                <a:cs typeface="Arial"/>
              </a:rPr>
              <a:t>Group </a:t>
            </a:r>
            <a:r>
              <a:rPr sz="2400" spc="-5" dirty="0">
                <a:latin typeface="Arial"/>
                <a:cs typeface="Arial"/>
              </a:rPr>
              <a:t>1 </a:t>
            </a:r>
            <a:r>
              <a:rPr sz="2400" spc="-10" dirty="0">
                <a:latin typeface="Arial"/>
                <a:cs typeface="Arial"/>
              </a:rPr>
              <a:t>is significantly </a:t>
            </a:r>
            <a:r>
              <a:rPr sz="2400" spc="-15" dirty="0">
                <a:latin typeface="Arial"/>
                <a:cs typeface="Arial"/>
              </a:rPr>
              <a:t>different </a:t>
            </a:r>
            <a:r>
              <a:rPr sz="2400" spc="-1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constant, but Group </a:t>
            </a:r>
            <a:r>
              <a:rPr sz="2400" spc="-5" dirty="0">
                <a:latin typeface="Arial"/>
                <a:cs typeface="Arial"/>
              </a:rPr>
              <a:t>2 is </a:t>
            </a:r>
            <a:r>
              <a:rPr sz="2400" spc="-10" dirty="0">
                <a:latin typeface="Arial"/>
                <a:cs typeface="Arial"/>
              </a:rPr>
              <a:t>not. Therefore Group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 </a:t>
            </a:r>
            <a:r>
              <a:rPr sz="2400" spc="-10" dirty="0">
                <a:latin typeface="Arial"/>
                <a:cs typeface="Arial"/>
              </a:rPr>
              <a:t>and Group 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spc="-10" dirty="0">
                <a:latin typeface="Arial"/>
                <a:cs typeface="Arial"/>
              </a:rPr>
              <a:t>are </a:t>
            </a:r>
            <a:r>
              <a:rPr sz="2400" spc="-15" dirty="0">
                <a:latin typeface="Arial"/>
                <a:cs typeface="Arial"/>
              </a:rPr>
              <a:t>different </a:t>
            </a:r>
            <a:r>
              <a:rPr sz="2400" spc="-10" dirty="0">
                <a:latin typeface="Arial"/>
                <a:cs typeface="Arial"/>
              </a:rPr>
              <a:t>from each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other.</a:t>
            </a:r>
            <a:r>
              <a:rPr sz="2400" spc="-20" dirty="0">
                <a:latin typeface="MS UI Gothic"/>
                <a:cs typeface="MS UI Gothic"/>
              </a:rPr>
              <a:t>"</a:t>
            </a:r>
            <a:endParaRPr sz="24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2362200" y="3124200"/>
            <a:ext cx="5026680" cy="4315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03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909093" y="2226552"/>
            <a:ext cx="42402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more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extreme</a:t>
            </a:r>
            <a:r>
              <a:rPr sz="2800" spc="1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case...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2743199" y="3040928"/>
            <a:ext cx="4724400" cy="412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2AFE2EB-89FE-43E2-ADDA-90D2187F1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368385"/>
            <a:ext cx="761999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algn="ctr"/>
            <a:r>
              <a:rPr sz="4400" spc="-70" dirty="0"/>
              <a:t>The </a:t>
            </a:r>
            <a:r>
              <a:rPr sz="4400" spc="-10" dirty="0"/>
              <a:t>wrong </a:t>
            </a:r>
            <a:r>
              <a:rPr sz="4400" spc="-30" dirty="0"/>
              <a:t>way </a:t>
            </a:r>
            <a:r>
              <a:rPr sz="4400" spc="20" dirty="0"/>
              <a:t>to </a:t>
            </a:r>
            <a:r>
              <a:rPr lang="en-US" sz="4400" spc="-30" dirty="0"/>
              <a:t>compare </a:t>
            </a:r>
            <a:r>
              <a:rPr sz="4400" spc="30" dirty="0"/>
              <a:t>two</a:t>
            </a:r>
            <a:r>
              <a:rPr sz="4400" spc="25" dirty="0"/>
              <a:t> </a:t>
            </a:r>
            <a:r>
              <a:rPr sz="4400" spc="-15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399418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371600" y="740307"/>
            <a:ext cx="769620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9525" algn="ctr">
              <a:spcBef>
                <a:spcPts val="390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when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variances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not</a:t>
            </a:r>
            <a:r>
              <a:rPr sz="4400" spc="1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equal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5000" y="4038600"/>
            <a:ext cx="6400800" cy="1726242"/>
          </a:xfrm>
          <a:prstGeom prst="rect">
            <a:avLst/>
          </a:prstGeom>
          <a:solidFill>
            <a:srgbClr val="E3B412"/>
          </a:solidFill>
        </p:spPr>
        <p:txBody>
          <a:bodyPr vert="horz" wrap="square" lIns="0" tIns="19685" rIns="0" bIns="0" rtlCol="0">
            <a:spAutoFit/>
          </a:bodyPr>
          <a:lstStyle/>
          <a:p>
            <a:pPr marL="44450" marR="141605" algn="ctr">
              <a:lnSpc>
                <a:spcPct val="98900"/>
              </a:lnSpc>
              <a:spcBef>
                <a:spcPts val="155"/>
              </a:spcBef>
            </a:pPr>
            <a:r>
              <a:rPr sz="2800" b="1" i="1" spc="-15" dirty="0">
                <a:latin typeface="Arial"/>
                <a:cs typeface="Arial"/>
              </a:rPr>
              <a:t>Welch's </a:t>
            </a:r>
            <a:r>
              <a:rPr sz="2800" b="1" i="1" spc="-10" dirty="0">
                <a:latin typeface="Arial"/>
                <a:cs typeface="Arial"/>
              </a:rPr>
              <a:t>t-test </a:t>
            </a:r>
            <a:r>
              <a:rPr lang="en-GB" sz="2800" spc="-10" dirty="0">
                <a:latin typeface="Arial"/>
                <a:cs typeface="Arial"/>
              </a:rPr>
              <a:t>approximates</a:t>
            </a:r>
            <a:r>
              <a:rPr sz="2800" spc="-10" dirty="0">
                <a:latin typeface="Arial"/>
                <a:cs typeface="Arial"/>
              </a:rPr>
              <a:t> the mean</a:t>
            </a:r>
            <a:r>
              <a:rPr lang="en-US" sz="2800" spc="-10" dirty="0">
                <a:latin typeface="Arial"/>
                <a:cs typeface="Arial"/>
              </a:rPr>
              <a:t> difference</a:t>
            </a:r>
            <a:r>
              <a:rPr sz="2800" spc="-10" dirty="0">
                <a:latin typeface="Arial"/>
                <a:cs typeface="Arial"/>
              </a:rPr>
              <a:t> of two </a:t>
            </a:r>
            <a:r>
              <a:rPr lang="en-US" sz="2800" spc="-10" dirty="0">
                <a:latin typeface="Arial"/>
                <a:cs typeface="Arial"/>
              </a:rPr>
              <a:t>Gaussian</a:t>
            </a:r>
            <a:r>
              <a:rPr sz="2800" spc="-10" dirty="0">
                <a:latin typeface="Arial"/>
                <a:cs typeface="Arial"/>
              </a:rPr>
              <a:t> distributed populations that have unequal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variances.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A2C9E-2165-472F-94A1-350CED6DF4AC}"/>
              </a:ext>
            </a:extLst>
          </p:cNvPr>
          <p:cNvSpPr txBox="1"/>
          <p:nvPr/>
        </p:nvSpPr>
        <p:spPr>
          <a:xfrm>
            <a:off x="2469545" y="29718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85" dirty="0">
                <a:solidFill>
                  <a:srgbClr val="0070C0"/>
                </a:solidFill>
                <a:latin typeface="Arial"/>
                <a:cs typeface="Arial"/>
              </a:rPr>
              <a:t>Welch</a:t>
            </a:r>
            <a:r>
              <a:rPr lang="en-GB" sz="2800" spc="85" dirty="0">
                <a:solidFill>
                  <a:srgbClr val="0070C0"/>
                </a:solidFill>
                <a:latin typeface="MS UI Gothic"/>
                <a:cs typeface="MS UI Gothic"/>
              </a:rPr>
              <a:t>'</a:t>
            </a:r>
            <a:r>
              <a:rPr lang="en-GB" sz="2800" spc="85" dirty="0">
                <a:solidFill>
                  <a:srgbClr val="0070C0"/>
                </a:solidFill>
                <a:latin typeface="Arial"/>
                <a:cs typeface="Arial"/>
              </a:rPr>
              <a:t>s </a:t>
            </a:r>
            <a:r>
              <a:rPr lang="en-GB" sz="2800" i="1" spc="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GB" sz="2800" i="1" spc="-140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r>
              <a:rPr lang="en-GB" sz="2800" spc="5" dirty="0">
                <a:solidFill>
                  <a:srgbClr val="0070C0"/>
                </a:solidFill>
                <a:latin typeface="Arial"/>
                <a:cs typeface="Arial"/>
              </a:rPr>
              <a:t>test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05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547130"/>
            <a:ext cx="75112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20" dirty="0"/>
              <a:t>Comparing the </a:t>
            </a:r>
            <a:r>
              <a:rPr sz="4400" spc="-45" dirty="0"/>
              <a:t>variance </a:t>
            </a:r>
            <a:r>
              <a:rPr sz="4400" spc="-15" dirty="0"/>
              <a:t>of </a:t>
            </a:r>
            <a:r>
              <a:rPr sz="4400" spc="30" dirty="0"/>
              <a:t>two </a:t>
            </a:r>
            <a:r>
              <a:rPr sz="4400" spc="-15" dirty="0"/>
              <a:t>groups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6A5BB1-B812-46F6-B01E-3F59CAE0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67000"/>
            <a:ext cx="322973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333500" y="3797891"/>
            <a:ext cx="73913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2160"/>
              </a:spcBef>
            </a:pPr>
            <a:r>
              <a:rPr sz="2400" spc="-15" dirty="0">
                <a:latin typeface="Arial"/>
                <a:cs typeface="Arial"/>
              </a:rPr>
              <a:t>Compares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variances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25" dirty="0">
                <a:latin typeface="Arial"/>
                <a:cs typeface="Arial"/>
              </a:rPr>
              <a:t>two </a:t>
            </a:r>
            <a:r>
              <a:rPr sz="2400" spc="-50" dirty="0">
                <a:latin typeface="Arial"/>
                <a:cs typeface="Arial"/>
              </a:rPr>
              <a:t>(or </a:t>
            </a:r>
            <a:r>
              <a:rPr sz="2400" spc="-40" dirty="0">
                <a:latin typeface="Arial"/>
                <a:cs typeface="Arial"/>
              </a:rPr>
              <a:t>more) </a:t>
            </a:r>
            <a:r>
              <a:rPr sz="2400" spc="-5" dirty="0">
                <a:latin typeface="Arial"/>
                <a:cs typeface="Arial"/>
              </a:rPr>
              <a:t>groups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718F4564-3785-418B-A5ED-4DB8D70D82DD}"/>
              </a:ext>
            </a:extLst>
          </p:cNvPr>
          <p:cNvSpPr txBox="1">
            <a:spLocks/>
          </p:cNvSpPr>
          <p:nvPr/>
        </p:nvSpPr>
        <p:spPr>
          <a:xfrm>
            <a:off x="718330" y="547130"/>
            <a:ext cx="751126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0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390"/>
              </a:spcBef>
            </a:pPr>
            <a:r>
              <a:rPr lang="en-GB" sz="4400" kern="0" spc="-20"/>
              <a:t>Comparing the </a:t>
            </a:r>
            <a:r>
              <a:rPr lang="en-GB" sz="4400" kern="0" spc="-45"/>
              <a:t>variance </a:t>
            </a:r>
            <a:r>
              <a:rPr lang="en-GB" sz="4400" kern="0" spc="-15"/>
              <a:t>of </a:t>
            </a:r>
            <a:r>
              <a:rPr lang="en-GB" sz="4400" kern="0" spc="30"/>
              <a:t>two </a:t>
            </a:r>
            <a:r>
              <a:rPr lang="en-GB" sz="4400" kern="0" spc="-15"/>
              <a:t>groups</a:t>
            </a:r>
            <a:endParaRPr lang="en-GB" sz="4400" kern="0" spc="-15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4E5A86-0E7A-4926-B67D-DBB9FB5ED7C8}"/>
              </a:ext>
            </a:extLst>
          </p:cNvPr>
          <p:cNvSpPr txBox="1"/>
          <p:nvPr/>
        </p:nvSpPr>
        <p:spPr>
          <a:xfrm>
            <a:off x="2499655" y="2770144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spc="-70" dirty="0" err="1">
                <a:solidFill>
                  <a:srgbClr val="2F5597"/>
                </a:solidFill>
                <a:latin typeface="Arial"/>
                <a:cs typeface="Arial"/>
              </a:rPr>
              <a:t>Levene’s</a:t>
            </a:r>
            <a:r>
              <a:rPr lang="en-GB" sz="28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B923781-0C8C-4E2C-A62F-E69662B6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0"/>
            <a:ext cx="8181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4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124200" y="2614048"/>
            <a:ext cx="7086600" cy="261481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7815" indent="-285750">
              <a:spcBef>
                <a:spcPts val="96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45" dirty="0">
                <a:latin typeface="Arial"/>
                <a:cs typeface="Arial"/>
              </a:rPr>
              <a:t>Variance </a:t>
            </a:r>
            <a:r>
              <a:rPr sz="2800" b="1" spc="-40" dirty="0">
                <a:latin typeface="Arial"/>
                <a:cs typeface="Arial"/>
              </a:rPr>
              <a:t>is </a:t>
            </a:r>
            <a:r>
              <a:rPr sz="2800" b="1" spc="-15" dirty="0">
                <a:latin typeface="Arial"/>
                <a:cs typeface="Arial"/>
              </a:rPr>
              <a:t>crucial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evolution</a:t>
            </a:r>
            <a:endParaRPr sz="2800" dirty="0">
              <a:latin typeface="Arial"/>
              <a:cs typeface="Arial"/>
            </a:endParaRPr>
          </a:p>
          <a:p>
            <a:pPr marL="297815" marR="488315" indent="-285750">
              <a:spcBef>
                <a:spcPts val="395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10" dirty="0">
                <a:latin typeface="Arial"/>
                <a:cs typeface="Arial"/>
              </a:rPr>
              <a:t>Apparent </a:t>
            </a:r>
            <a:r>
              <a:rPr sz="2800" b="1" spc="-15" dirty="0">
                <a:latin typeface="Arial"/>
                <a:cs typeface="Arial"/>
              </a:rPr>
              <a:t>reproductive </a:t>
            </a:r>
            <a:r>
              <a:rPr sz="2800" b="1" spc="-5" dirty="0">
                <a:latin typeface="Arial"/>
                <a:cs typeface="Arial"/>
              </a:rPr>
              <a:t>success </a:t>
            </a:r>
            <a:r>
              <a:rPr sz="2800" spc="-25" dirty="0">
                <a:latin typeface="Arial"/>
                <a:cs typeface="Arial"/>
              </a:rPr>
              <a:t>assigns  </a:t>
            </a:r>
            <a:r>
              <a:rPr sz="2800" spc="-15" dirty="0">
                <a:latin typeface="Arial"/>
                <a:cs typeface="Arial"/>
              </a:rPr>
              <a:t>offspring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“social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males”</a:t>
            </a:r>
            <a:endParaRPr sz="2800" dirty="0">
              <a:latin typeface="Arial"/>
              <a:cs typeface="Arial"/>
            </a:endParaRPr>
          </a:p>
          <a:p>
            <a:pPr marL="297815" marR="495300" indent="-285750">
              <a:spcBef>
                <a:spcPts val="395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40" dirty="0">
                <a:latin typeface="Arial"/>
                <a:cs typeface="Arial"/>
              </a:rPr>
              <a:t>Realized </a:t>
            </a:r>
            <a:r>
              <a:rPr sz="2800" b="1" spc="-15" dirty="0">
                <a:latin typeface="Arial"/>
                <a:cs typeface="Arial"/>
              </a:rPr>
              <a:t>reproductive </a:t>
            </a:r>
            <a:r>
              <a:rPr sz="2800" b="1" spc="-5" dirty="0">
                <a:latin typeface="Arial"/>
                <a:cs typeface="Arial"/>
              </a:rPr>
              <a:t>success </a:t>
            </a:r>
            <a:r>
              <a:rPr sz="2800" spc="-25" dirty="0">
                <a:latin typeface="Arial"/>
                <a:cs typeface="Arial"/>
              </a:rPr>
              <a:t>assigns  </a:t>
            </a:r>
            <a:r>
              <a:rPr sz="2800" spc="-10" dirty="0">
                <a:latin typeface="Arial"/>
                <a:cs typeface="Arial"/>
              </a:rPr>
              <a:t>paternity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genotyping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182" y="5867400"/>
            <a:ext cx="8501869" cy="90281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spcBef>
                <a:spcPts val="320"/>
              </a:spcBef>
            </a:pPr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there </a:t>
            </a:r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lot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more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variance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among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males </a:t>
            </a:r>
            <a:r>
              <a:rPr sz="2800" spc="-40" dirty="0">
                <a:solidFill>
                  <a:srgbClr val="C55A11"/>
                </a:solidFill>
                <a:latin typeface="Arial"/>
                <a:cs typeface="Arial"/>
              </a:rPr>
              <a:t>in 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reproductive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success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than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we</a:t>
            </a:r>
            <a:r>
              <a:rPr sz="2800" spc="8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think?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FFDBA-F477-48DA-AAA5-AC2B056C5A51}"/>
              </a:ext>
            </a:extLst>
          </p:cNvPr>
          <p:cNvSpPr txBox="1"/>
          <p:nvPr/>
        </p:nvSpPr>
        <p:spPr>
          <a:xfrm>
            <a:off x="304800" y="390942"/>
            <a:ext cx="891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apparent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realized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reproductive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success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C1BD356C-67E6-4401-ACA7-CA188BCFB99D}"/>
              </a:ext>
            </a:extLst>
          </p:cNvPr>
          <p:cNvSpPr>
            <a:spLocks noChangeAspect="1"/>
          </p:cNvSpPr>
          <p:nvPr/>
        </p:nvSpPr>
        <p:spPr>
          <a:xfrm>
            <a:off x="714064" y="2514600"/>
            <a:ext cx="2209800" cy="221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4DC475-062B-4DA2-9C21-F3681839FFFF}"/>
              </a:ext>
            </a:extLst>
          </p:cNvPr>
          <p:cNvSpPr txBox="1"/>
          <p:nvPr/>
        </p:nvSpPr>
        <p:spPr>
          <a:xfrm>
            <a:off x="493998" y="4726303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effectLst/>
                <a:latin typeface="arial" panose="020B0604020202020204" pitchFamily="34" charset="0"/>
              </a:rPr>
              <a:t>Song sparrow</a:t>
            </a:r>
          </a:p>
          <a:p>
            <a:pPr algn="ctr"/>
            <a:r>
              <a:rPr lang="en-GB" b="0" i="1" dirty="0" err="1">
                <a:effectLst/>
                <a:latin typeface="arial" panose="020B0604020202020204" pitchFamily="34" charset="0"/>
              </a:rPr>
              <a:t>Melospiza</a:t>
            </a:r>
            <a:r>
              <a:rPr lang="en-GB" b="0" i="1" dirty="0"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effectLst/>
                <a:latin typeface="arial" panose="020B0604020202020204" pitchFamily="34" charset="0"/>
              </a:rPr>
              <a:t>melodia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06214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810000" y="2290202"/>
            <a:ext cx="5486400" cy="34304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spcBef>
                <a:spcPts val="275"/>
              </a:spcBef>
            </a:pPr>
            <a:r>
              <a:rPr sz="2000" spc="-15" dirty="0">
                <a:solidFill>
                  <a:srgbClr val="2F5597"/>
                </a:solidFill>
                <a:latin typeface="Arial"/>
                <a:cs typeface="Arial"/>
              </a:rPr>
              <a:t>Data </a:t>
            </a:r>
            <a:r>
              <a:rPr sz="2000" spc="-5" dirty="0">
                <a:solidFill>
                  <a:srgbClr val="2F5597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2F5597"/>
                </a:solidFill>
                <a:latin typeface="Arial"/>
                <a:cs typeface="Arial"/>
              </a:rPr>
              <a:t>song sparrows </a:t>
            </a:r>
            <a:r>
              <a:rPr sz="2000" spc="5" dirty="0">
                <a:solidFill>
                  <a:srgbClr val="2F5597"/>
                </a:solidFill>
                <a:latin typeface="Arial"/>
                <a:cs typeface="Arial"/>
              </a:rPr>
              <a:t>on </a:t>
            </a:r>
            <a:r>
              <a:rPr sz="2000" spc="-10" dirty="0" err="1">
                <a:solidFill>
                  <a:srgbClr val="2F5597"/>
                </a:solidFill>
                <a:latin typeface="Arial"/>
                <a:cs typeface="Arial"/>
              </a:rPr>
              <a:t>Mandarte</a:t>
            </a:r>
            <a:r>
              <a:rPr sz="20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F5597"/>
                </a:solidFill>
                <a:latin typeface="Arial"/>
                <a:cs typeface="Arial"/>
              </a:rPr>
              <a:t>Island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>
            <a:spLocks noChangeAspect="1"/>
          </p:cNvSpPr>
          <p:nvPr/>
        </p:nvSpPr>
        <p:spPr>
          <a:xfrm>
            <a:off x="3048000" y="2774344"/>
            <a:ext cx="6792281" cy="4069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8EA464-D2DA-4CEA-B9AA-22939B274D95}"/>
              </a:ext>
            </a:extLst>
          </p:cNvPr>
          <p:cNvSpPr txBox="1"/>
          <p:nvPr/>
        </p:nvSpPr>
        <p:spPr>
          <a:xfrm>
            <a:off x="304800" y="390942"/>
            <a:ext cx="891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apparent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realized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reproductive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success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7802AFD-9BB2-40FC-943B-07E650EDA28C}"/>
              </a:ext>
            </a:extLst>
          </p:cNvPr>
          <p:cNvSpPr>
            <a:spLocks noChangeAspect="1"/>
          </p:cNvSpPr>
          <p:nvPr/>
        </p:nvSpPr>
        <p:spPr>
          <a:xfrm>
            <a:off x="533400" y="3429000"/>
            <a:ext cx="2209800" cy="221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82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47800" y="2590800"/>
            <a:ext cx="6477000" cy="36753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18745">
              <a:spcBef>
                <a:spcPts val="340"/>
              </a:spcBef>
            </a:pP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Paired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comparisons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allow us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account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lot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extraneous variation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12700" marR="5080">
              <a:spcBef>
                <a:spcPts val="1625"/>
              </a:spcBef>
            </a:pP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2-sample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methods </a:t>
            </a: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sometimes </a:t>
            </a: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easier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collect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data </a:t>
            </a:r>
            <a:r>
              <a:rPr sz="2800" spc="-65" dirty="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endParaRPr lang="en-US" sz="2800" spc="-6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spcBef>
                <a:spcPts val="1625"/>
              </a:spcBef>
            </a:pPr>
            <a:endParaRPr lang="en-US" sz="2800" spc="-6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spcBef>
                <a:spcPts val="1625"/>
              </a:spcBef>
            </a:pPr>
            <a:r>
              <a:rPr lang="en-US" sz="2800" spc="-65" dirty="0">
                <a:solidFill>
                  <a:srgbClr val="2F5597"/>
                </a:solidFill>
                <a:latin typeface="Arial"/>
                <a:cs typeface="Arial"/>
              </a:rPr>
              <a:t>Used to ask </a:t>
            </a:r>
            <a:r>
              <a:rPr lang="en-US" sz="2800" b="1" spc="-65" dirty="0">
                <a:solidFill>
                  <a:srgbClr val="2F5597"/>
                </a:solidFill>
                <a:latin typeface="Arial"/>
                <a:cs typeface="Arial"/>
              </a:rPr>
              <a:t>different questions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625FA76-1DAB-40CB-BBF4-DC678F4C1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671908"/>
            <a:ext cx="53014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Paired </a:t>
            </a:r>
            <a:r>
              <a:rPr lang="en-US" sz="4400" spc="-60" dirty="0"/>
              <a:t>vs non-paired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986379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0" y="2243717"/>
            <a:ext cx="3429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70" dirty="0"/>
              <a:t>Levene’s </a:t>
            </a:r>
            <a:r>
              <a:rPr sz="2800" spc="-10" dirty="0"/>
              <a:t>test </a:t>
            </a:r>
            <a:r>
              <a:rPr sz="2800" spc="-60" dirty="0"/>
              <a:t>in</a:t>
            </a:r>
            <a:r>
              <a:rPr sz="2800" spc="45" dirty="0"/>
              <a:t> </a:t>
            </a:r>
            <a:r>
              <a:rPr sz="2800" spc="-125" dirty="0"/>
              <a:t>R</a:t>
            </a:r>
            <a:endParaRPr sz="2800" dirty="0"/>
          </a:p>
        </p:txBody>
      </p:sp>
      <p:sp>
        <p:nvSpPr>
          <p:cNvPr id="11" name="object 11"/>
          <p:cNvSpPr txBox="1"/>
          <p:nvPr/>
        </p:nvSpPr>
        <p:spPr>
          <a:xfrm>
            <a:off x="1066800" y="6312181"/>
            <a:ext cx="7772400" cy="7585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sz="2400" spc="-55" dirty="0">
                <a:solidFill>
                  <a:srgbClr val="C55A11"/>
                </a:solidFill>
                <a:latin typeface="Arial"/>
                <a:cs typeface="Arial"/>
              </a:rPr>
              <a:t>These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data </a:t>
            </a:r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show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no strong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evidence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for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increased 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variance in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reproductive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success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in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C55A11"/>
                </a:solidFill>
                <a:latin typeface="Arial"/>
                <a:cs typeface="Arial"/>
              </a:rPr>
              <a:t>realized</a:t>
            </a:r>
            <a:r>
              <a:rPr sz="2400" spc="1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data.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FB3C9-9DB3-4A4A-A898-67F4792CA798}"/>
              </a:ext>
            </a:extLst>
          </p:cNvPr>
          <p:cNvSpPr txBox="1"/>
          <p:nvPr/>
        </p:nvSpPr>
        <p:spPr>
          <a:xfrm>
            <a:off x="304800" y="390942"/>
            <a:ext cx="891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apparent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realized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reproductive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success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760B12-C380-40D7-A0F6-D2B8952A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943600" cy="320840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867584" y="2750515"/>
            <a:ext cx="57912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210185" indent="-285750">
              <a:buFont typeface="Arial" panose="020B0604020202020204" pitchFamily="34" charset="0"/>
              <a:buChar char="•"/>
              <a:tabLst>
                <a:tab pos="1366520" algn="l"/>
              </a:tabLst>
            </a:pPr>
            <a:r>
              <a:rPr lang="en-GB" sz="2400" spc="-45" dirty="0">
                <a:latin typeface="Arial"/>
                <a:cs typeface="Arial"/>
              </a:rPr>
              <a:t>The </a:t>
            </a:r>
            <a:r>
              <a:rPr lang="en-GB" sz="2400" spc="5" dirty="0">
                <a:latin typeface="Arial"/>
                <a:cs typeface="Arial"/>
              </a:rPr>
              <a:t>most </a:t>
            </a:r>
            <a:r>
              <a:rPr lang="en-GB" sz="2400" b="1" spc="-5" dirty="0">
                <a:latin typeface="Arial"/>
                <a:cs typeface="Arial"/>
              </a:rPr>
              <a:t>commonly </a:t>
            </a:r>
            <a:r>
              <a:rPr lang="en-GB" sz="2400" b="1" spc="-10" dirty="0">
                <a:latin typeface="Arial"/>
                <a:cs typeface="Arial"/>
              </a:rPr>
              <a:t>used </a:t>
            </a:r>
            <a:r>
              <a:rPr lang="en-GB" sz="2400" dirty="0">
                <a:latin typeface="Arial"/>
                <a:cs typeface="Arial"/>
              </a:rPr>
              <a:t>test </a:t>
            </a:r>
            <a:r>
              <a:rPr lang="en-GB" sz="2400" spc="20" dirty="0">
                <a:latin typeface="Arial"/>
                <a:cs typeface="Arial"/>
              </a:rPr>
              <a:t>to </a:t>
            </a:r>
            <a:r>
              <a:rPr lang="en-GB" sz="2400" spc="-5" dirty="0">
                <a:latin typeface="Arial"/>
                <a:cs typeface="Arial"/>
              </a:rPr>
              <a:t>compare</a:t>
            </a:r>
            <a:r>
              <a:rPr lang="en-GB" sz="2400" spc="-60" dirty="0">
                <a:latin typeface="Arial"/>
                <a:cs typeface="Arial"/>
              </a:rPr>
              <a:t> </a:t>
            </a:r>
            <a:r>
              <a:rPr lang="en-GB" sz="2400" spc="-25" dirty="0">
                <a:latin typeface="Arial"/>
                <a:cs typeface="Arial"/>
              </a:rPr>
              <a:t>variances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  <a:p>
            <a:pPr marL="285750" marR="5080" indent="-285750">
              <a:buFont typeface="Arial" panose="020B0604020202020204" pitchFamily="34" charset="0"/>
              <a:buChar char="•"/>
              <a:tabLst>
                <a:tab pos="1366520" algn="l"/>
              </a:tabLst>
            </a:pPr>
            <a:r>
              <a:rPr sz="2400" spc="-50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400" b="1" i="1" spc="-110" dirty="0">
                <a:solidFill>
                  <a:srgbClr val="C55A11"/>
                </a:solidFill>
                <a:latin typeface="Arial"/>
                <a:cs typeface="Arial"/>
              </a:rPr>
              <a:t>F </a:t>
            </a:r>
            <a:r>
              <a:rPr lang="en-US" sz="2400" b="1" i="1" spc="-1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55A11"/>
                </a:solidFill>
                <a:latin typeface="Arial"/>
                <a:cs typeface="Arial"/>
              </a:rPr>
              <a:t>test </a:t>
            </a:r>
            <a:r>
              <a:rPr sz="2400" b="1" spc="-45" dirty="0">
                <a:solidFill>
                  <a:srgbClr val="C55A11"/>
                </a:solidFill>
                <a:latin typeface="Arial"/>
                <a:cs typeface="Arial"/>
              </a:rPr>
              <a:t>is very </a:t>
            </a:r>
            <a:r>
              <a:rPr sz="2400" b="1" spc="-35" dirty="0">
                <a:solidFill>
                  <a:srgbClr val="C55A11"/>
                </a:solidFill>
                <a:latin typeface="Arial"/>
                <a:cs typeface="Arial"/>
              </a:rPr>
              <a:t>sensitive </a:t>
            </a:r>
            <a:r>
              <a:rPr sz="2400" b="1" spc="20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z="2400" b="1" spc="-20" dirty="0">
                <a:solidFill>
                  <a:srgbClr val="C55A11"/>
                </a:solidFill>
                <a:latin typeface="Arial"/>
                <a:cs typeface="Arial"/>
              </a:rPr>
              <a:t>its </a:t>
            </a:r>
            <a:r>
              <a:rPr sz="2400" b="1" spc="-10" dirty="0">
                <a:solidFill>
                  <a:srgbClr val="C55A11"/>
                </a:solidFill>
                <a:latin typeface="Arial"/>
                <a:cs typeface="Arial"/>
              </a:rPr>
              <a:t>assumption </a:t>
            </a:r>
            <a:r>
              <a:rPr sz="2400" b="1" dirty="0">
                <a:solidFill>
                  <a:srgbClr val="C55A11"/>
                </a:solidFill>
                <a:latin typeface="Arial"/>
                <a:cs typeface="Arial"/>
              </a:rPr>
              <a:t>that </a:t>
            </a:r>
            <a:r>
              <a:rPr sz="2400" b="1" spc="15" dirty="0">
                <a:solidFill>
                  <a:srgbClr val="C55A11"/>
                </a:solidFill>
                <a:latin typeface="Arial"/>
                <a:cs typeface="Arial"/>
              </a:rPr>
              <a:t>both  </a:t>
            </a:r>
            <a:r>
              <a:rPr sz="2400" b="1" spc="-10" dirty="0">
                <a:solidFill>
                  <a:srgbClr val="C55A11"/>
                </a:solidFill>
                <a:latin typeface="Arial"/>
                <a:cs typeface="Arial"/>
              </a:rPr>
              <a:t>distributions </a:t>
            </a:r>
            <a:r>
              <a:rPr sz="2400" b="1" spc="-50" dirty="0">
                <a:solidFill>
                  <a:srgbClr val="C55A11"/>
                </a:solidFill>
                <a:latin typeface="Arial"/>
                <a:cs typeface="Arial"/>
              </a:rPr>
              <a:t>are</a:t>
            </a:r>
            <a:r>
              <a:rPr sz="2400" b="1" spc="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C55A11"/>
                </a:solidFill>
                <a:latin typeface="Arial"/>
                <a:cs typeface="Arial"/>
              </a:rPr>
              <a:t>Gaussian</a:t>
            </a:r>
            <a:endParaRPr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  <a:p>
            <a:pPr marL="285750" marR="100965" indent="-285750">
              <a:buFont typeface="Arial" panose="020B0604020202020204" pitchFamily="34" charset="0"/>
              <a:buChar char="•"/>
              <a:tabLst>
                <a:tab pos="1366520" algn="l"/>
              </a:tabLst>
            </a:pPr>
            <a:r>
              <a:rPr sz="2400" spc="-35" dirty="0">
                <a:latin typeface="Arial"/>
                <a:cs typeface="Arial"/>
              </a:rPr>
              <a:t>Therefore </a:t>
            </a:r>
            <a:r>
              <a:rPr sz="2400" b="1" spc="-30" dirty="0">
                <a:latin typeface="Arial"/>
                <a:cs typeface="Arial"/>
              </a:rPr>
              <a:t>use </a:t>
            </a:r>
            <a:r>
              <a:rPr sz="2400" b="1" spc="-40" dirty="0">
                <a:latin typeface="Arial"/>
                <a:cs typeface="Arial"/>
              </a:rPr>
              <a:t>Levene’s </a:t>
            </a:r>
            <a:r>
              <a:rPr sz="2400" b="1" dirty="0">
                <a:latin typeface="Arial"/>
                <a:cs typeface="Arial"/>
              </a:rPr>
              <a:t>test </a:t>
            </a:r>
            <a:r>
              <a:rPr sz="2400" b="1" spc="-15" dirty="0">
                <a:latin typeface="Arial"/>
                <a:cs typeface="Arial"/>
              </a:rPr>
              <a:t>instead</a:t>
            </a:r>
            <a:r>
              <a:rPr lang="en-US" sz="2400" b="1" spc="-15" dirty="0">
                <a:latin typeface="Arial"/>
                <a:cs typeface="Arial"/>
              </a:rPr>
              <a:t>!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CE7557-D86A-4DC6-A3FF-0E801A02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43200"/>
            <a:ext cx="2304618" cy="21185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353926F-D97C-410F-9F4C-A4EA0D76BB62}"/>
              </a:ext>
            </a:extLst>
          </p:cNvPr>
          <p:cNvSpPr txBox="1"/>
          <p:nvPr/>
        </p:nvSpPr>
        <p:spPr>
          <a:xfrm>
            <a:off x="2057400" y="990600"/>
            <a:ext cx="61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Note </a:t>
            </a:r>
            <a:r>
              <a:rPr lang="en-GB" sz="4400" spc="-5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4400" i="1" spc="-165" dirty="0">
                <a:solidFill>
                  <a:srgbClr val="2F5597"/>
                </a:solidFill>
                <a:latin typeface="Arial"/>
                <a:cs typeface="Arial"/>
              </a:rPr>
              <a:t>F</a:t>
            </a:r>
            <a:r>
              <a:rPr lang="en-GB" sz="4400" i="1" spc="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199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311665" y="3276600"/>
            <a:ext cx="7511269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400" spc="-50" dirty="0">
                <a:latin typeface="Arial"/>
                <a:cs typeface="Arial"/>
              </a:rPr>
              <a:t>We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compare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means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25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groups, </a:t>
            </a:r>
            <a:r>
              <a:rPr sz="2400" spc="-20" dirty="0">
                <a:latin typeface="Arial"/>
                <a:cs typeface="Arial"/>
              </a:rPr>
              <a:t>using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mean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paired </a:t>
            </a:r>
            <a:r>
              <a:rPr sz="2400" spc="-25" dirty="0">
                <a:latin typeface="Arial"/>
                <a:cs typeface="Arial"/>
              </a:rPr>
              <a:t>differences </a:t>
            </a:r>
            <a:r>
              <a:rPr sz="2400" spc="-10" dirty="0">
                <a:latin typeface="Arial"/>
                <a:cs typeface="Arial"/>
              </a:rPr>
              <a:t>or the  </a:t>
            </a:r>
            <a:r>
              <a:rPr sz="2400" spc="-20" dirty="0">
                <a:latin typeface="Arial"/>
                <a:cs typeface="Arial"/>
              </a:rPr>
              <a:t>mean </a:t>
            </a:r>
            <a:r>
              <a:rPr sz="2400" spc="-25" dirty="0">
                <a:latin typeface="Arial"/>
                <a:cs typeface="Arial"/>
              </a:rPr>
              <a:t>difference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spc="30" dirty="0">
                <a:latin typeface="Arial"/>
                <a:cs typeface="Arial"/>
              </a:rPr>
              <a:t>two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groups</a:t>
            </a:r>
            <a:endParaRPr sz="2400" dirty="0">
              <a:latin typeface="Arial"/>
              <a:cs typeface="Arial"/>
            </a:endParaRPr>
          </a:p>
          <a:p>
            <a:pPr marL="297815" marR="21209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400" spc="-30" dirty="0">
                <a:latin typeface="Arial"/>
                <a:cs typeface="Arial"/>
              </a:rPr>
              <a:t>Paired </a:t>
            </a:r>
            <a:r>
              <a:rPr sz="2400" spc="-5" dirty="0">
                <a:latin typeface="Arial"/>
                <a:cs typeface="Arial"/>
              </a:rPr>
              <a:t>data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spc="-35" dirty="0">
                <a:latin typeface="Arial"/>
                <a:cs typeface="Arial"/>
              </a:rPr>
              <a:t>analyzed </a:t>
            </a:r>
            <a:r>
              <a:rPr sz="2400" spc="-20" dirty="0">
                <a:latin typeface="Arial"/>
                <a:cs typeface="Arial"/>
              </a:rPr>
              <a:t>using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differences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spc="25" dirty="0">
                <a:latin typeface="Arial"/>
                <a:cs typeface="Arial"/>
              </a:rPr>
              <a:t>two </a:t>
            </a:r>
            <a:r>
              <a:rPr sz="2400" spc="-10" dirty="0">
                <a:latin typeface="Arial"/>
                <a:cs typeface="Arial"/>
              </a:rPr>
              <a:t>members of the </a:t>
            </a:r>
            <a:r>
              <a:rPr sz="2400" spc="-15" dirty="0">
                <a:latin typeface="Arial"/>
                <a:cs typeface="Arial"/>
              </a:rPr>
              <a:t>pairs. </a:t>
            </a:r>
            <a:endParaRPr lang="en-US" sz="2400" spc="-15" dirty="0">
              <a:latin typeface="Arial"/>
              <a:cs typeface="Arial"/>
            </a:endParaRPr>
          </a:p>
          <a:p>
            <a:pPr marL="297815" marR="21209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endParaRPr lang="en-US" sz="2400" spc="-15" dirty="0">
              <a:latin typeface="Arial"/>
              <a:cs typeface="Arial"/>
            </a:endParaRPr>
          </a:p>
          <a:p>
            <a:pPr marL="12065" marR="212090" algn="ctr">
              <a:spcAft>
                <a:spcPts val="1200"/>
              </a:spcAft>
              <a:tabLst>
                <a:tab pos="97790" algn="l"/>
              </a:tabLst>
            </a:pPr>
            <a:r>
              <a:rPr sz="2400" spc="-20" dirty="0">
                <a:latin typeface="Arial"/>
                <a:cs typeface="Arial"/>
              </a:rPr>
              <a:t>(confidence </a:t>
            </a:r>
            <a:r>
              <a:rPr sz="2400" spc="-30" dirty="0">
                <a:latin typeface="Arial"/>
                <a:cs typeface="Arial"/>
              </a:rPr>
              <a:t>intervals </a:t>
            </a:r>
            <a:r>
              <a:rPr sz="2400" spc="-15" dirty="0">
                <a:latin typeface="Arial"/>
                <a:cs typeface="Arial"/>
              </a:rPr>
              <a:t>just </a:t>
            </a:r>
            <a:r>
              <a:rPr sz="2400" spc="-40" dirty="0">
                <a:latin typeface="Arial"/>
                <a:cs typeface="Arial"/>
              </a:rPr>
              <a:t>like </a:t>
            </a:r>
            <a:r>
              <a:rPr sz="2400" spc="-35" dirty="0">
                <a:latin typeface="Arial"/>
                <a:cs typeface="Arial"/>
              </a:rPr>
              <a:t>single  </a:t>
            </a:r>
            <a:r>
              <a:rPr sz="2400" spc="-20" dirty="0">
                <a:latin typeface="Arial"/>
                <a:cs typeface="Arial"/>
              </a:rPr>
              <a:t>sample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differences; </a:t>
            </a:r>
            <a:r>
              <a:rPr sz="2400" spc="-20" dirty="0">
                <a:latin typeface="Arial"/>
                <a:cs typeface="Arial"/>
              </a:rPr>
              <a:t>paired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t-tests)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1527ED2E-CD14-4155-9A66-7FAACD9A7218}"/>
              </a:ext>
            </a:extLst>
          </p:cNvPr>
          <p:cNvSpPr txBox="1"/>
          <p:nvPr/>
        </p:nvSpPr>
        <p:spPr>
          <a:xfrm>
            <a:off x="762000" y="6858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Comparing the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two 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groups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31CA1A-3FCD-4433-A57A-C65CEABDBAF2}"/>
              </a:ext>
            </a:extLst>
          </p:cNvPr>
          <p:cNvSpPr txBox="1"/>
          <p:nvPr/>
        </p:nvSpPr>
        <p:spPr>
          <a:xfrm>
            <a:off x="2438400" y="25908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Summary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146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14400" y="3733800"/>
            <a:ext cx="807720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400" spc="-25" dirty="0">
                <a:latin typeface="Arial"/>
                <a:cs typeface="Arial"/>
              </a:rPr>
              <a:t>Two-sample </a:t>
            </a:r>
            <a:r>
              <a:rPr sz="2400" spc="-5" dirty="0">
                <a:latin typeface="Arial"/>
                <a:cs typeface="Arial"/>
              </a:rPr>
              <a:t>comparisons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 done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2-sample </a:t>
            </a:r>
            <a:r>
              <a:rPr sz="2400" spc="15" dirty="0">
                <a:latin typeface="Arial"/>
                <a:cs typeface="Arial"/>
              </a:rPr>
              <a:t>t-test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35" dirty="0">
                <a:latin typeface="Arial"/>
                <a:cs typeface="Arial"/>
              </a:rPr>
              <a:t>Welch’s </a:t>
            </a:r>
            <a:r>
              <a:rPr sz="2400" spc="10" dirty="0">
                <a:latin typeface="Arial"/>
                <a:cs typeface="Arial"/>
              </a:rPr>
              <a:t>t-test. </a:t>
            </a:r>
            <a:endParaRPr lang="en-US" sz="2400" spc="10" dirty="0">
              <a:latin typeface="Arial"/>
              <a:cs typeface="Arial"/>
            </a:endParaRPr>
          </a:p>
          <a:p>
            <a:pPr marL="532130" marR="508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400" spc="5" dirty="0">
                <a:latin typeface="Arial"/>
                <a:cs typeface="Arial"/>
              </a:rPr>
              <a:t>Both </a:t>
            </a:r>
            <a:r>
              <a:rPr sz="2400" b="1" spc="-20" dirty="0">
                <a:latin typeface="Arial"/>
                <a:cs typeface="Arial"/>
              </a:rPr>
              <a:t>assume </a:t>
            </a:r>
            <a:r>
              <a:rPr lang="en-US" sz="2400" b="1" spc="-15" dirty="0">
                <a:latin typeface="Arial"/>
                <a:cs typeface="Arial"/>
              </a:rPr>
              <a:t>Gaussian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distributed </a:t>
            </a:r>
            <a:r>
              <a:rPr sz="2400" b="1" spc="-30" dirty="0">
                <a:latin typeface="Arial"/>
                <a:cs typeface="Arial"/>
              </a:rPr>
              <a:t>variables</a:t>
            </a:r>
            <a:r>
              <a:rPr sz="2400" spc="-30" dirty="0">
                <a:latin typeface="Arial"/>
                <a:cs typeface="Arial"/>
              </a:rPr>
              <a:t>. </a:t>
            </a:r>
            <a:r>
              <a:rPr sz="2400" spc="30" dirty="0">
                <a:latin typeface="Arial"/>
                <a:cs typeface="Arial"/>
              </a:rPr>
              <a:t>2-  </a:t>
            </a:r>
            <a:r>
              <a:rPr sz="2400" spc="-20" dirty="0">
                <a:latin typeface="Arial"/>
                <a:cs typeface="Arial"/>
              </a:rPr>
              <a:t>sample assumes </a:t>
            </a:r>
            <a:r>
              <a:rPr sz="2400" spc="-25" dirty="0">
                <a:latin typeface="Arial"/>
                <a:cs typeface="Arial"/>
              </a:rPr>
              <a:t>equal variance; </a:t>
            </a:r>
            <a:r>
              <a:rPr sz="2400" spc="-35" dirty="0">
                <a:latin typeface="Arial"/>
                <a:cs typeface="Arial"/>
              </a:rPr>
              <a:t>Welch’s </a:t>
            </a:r>
            <a:r>
              <a:rPr sz="2400" spc="-5" dirty="0">
                <a:latin typeface="Arial"/>
                <a:cs typeface="Arial"/>
              </a:rPr>
              <a:t>does</a:t>
            </a:r>
            <a:r>
              <a:rPr sz="2400" spc="5" dirty="0">
                <a:latin typeface="Arial"/>
                <a:cs typeface="Arial"/>
              </a:rPr>
              <a:t> not.</a:t>
            </a:r>
            <a:endParaRPr sz="2400" dirty="0">
              <a:latin typeface="Arial"/>
              <a:cs typeface="Arial"/>
            </a:endParaRPr>
          </a:p>
          <a:p>
            <a:pPr marL="532130" marR="638175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400" spc="-4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variances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25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groups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compared with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40" dirty="0">
                <a:latin typeface="Arial"/>
                <a:cs typeface="Arial"/>
              </a:rPr>
              <a:t>Levene’s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test.</a:t>
            </a: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EB777BF2-CA52-47E1-A750-14ECF213846C}"/>
              </a:ext>
            </a:extLst>
          </p:cNvPr>
          <p:cNvSpPr txBox="1"/>
          <p:nvPr/>
        </p:nvSpPr>
        <p:spPr>
          <a:xfrm>
            <a:off x="762000" y="6858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Comparing the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two 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groups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82EF4A-47FE-47A6-8608-17C6F91AECA9}"/>
              </a:ext>
            </a:extLst>
          </p:cNvPr>
          <p:cNvSpPr txBox="1"/>
          <p:nvPr/>
        </p:nvSpPr>
        <p:spPr>
          <a:xfrm>
            <a:off x="2438400" y="25908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Summary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70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71908"/>
            <a:ext cx="70540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Paired </a:t>
            </a:r>
            <a:r>
              <a:rPr sz="4400" spc="-25" dirty="0"/>
              <a:t>design:</a:t>
            </a:r>
            <a:r>
              <a:rPr sz="4400" spc="35" dirty="0"/>
              <a:t> </a:t>
            </a:r>
            <a:r>
              <a:rPr sz="4400" spc="-55" dirty="0"/>
              <a:t>Examples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2286000"/>
            <a:ext cx="7620000" cy="39055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265" indent="-457200"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25" dirty="0">
                <a:latin typeface="Arial"/>
                <a:cs typeface="Arial"/>
              </a:rPr>
              <a:t>Before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20" dirty="0">
                <a:latin typeface="Arial"/>
                <a:cs typeface="Arial"/>
              </a:rPr>
              <a:t>after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treatment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5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indent="-45720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15" dirty="0">
                <a:latin typeface="Arial"/>
                <a:cs typeface="Arial"/>
              </a:rPr>
              <a:t>Upstream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downstream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5" dirty="0">
                <a:latin typeface="Arial"/>
                <a:cs typeface="Arial"/>
              </a:rPr>
              <a:t>power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plant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marR="5080" indent="-4572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20" dirty="0">
                <a:latin typeface="Arial"/>
                <a:cs typeface="Arial"/>
              </a:rPr>
              <a:t>Identical </a:t>
            </a:r>
            <a:r>
              <a:rPr sz="2800" spc="-5" dirty="0">
                <a:latin typeface="Arial"/>
                <a:cs typeface="Arial"/>
              </a:rPr>
              <a:t>twins: </a:t>
            </a:r>
            <a:r>
              <a:rPr sz="2800" spc="-20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treatment and </a:t>
            </a:r>
            <a:r>
              <a:rPr sz="2800" spc="-20" dirty="0">
                <a:latin typeface="Arial"/>
                <a:cs typeface="Arial"/>
              </a:rPr>
              <a:t>one  </a:t>
            </a:r>
            <a:r>
              <a:rPr sz="2800" dirty="0">
                <a:latin typeface="Arial"/>
                <a:cs typeface="Arial"/>
              </a:rPr>
              <a:t>without</a:t>
            </a:r>
          </a:p>
          <a:p>
            <a:pPr marL="457200" indent="-457200"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marR="200025" indent="-45720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25" dirty="0">
                <a:latin typeface="Arial"/>
                <a:cs typeface="Arial"/>
              </a:rPr>
              <a:t>Earwigs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spc="-25" dirty="0">
                <a:latin typeface="Arial"/>
                <a:cs typeface="Arial"/>
              </a:rPr>
              <a:t>ear: </a:t>
            </a:r>
            <a:r>
              <a:rPr sz="2800" spc="10" dirty="0">
                <a:latin typeface="Arial"/>
                <a:cs typeface="Arial"/>
              </a:rPr>
              <a:t>how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get </a:t>
            </a:r>
            <a:r>
              <a:rPr sz="2800" spc="-5" dirty="0">
                <a:latin typeface="Arial"/>
                <a:cs typeface="Arial"/>
              </a:rPr>
              <a:t>them </a:t>
            </a:r>
            <a:r>
              <a:rPr sz="2800" dirty="0">
                <a:latin typeface="Arial"/>
                <a:cs typeface="Arial"/>
              </a:rPr>
              <a:t>out?  </a:t>
            </a:r>
            <a:r>
              <a:rPr sz="2800" spc="-15" dirty="0">
                <a:latin typeface="Arial"/>
                <a:cs typeface="Arial"/>
              </a:rPr>
              <a:t>Compare </a:t>
            </a:r>
            <a:r>
              <a:rPr sz="2800" spc="-20" dirty="0">
                <a:latin typeface="Arial"/>
                <a:cs typeface="Arial"/>
              </a:rPr>
              <a:t>tweezers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hot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oil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71600" y="2438400"/>
            <a:ext cx="8077200" cy="355930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265" marR="5080" indent="-457200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en-GB" sz="2800" spc="-25" dirty="0">
                <a:latin typeface="Arial"/>
                <a:cs typeface="Arial"/>
              </a:rPr>
              <a:t>Data </a:t>
            </a:r>
            <a:r>
              <a:rPr lang="en-GB" sz="2800" spc="-15" dirty="0">
                <a:latin typeface="Arial"/>
                <a:cs typeface="Arial"/>
              </a:rPr>
              <a:t>from </a:t>
            </a:r>
            <a:r>
              <a:rPr lang="en-GB" sz="2800" spc="-10" dirty="0">
                <a:latin typeface="Arial"/>
                <a:cs typeface="Arial"/>
              </a:rPr>
              <a:t>the </a:t>
            </a:r>
            <a:r>
              <a:rPr lang="en-GB" sz="2800" b="1" spc="25" dirty="0">
                <a:latin typeface="Arial"/>
                <a:cs typeface="Arial"/>
              </a:rPr>
              <a:t>two </a:t>
            </a:r>
            <a:r>
              <a:rPr lang="en-GB" sz="2800" b="1" spc="-5" dirty="0">
                <a:latin typeface="Arial"/>
                <a:cs typeface="Arial"/>
              </a:rPr>
              <a:t>groups </a:t>
            </a:r>
            <a:r>
              <a:rPr lang="en-GB" sz="2800" b="1" spc="-45" dirty="0">
                <a:latin typeface="Arial"/>
                <a:cs typeface="Arial"/>
              </a:rPr>
              <a:t>are</a:t>
            </a:r>
            <a:r>
              <a:rPr lang="en-GB" sz="2800" b="1" spc="75" dirty="0">
                <a:latin typeface="Arial"/>
                <a:cs typeface="Arial"/>
              </a:rPr>
              <a:t> </a:t>
            </a:r>
            <a:r>
              <a:rPr lang="en-GB" sz="2800" b="1" spc="-20" dirty="0">
                <a:latin typeface="Arial"/>
                <a:cs typeface="Arial"/>
              </a:rPr>
              <a:t>paired</a:t>
            </a:r>
            <a:endParaRPr lang="en-GB" sz="2800" b="1" dirty="0">
              <a:latin typeface="Arial"/>
              <a:cs typeface="Arial"/>
            </a:endParaRPr>
          </a:p>
          <a:p>
            <a:pPr marL="469265" marR="5080" indent="-457200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endParaRPr lang="en-US" sz="2800" spc="-30" dirty="0">
              <a:latin typeface="Arial"/>
              <a:cs typeface="Arial"/>
            </a:endParaRPr>
          </a:p>
          <a:p>
            <a:pPr marL="469265" marR="5080" indent="-457200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30" dirty="0">
                <a:latin typeface="Arial"/>
                <a:cs typeface="Arial"/>
              </a:rPr>
              <a:t>Each </a:t>
            </a:r>
            <a:r>
              <a:rPr sz="2800" spc="-5" dirty="0">
                <a:latin typeface="Arial"/>
                <a:cs typeface="Arial"/>
              </a:rPr>
              <a:t>member </a:t>
            </a:r>
            <a:r>
              <a:rPr sz="2800" spc="-10" dirty="0">
                <a:latin typeface="Arial"/>
                <a:cs typeface="Arial"/>
              </a:rPr>
              <a:t>of the </a:t>
            </a:r>
            <a:r>
              <a:rPr sz="2800" spc="-20" dirty="0">
                <a:latin typeface="Arial"/>
                <a:cs typeface="Arial"/>
              </a:rPr>
              <a:t>pair </a:t>
            </a:r>
            <a:r>
              <a:rPr sz="2800" spc="-30" dirty="0">
                <a:latin typeface="Arial"/>
                <a:cs typeface="Arial"/>
              </a:rPr>
              <a:t>shares </a:t>
            </a:r>
            <a:r>
              <a:rPr sz="2800" spc="5" dirty="0">
                <a:latin typeface="Arial"/>
                <a:cs typeface="Arial"/>
              </a:rPr>
              <a:t>much </a:t>
            </a:r>
            <a:r>
              <a:rPr sz="2800" spc="-40" dirty="0">
                <a:latin typeface="Arial"/>
                <a:cs typeface="Arial"/>
              </a:rPr>
              <a:t>in  </a:t>
            </a:r>
            <a:r>
              <a:rPr sz="2800" spc="10" dirty="0">
                <a:latin typeface="Arial"/>
                <a:cs typeface="Arial"/>
              </a:rPr>
              <a:t>common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other, </a:t>
            </a:r>
            <a:r>
              <a:rPr sz="2800" i="1" spc="-5" dirty="0">
                <a:latin typeface="Arial"/>
                <a:cs typeface="Arial"/>
              </a:rPr>
              <a:t>except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tested </a:t>
            </a:r>
            <a:r>
              <a:rPr sz="2800" spc="-15" dirty="0">
                <a:latin typeface="Arial"/>
                <a:cs typeface="Arial"/>
              </a:rPr>
              <a:t>categorical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variable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69265" marR="295275" indent="-4572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45" dirty="0">
                <a:latin typeface="Arial"/>
                <a:cs typeface="Arial"/>
              </a:rPr>
              <a:t>There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b="1" spc="5" dirty="0">
                <a:latin typeface="Arial"/>
                <a:cs typeface="Arial"/>
              </a:rPr>
              <a:t>one-to-one </a:t>
            </a:r>
            <a:r>
              <a:rPr sz="2800" b="1" spc="-5" dirty="0">
                <a:latin typeface="Arial"/>
                <a:cs typeface="Arial"/>
              </a:rPr>
              <a:t>correspondence  between </a:t>
            </a: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25" dirty="0">
                <a:latin typeface="Arial"/>
                <a:cs typeface="Arial"/>
              </a:rPr>
              <a:t>individuals </a:t>
            </a:r>
            <a:r>
              <a:rPr sz="2800" b="1" spc="-40" dirty="0">
                <a:latin typeface="Arial"/>
                <a:cs typeface="Arial"/>
              </a:rPr>
              <a:t>in </a:t>
            </a: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25" dirty="0">
                <a:latin typeface="Arial"/>
                <a:cs typeface="Arial"/>
              </a:rPr>
              <a:t>two</a:t>
            </a:r>
            <a:r>
              <a:rPr sz="2800" b="1" spc="1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groups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2D33E-0A8A-4D41-AADA-7EDF7CE974B5}"/>
              </a:ext>
            </a:extLst>
          </p:cNvPr>
          <p:cNvSpPr txBox="1"/>
          <p:nvPr/>
        </p:nvSpPr>
        <p:spPr>
          <a:xfrm>
            <a:off x="838200" y="736895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Paired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designs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85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47800" y="2514600"/>
            <a:ext cx="71628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50" dirty="0">
                <a:latin typeface="Arial"/>
                <a:cs typeface="Arial"/>
              </a:rPr>
              <a:t>We </a:t>
            </a:r>
            <a:r>
              <a:rPr sz="2800" spc="-40" dirty="0">
                <a:latin typeface="Arial"/>
                <a:cs typeface="Arial"/>
              </a:rPr>
              <a:t>have </a:t>
            </a:r>
            <a:r>
              <a:rPr sz="2800" spc="-20" dirty="0">
                <a:latin typeface="Arial"/>
                <a:cs typeface="Arial"/>
              </a:rPr>
              <a:t>many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pairs</a:t>
            </a:r>
            <a:endParaRPr sz="28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285750" marR="5080" indent="-285750"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5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spc="-45" dirty="0">
                <a:latin typeface="Arial"/>
                <a:cs typeface="Arial"/>
              </a:rPr>
              <a:t>pair, </a:t>
            </a:r>
            <a:r>
              <a:rPr sz="2800" spc="-25" dirty="0">
                <a:latin typeface="Arial"/>
                <a:cs typeface="Arial"/>
              </a:rPr>
              <a:t>there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one </a:t>
            </a:r>
            <a:r>
              <a:rPr sz="2800" spc="-5" dirty="0">
                <a:latin typeface="Arial"/>
                <a:cs typeface="Arial"/>
              </a:rPr>
              <a:t>member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25" dirty="0">
                <a:latin typeface="Arial"/>
                <a:cs typeface="Arial"/>
              </a:rPr>
              <a:t>has  </a:t>
            </a:r>
            <a:r>
              <a:rPr sz="2800" spc="-20" dirty="0">
                <a:latin typeface="Arial"/>
                <a:cs typeface="Arial"/>
              </a:rPr>
              <a:t>one </a:t>
            </a:r>
            <a:r>
              <a:rPr sz="2800" spc="-10" dirty="0">
                <a:latin typeface="Arial"/>
                <a:cs typeface="Arial"/>
              </a:rPr>
              <a:t>treatment and </a:t>
            </a:r>
            <a:r>
              <a:rPr sz="2800" spc="-15" dirty="0">
                <a:latin typeface="Arial"/>
                <a:cs typeface="Arial"/>
              </a:rPr>
              <a:t>another </a:t>
            </a:r>
            <a:r>
              <a:rPr sz="2800" spc="10" dirty="0">
                <a:latin typeface="Arial"/>
                <a:cs typeface="Arial"/>
              </a:rPr>
              <a:t>who </a:t>
            </a:r>
            <a:r>
              <a:rPr sz="2800" spc="-25" dirty="0">
                <a:latin typeface="Arial"/>
                <a:cs typeface="Arial"/>
              </a:rPr>
              <a:t>has </a:t>
            </a:r>
            <a:r>
              <a:rPr sz="2800" spc="-15" dirty="0">
                <a:latin typeface="Arial"/>
                <a:cs typeface="Arial"/>
              </a:rPr>
              <a:t>another  </a:t>
            </a:r>
            <a:r>
              <a:rPr sz="2800" spc="-10" dirty="0">
                <a:latin typeface="Arial"/>
                <a:cs typeface="Arial"/>
              </a:rPr>
              <a:t>treatment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algn="ctr"/>
            <a:r>
              <a:rPr sz="2800" spc="-35" dirty="0">
                <a:latin typeface="Arial"/>
                <a:cs typeface="Arial"/>
              </a:rPr>
              <a:t>(</a:t>
            </a:r>
            <a:r>
              <a:rPr sz="2800" spc="-35" dirty="0">
                <a:latin typeface="MS UI Gothic"/>
                <a:cs typeface="MS UI Gothic"/>
              </a:rPr>
              <a:t>"</a:t>
            </a:r>
            <a:r>
              <a:rPr sz="2800" spc="-35" dirty="0">
                <a:latin typeface="Arial"/>
                <a:cs typeface="Arial"/>
              </a:rPr>
              <a:t>Treatment</a:t>
            </a:r>
            <a:r>
              <a:rPr sz="2800" spc="-35" dirty="0">
                <a:latin typeface="MS UI Gothic"/>
                <a:cs typeface="MS UI Gothic"/>
              </a:rPr>
              <a:t>" </a:t>
            </a:r>
            <a:r>
              <a:rPr sz="2800" spc="-10" dirty="0">
                <a:latin typeface="Arial"/>
                <a:cs typeface="Arial"/>
              </a:rPr>
              <a:t>can </a:t>
            </a:r>
            <a:r>
              <a:rPr sz="2800" spc="-20" dirty="0">
                <a:latin typeface="Arial"/>
                <a:cs typeface="Arial"/>
              </a:rPr>
              <a:t>mean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MS UI Gothic"/>
                <a:cs typeface="MS UI Gothic"/>
              </a:rPr>
              <a:t>"</a:t>
            </a:r>
            <a:r>
              <a:rPr sz="2800" spc="-15" dirty="0">
                <a:latin typeface="Arial"/>
                <a:cs typeface="Arial"/>
              </a:rPr>
              <a:t>group</a:t>
            </a:r>
            <a:r>
              <a:rPr sz="2800" spc="-15" dirty="0">
                <a:latin typeface="MS UI Gothic"/>
                <a:cs typeface="MS UI Gothic"/>
              </a:rPr>
              <a:t>"</a:t>
            </a:r>
            <a:r>
              <a:rPr sz="2800" spc="-1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8C116-D48F-4FF3-9B73-367F10020EA8}"/>
              </a:ext>
            </a:extLst>
          </p:cNvPr>
          <p:cNvSpPr txBox="1"/>
          <p:nvPr/>
        </p:nvSpPr>
        <p:spPr>
          <a:xfrm>
            <a:off x="838200" y="736895"/>
            <a:ext cx="5943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Paired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comparisons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48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524000" y="2819400"/>
            <a:ext cx="6705600" cy="184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2080"/>
              </a:spcBef>
            </a:pPr>
            <a:r>
              <a:rPr sz="2800" spc="-135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compare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5" dirty="0">
                <a:latin typeface="Arial"/>
                <a:cs typeface="Arial"/>
              </a:rPr>
              <a:t>groups, </a:t>
            </a:r>
            <a:r>
              <a:rPr sz="2800" dirty="0">
                <a:latin typeface="Arial"/>
                <a:cs typeface="Arial"/>
              </a:rPr>
              <a:t>we </a:t>
            </a:r>
            <a:r>
              <a:rPr sz="2800" spc="-30" dirty="0">
                <a:latin typeface="Arial"/>
                <a:cs typeface="Arial"/>
              </a:rPr>
              <a:t>use </a:t>
            </a:r>
            <a:endParaRPr lang="en-US" sz="2800" spc="-30" dirty="0">
              <a:latin typeface="Arial"/>
              <a:cs typeface="Arial"/>
            </a:endParaRPr>
          </a:p>
          <a:p>
            <a:pPr marL="12700" marR="5080" algn="ctr">
              <a:spcBef>
                <a:spcPts val="2080"/>
              </a:spcBef>
            </a:pPr>
            <a:r>
              <a:rPr sz="2800" spc="-2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mean </a:t>
            </a:r>
            <a:r>
              <a:rPr sz="2800" spc="-1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800" i="1" spc="-30" dirty="0">
                <a:solidFill>
                  <a:srgbClr val="C00000"/>
                </a:solidFill>
                <a:latin typeface="Arial"/>
                <a:cs typeface="Arial"/>
              </a:rPr>
              <a:t>difference </a:t>
            </a:r>
            <a:endParaRPr lang="en-US" sz="2800" i="1" spc="-3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2080"/>
              </a:spcBef>
            </a:pPr>
            <a:r>
              <a:rPr sz="2800" spc="-10" dirty="0">
                <a:latin typeface="Arial"/>
                <a:cs typeface="Arial"/>
              </a:rPr>
              <a:t>between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15" dirty="0">
                <a:latin typeface="Arial"/>
                <a:cs typeface="Arial"/>
              </a:rPr>
              <a:t>members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each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pair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89AC1-5140-4185-ACA5-FF4CCD8F7BFD}"/>
              </a:ext>
            </a:extLst>
          </p:cNvPr>
          <p:cNvSpPr txBox="1"/>
          <p:nvPr/>
        </p:nvSpPr>
        <p:spPr>
          <a:xfrm>
            <a:off x="838200" y="736895"/>
            <a:ext cx="5943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Paired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comparisons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4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1227</Words>
  <Application>Microsoft Office PowerPoint</Application>
  <PresentationFormat>Custom</PresentationFormat>
  <Paragraphs>213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MS UI Gothic</vt:lpstr>
      <vt:lpstr>Arial</vt:lpstr>
      <vt:lpstr>Arial</vt:lpstr>
      <vt:lpstr>Calibri</vt:lpstr>
      <vt:lpstr>Cambria Math</vt:lpstr>
      <vt:lpstr>Symbol</vt:lpstr>
      <vt:lpstr>Times New Roman</vt:lpstr>
      <vt:lpstr>Office Theme</vt:lpstr>
      <vt:lpstr>C7041 Experimental Design and Analysis</vt:lpstr>
      <vt:lpstr>1.12 two sample tests</vt:lpstr>
      <vt:lpstr>Comparing means</vt:lpstr>
      <vt:lpstr>PowerPoint Presentation</vt:lpstr>
      <vt:lpstr>Paired vs non-paired</vt:lpstr>
      <vt:lpstr>Paired design: Examples</vt:lpstr>
      <vt:lpstr>PowerPoint Presentation</vt:lpstr>
      <vt:lpstr>PowerPoint Presentation</vt:lpstr>
      <vt:lpstr>PowerPoint Presentation</vt:lpstr>
      <vt:lpstr>PowerPoint Presentation</vt:lpstr>
      <vt:lpstr>Example: A &amp; E admissions on 4/20</vt:lpstr>
      <vt:lpstr>Example: A &amp; E admissions on 4/20</vt:lpstr>
      <vt:lpstr>Example: A &amp; E admissions on 4/20</vt:lpstr>
      <vt:lpstr>Calculate differences</vt:lpstr>
      <vt:lpstr>PowerPoint Presentation</vt:lpstr>
      <vt:lpstr>PowerPoint Presentation</vt:lpstr>
      <vt:lpstr>PowerPoint Presentation</vt:lpstr>
      <vt:lpstr>Critical value of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Data, summarized</vt:lpstr>
      <vt:lpstr>PowerPoint Presentation</vt:lpstr>
      <vt:lpstr>PowerPoint Presentation</vt:lpstr>
      <vt:lpstr>PowerPoint Presentation</vt:lpstr>
      <vt:lpstr>Testing hypotheses about the  difference in two means</vt:lpstr>
      <vt:lpstr>PowerPoint Presentation</vt:lpstr>
      <vt:lpstr>PowerPoint Presentation</vt:lpstr>
      <vt:lpstr>PowerPoint Presentation</vt:lpstr>
      <vt:lpstr>PowerPoint Presentation</vt:lpstr>
      <vt:lpstr>Assumptions of two-sample t-tests</vt:lpstr>
      <vt:lpstr>PowerPoint Presentation</vt:lpstr>
      <vt:lpstr>Relaxing equal variance  assumption: Welch’s t-test</vt:lpstr>
      <vt:lpstr>Relaxing equal variance  assumption: Welch’s t-test</vt:lpstr>
      <vt:lpstr>Relaxing equal variance  assumption: Welch’s t-test</vt:lpstr>
      <vt:lpstr>Relaxing equal variance  assumption: Welch’s t-test</vt:lpstr>
      <vt:lpstr>Relaxing equal variance  assumption: Welch’s t-test</vt:lpstr>
      <vt:lpstr>Relaxing equal variance  assumption: Welch’s t-test</vt:lpstr>
      <vt:lpstr>The wrong way to compare two groups</vt:lpstr>
      <vt:lpstr>The wrong way to compare two groups</vt:lpstr>
      <vt:lpstr>PowerPoint Presentation</vt:lpstr>
      <vt:lpstr>Comparing the variance of two groups</vt:lpstr>
      <vt:lpstr>PowerPoint Presentation</vt:lpstr>
      <vt:lpstr>PowerPoint Presentation</vt:lpstr>
      <vt:lpstr>PowerPoint Presentation</vt:lpstr>
      <vt:lpstr>Levene’s test in 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17</cp:revision>
  <dcterms:created xsi:type="dcterms:W3CDTF">2020-10-30T09:03:34Z</dcterms:created>
  <dcterms:modified xsi:type="dcterms:W3CDTF">2020-10-30T12:56:18Z</dcterms:modified>
</cp:coreProperties>
</file>