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307" r:id="rId2"/>
    <p:sldId id="308" r:id="rId3"/>
    <p:sldId id="256" r:id="rId4"/>
    <p:sldId id="310" r:id="rId5"/>
    <p:sldId id="309" r:id="rId6"/>
    <p:sldId id="257" r:id="rId7"/>
    <p:sldId id="311" r:id="rId8"/>
    <p:sldId id="312" r:id="rId9"/>
    <p:sldId id="258" r:id="rId10"/>
    <p:sldId id="314" r:id="rId11"/>
    <p:sldId id="354" r:id="rId12"/>
    <p:sldId id="316" r:id="rId13"/>
    <p:sldId id="259" r:id="rId14"/>
    <p:sldId id="317" r:id="rId15"/>
    <p:sldId id="318" r:id="rId16"/>
    <p:sldId id="319" r:id="rId17"/>
    <p:sldId id="260" r:id="rId18"/>
    <p:sldId id="320" r:id="rId19"/>
    <p:sldId id="321" r:id="rId20"/>
    <p:sldId id="322" r:id="rId21"/>
    <p:sldId id="261" r:id="rId22"/>
    <p:sldId id="323" r:id="rId23"/>
    <p:sldId id="324" r:id="rId24"/>
    <p:sldId id="325" r:id="rId25"/>
    <p:sldId id="262" r:id="rId26"/>
    <p:sldId id="326" r:id="rId27"/>
    <p:sldId id="327" r:id="rId28"/>
    <p:sldId id="328" r:id="rId29"/>
    <p:sldId id="263" r:id="rId30"/>
    <p:sldId id="330" r:id="rId31"/>
    <p:sldId id="331" r:id="rId32"/>
    <p:sldId id="329" r:id="rId33"/>
    <p:sldId id="264" r:id="rId34"/>
    <p:sldId id="332" r:id="rId35"/>
    <p:sldId id="333" r:id="rId36"/>
    <p:sldId id="334" r:id="rId37"/>
    <p:sldId id="265" r:id="rId38"/>
    <p:sldId id="335" r:id="rId39"/>
    <p:sldId id="336" r:id="rId40"/>
    <p:sldId id="337" r:id="rId41"/>
    <p:sldId id="266" r:id="rId42"/>
    <p:sldId id="338" r:id="rId43"/>
    <p:sldId id="339" r:id="rId44"/>
    <p:sldId id="267" r:id="rId45"/>
    <p:sldId id="341" r:id="rId46"/>
    <p:sldId id="342" r:id="rId47"/>
    <p:sldId id="343" r:id="rId48"/>
    <p:sldId id="268" r:id="rId49"/>
    <p:sldId id="344" r:id="rId50"/>
    <p:sldId id="345" r:id="rId51"/>
    <p:sldId id="346" r:id="rId52"/>
    <p:sldId id="269" r:id="rId53"/>
    <p:sldId id="347" r:id="rId54"/>
    <p:sldId id="348" r:id="rId55"/>
    <p:sldId id="349" r:id="rId56"/>
    <p:sldId id="350" r:id="rId57"/>
    <p:sldId id="355" r:id="rId58"/>
    <p:sldId id="356" r:id="rId59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50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5218E-5CAB-46DB-8D6F-549C534A59EE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3D714-877D-4513-ABDA-A600E879B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8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3D714-877D-4513-ABDA-A600E879B2C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4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1272" y="650002"/>
            <a:ext cx="5115855" cy="389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" b="0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biochemia-medica.com/en/journal/19/1/10.11613/BM.2009.002/fullArticl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E64F-2A09-4756-B2DD-41D08824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39" y="1113692"/>
            <a:ext cx="7650993" cy="1406282"/>
          </a:xfrm>
        </p:spPr>
        <p:txBody>
          <a:bodyPr/>
          <a:lstStyle/>
          <a:p>
            <a:pPr algn="ctr"/>
            <a:r>
              <a:rPr lang="en-GB" sz="4569" dirty="0"/>
              <a:t>C7041 Experimental Design and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19903-BB99-4D04-AE74-9CB383949716}"/>
              </a:ext>
            </a:extLst>
          </p:cNvPr>
          <p:cNvSpPr txBox="1"/>
          <p:nvPr/>
        </p:nvSpPr>
        <p:spPr>
          <a:xfrm>
            <a:off x="4637214" y="2689674"/>
            <a:ext cx="1134606" cy="404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31" dirty="0"/>
              <a:t>Ed Harris</a:t>
            </a:r>
          </a:p>
        </p:txBody>
      </p:sp>
      <p:pic>
        <p:nvPicPr>
          <p:cNvPr id="1026" name="Picture 2" descr="Biodiversity can benefit your farm - Farm and Dairy">
            <a:extLst>
              <a:ext uri="{FF2B5EF4-FFF2-40B4-BE49-F238E27FC236}">
                <a16:creationId xmlns:a16="http://schemas.microsoft.com/office/drawing/2014/main" id="{9A8DB3F7-9257-4104-BE9A-B79D2EF4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94" y="4987556"/>
            <a:ext cx="2965938" cy="198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Insect Apocalypse Is Here - The New York Times">
            <a:extLst>
              <a:ext uri="{FF2B5EF4-FFF2-40B4-BE49-F238E27FC236}">
                <a16:creationId xmlns:a16="http://schemas.microsoft.com/office/drawing/2014/main" id="{A18371C3-9DC8-4ED0-973B-1ACD6F9E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5" y="3886201"/>
            <a:ext cx="2532282" cy="30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rming Systems Trial - Rodale Institute">
            <a:extLst>
              <a:ext uri="{FF2B5EF4-FFF2-40B4-BE49-F238E27FC236}">
                <a16:creationId xmlns:a16="http://schemas.microsoft.com/office/drawing/2014/main" id="{BA9DE0EF-7893-47F8-A4AE-948BDF6B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62" y="3040016"/>
            <a:ext cx="3708803" cy="19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DNA of rare goat breeds in France reveals secrets of paternity">
            <a:extLst>
              <a:ext uri="{FF2B5EF4-FFF2-40B4-BE49-F238E27FC236}">
                <a16:creationId xmlns:a16="http://schemas.microsoft.com/office/drawing/2014/main" id="{750CC69D-DB06-486D-B6E2-903B479A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1" y="2751808"/>
            <a:ext cx="2969701" cy="19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ter wheat - New variety types with huge potential">
            <a:extLst>
              <a:ext uri="{FF2B5EF4-FFF2-40B4-BE49-F238E27FC236}">
                <a16:creationId xmlns:a16="http://schemas.microsoft.com/office/drawing/2014/main" id="{5E5D5D30-DE77-4F31-B11F-4EAED03A8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2"/>
          <a:stretch/>
        </p:blipFill>
        <p:spPr bwMode="auto">
          <a:xfrm>
            <a:off x="1031631" y="4791888"/>
            <a:ext cx="1874490" cy="21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1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>
            <a:spLocks noChangeAspect="1"/>
          </p:cNvSpPr>
          <p:nvPr/>
        </p:nvSpPr>
        <p:spPr>
          <a:xfrm>
            <a:off x="914400" y="2057400"/>
            <a:ext cx="7581598" cy="3962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95400" y="6460959"/>
            <a:ext cx="76200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15" dirty="0">
                <a:latin typeface="Franklin Gothic Book"/>
                <a:cs typeface="Franklin Gothic Book"/>
              </a:rPr>
              <a:t>Possible </a:t>
            </a:r>
            <a:r>
              <a:rPr sz="2400" spc="-10" dirty="0">
                <a:latin typeface="Franklin Gothic Book"/>
                <a:cs typeface="Franklin Gothic Book"/>
              </a:rPr>
              <a:t>outcomes </a:t>
            </a:r>
            <a:r>
              <a:rPr sz="2400" spc="-15" dirty="0">
                <a:latin typeface="Franklin Gothic Book"/>
                <a:cs typeface="Franklin Gothic Book"/>
              </a:rPr>
              <a:t>from samples </a:t>
            </a:r>
            <a:r>
              <a:rPr sz="2400" spc="-10" dirty="0">
                <a:latin typeface="Franklin Gothic Book"/>
                <a:cs typeface="Franklin Gothic Book"/>
              </a:rPr>
              <a:t>under null</a:t>
            </a:r>
            <a:r>
              <a:rPr sz="2400" spc="15" dirty="0">
                <a:latin typeface="Franklin Gothic Book"/>
                <a:cs typeface="Franklin Gothic Book"/>
              </a:rPr>
              <a:t> </a:t>
            </a:r>
            <a:r>
              <a:rPr sz="2400" spc="-15" dirty="0">
                <a:latin typeface="Franklin Gothic Book"/>
                <a:cs typeface="Franklin Gothic Book"/>
              </a:rPr>
              <a:t>hypothesis</a:t>
            </a:r>
            <a:endParaRPr sz="2400" dirty="0">
              <a:latin typeface="Franklin Gothic Book"/>
              <a:cs typeface="Franklin Gothic Book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BAA43F65-9182-4EA3-9272-452DF32CD2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330" y="650002"/>
            <a:ext cx="62158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114" dirty="0"/>
              <a:t>Test</a:t>
            </a:r>
            <a:r>
              <a:rPr sz="4400" spc="-70" dirty="0"/>
              <a:t> </a:t>
            </a:r>
            <a:r>
              <a:rPr sz="4400" spc="-20" dirty="0"/>
              <a:t>Statistic</a:t>
            </a:r>
          </a:p>
        </p:txBody>
      </p:sp>
    </p:spTree>
    <p:extLst>
      <p:ext uri="{BB962C8B-B14F-4D97-AF65-F5344CB8AC3E}">
        <p14:creationId xmlns:p14="http://schemas.microsoft.com/office/powerpoint/2010/main" val="358866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>
            <a:spLocks noChangeAspect="1"/>
          </p:cNvSpPr>
          <p:nvPr/>
        </p:nvSpPr>
        <p:spPr>
          <a:xfrm>
            <a:off x="914400" y="2057400"/>
            <a:ext cx="7581598" cy="3962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BAA43F65-9182-4EA3-9272-452DF32CD2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330" y="650002"/>
            <a:ext cx="62158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114" dirty="0"/>
              <a:t>Test</a:t>
            </a:r>
            <a:r>
              <a:rPr sz="4400" spc="-70" dirty="0"/>
              <a:t> </a:t>
            </a:r>
            <a:r>
              <a:rPr sz="4400" spc="-20" dirty="0"/>
              <a:t>Statistic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E3FD92AB-ED17-4918-A628-A9D43EFA81E2}"/>
              </a:ext>
            </a:extLst>
          </p:cNvPr>
          <p:cNvSpPr txBox="1"/>
          <p:nvPr/>
        </p:nvSpPr>
        <p:spPr>
          <a:xfrm>
            <a:off x="304800" y="6292497"/>
            <a:ext cx="9243176" cy="88165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98425" algn="ctr">
              <a:spcBef>
                <a:spcPts val="155"/>
              </a:spcBef>
            </a:pPr>
            <a:r>
              <a:rPr sz="2800" spc="-50" dirty="0">
                <a:solidFill>
                  <a:srgbClr val="C55A11"/>
                </a:solidFill>
                <a:latin typeface="Arial"/>
                <a:cs typeface="Arial"/>
              </a:rPr>
              <a:t>A </a:t>
            </a:r>
            <a:r>
              <a:rPr sz="2800" spc="-15" dirty="0">
                <a:solidFill>
                  <a:srgbClr val="C55A11"/>
                </a:solidFill>
                <a:latin typeface="Arial"/>
                <a:cs typeface="Arial"/>
              </a:rPr>
              <a:t>test </a:t>
            </a:r>
            <a:r>
              <a:rPr sz="2800" spc="-20" dirty="0">
                <a:solidFill>
                  <a:srgbClr val="C55A11"/>
                </a:solidFill>
                <a:latin typeface="Arial"/>
                <a:cs typeface="Arial"/>
              </a:rPr>
              <a:t>statistic </a:t>
            </a:r>
            <a:r>
              <a:rPr sz="2800" spc="-40" dirty="0">
                <a:solidFill>
                  <a:srgbClr val="C55A11"/>
                </a:solidFill>
                <a:latin typeface="Arial"/>
                <a:cs typeface="Arial"/>
              </a:rPr>
              <a:t>summarizes </a:t>
            </a:r>
            <a:r>
              <a:rPr sz="2800" spc="-25" dirty="0">
                <a:solidFill>
                  <a:srgbClr val="C55A11"/>
                </a:solidFill>
                <a:latin typeface="Arial"/>
                <a:cs typeface="Arial"/>
              </a:rPr>
              <a:t>the </a:t>
            </a:r>
            <a:r>
              <a:rPr sz="2800" spc="-15" dirty="0">
                <a:solidFill>
                  <a:srgbClr val="C55A11"/>
                </a:solidFill>
                <a:latin typeface="Arial"/>
                <a:cs typeface="Arial"/>
              </a:rPr>
              <a:t>match </a:t>
            </a:r>
            <a:r>
              <a:rPr sz="2800" spc="-25" dirty="0">
                <a:solidFill>
                  <a:srgbClr val="C55A11"/>
                </a:solidFill>
                <a:latin typeface="Arial"/>
                <a:cs typeface="Arial"/>
              </a:rPr>
              <a:t>between the data and the </a:t>
            </a:r>
            <a:r>
              <a:rPr sz="2800" spc="-45" dirty="0">
                <a:solidFill>
                  <a:srgbClr val="C55A11"/>
                </a:solidFill>
                <a:latin typeface="Arial"/>
                <a:cs typeface="Arial"/>
              </a:rPr>
              <a:t>null</a:t>
            </a:r>
            <a:r>
              <a:rPr sz="2800" spc="10" dirty="0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C55A11"/>
                </a:solidFill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5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85800" y="685800"/>
            <a:ext cx="5410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i="1" spc="-55" dirty="0">
                <a:solidFill>
                  <a:srgbClr val="2F5597"/>
                </a:solidFill>
                <a:latin typeface="Arial"/>
                <a:cs typeface="Arial"/>
              </a:rPr>
              <a:t>P</a:t>
            </a:r>
            <a:r>
              <a:rPr sz="4400" spc="-55" dirty="0">
                <a:solidFill>
                  <a:srgbClr val="2F5597"/>
                </a:solidFill>
                <a:latin typeface="Arial"/>
                <a:cs typeface="Arial"/>
              </a:rPr>
              <a:t>-value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0" name="object 10"/>
          <p:cNvSpPr>
            <a:spLocks noChangeAspect="1"/>
          </p:cNvSpPr>
          <p:nvPr/>
        </p:nvSpPr>
        <p:spPr>
          <a:xfrm>
            <a:off x="936794" y="2133600"/>
            <a:ext cx="8184812" cy="4680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08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2743200"/>
            <a:ext cx="7162800" cy="1316386"/>
          </a:xfrm>
          <a:prstGeom prst="rect">
            <a:avLst/>
          </a:prstGeom>
          <a:noFill/>
        </p:spPr>
        <p:txBody>
          <a:bodyPr vert="horz" wrap="square" lIns="0" tIns="23495" rIns="0" bIns="0" rtlCol="0">
            <a:spAutoFit/>
          </a:bodyPr>
          <a:lstStyle/>
          <a:p>
            <a:pPr marL="44450" marR="256540">
              <a:lnSpc>
                <a:spcPct val="100400"/>
              </a:lnSpc>
              <a:spcBef>
                <a:spcPts val="185"/>
              </a:spcBef>
            </a:pPr>
            <a:r>
              <a:rPr sz="2800" spc="-45" dirty="0">
                <a:latin typeface="Arial"/>
                <a:cs typeface="Arial"/>
              </a:rPr>
              <a:t>A </a:t>
            </a:r>
            <a:r>
              <a:rPr sz="2800" i="1" spc="-35" dirty="0">
                <a:latin typeface="Arial"/>
                <a:cs typeface="Arial"/>
              </a:rPr>
              <a:t>P</a:t>
            </a:r>
            <a:r>
              <a:rPr sz="2800" spc="-35" dirty="0">
                <a:latin typeface="Arial"/>
                <a:cs typeface="Arial"/>
              </a:rPr>
              <a:t>-value </a:t>
            </a:r>
            <a:r>
              <a:rPr sz="2800" spc="-40" dirty="0">
                <a:latin typeface="Arial"/>
                <a:cs typeface="Arial"/>
              </a:rPr>
              <a:t>is </a:t>
            </a:r>
            <a:r>
              <a:rPr sz="2800" spc="-10" dirty="0">
                <a:latin typeface="Arial"/>
                <a:cs typeface="Arial"/>
              </a:rPr>
              <a:t>the </a:t>
            </a:r>
            <a:r>
              <a:rPr sz="2800" spc="-20" dirty="0">
                <a:latin typeface="Arial"/>
                <a:cs typeface="Arial"/>
              </a:rPr>
              <a:t>probability </a:t>
            </a:r>
            <a:r>
              <a:rPr sz="2800" spc="-15" dirty="0">
                <a:latin typeface="Arial"/>
                <a:cs typeface="Arial"/>
              </a:rPr>
              <a:t>of </a:t>
            </a:r>
            <a:r>
              <a:rPr sz="2800" spc="-5" dirty="0">
                <a:latin typeface="Arial"/>
                <a:cs typeface="Arial"/>
              </a:rPr>
              <a:t>getting </a:t>
            </a:r>
            <a:r>
              <a:rPr sz="2800" spc="-10" dirty="0">
                <a:latin typeface="Arial"/>
                <a:cs typeface="Arial"/>
              </a:rPr>
              <a:t>the data,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spc="-15" dirty="0">
                <a:latin typeface="Arial"/>
                <a:cs typeface="Arial"/>
              </a:rPr>
              <a:t>something </a:t>
            </a:r>
            <a:r>
              <a:rPr sz="2800" spc="-40" dirty="0">
                <a:latin typeface="Arial"/>
                <a:cs typeface="Arial"/>
              </a:rPr>
              <a:t>as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spc="-20" dirty="0">
                <a:latin typeface="Arial"/>
                <a:cs typeface="Arial"/>
              </a:rPr>
              <a:t>more </a:t>
            </a:r>
            <a:r>
              <a:rPr sz="2800" spc="-30" dirty="0">
                <a:latin typeface="Arial"/>
                <a:cs typeface="Arial"/>
              </a:rPr>
              <a:t>unusual, </a:t>
            </a:r>
            <a:r>
              <a:rPr sz="2800" spc="-45" dirty="0">
                <a:latin typeface="Arial"/>
                <a:cs typeface="Arial"/>
              </a:rPr>
              <a:t>if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null </a:t>
            </a:r>
            <a:r>
              <a:rPr sz="2800" spc="-20" dirty="0">
                <a:latin typeface="Arial"/>
                <a:cs typeface="Arial"/>
              </a:rPr>
              <a:t>hypothesis </a:t>
            </a:r>
            <a:r>
              <a:rPr sz="2800" spc="-30" dirty="0">
                <a:latin typeface="Arial"/>
                <a:cs typeface="Arial"/>
              </a:rPr>
              <a:t>were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true.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BBCF1009-FAD2-478E-BBF0-1E47D67357B5}"/>
              </a:ext>
            </a:extLst>
          </p:cNvPr>
          <p:cNvSpPr txBox="1"/>
          <p:nvPr/>
        </p:nvSpPr>
        <p:spPr>
          <a:xfrm>
            <a:off x="685800" y="685800"/>
            <a:ext cx="5410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i="1" spc="-55" dirty="0">
                <a:solidFill>
                  <a:srgbClr val="2F5597"/>
                </a:solidFill>
                <a:latin typeface="Arial"/>
                <a:cs typeface="Arial"/>
              </a:rPr>
              <a:t>P</a:t>
            </a:r>
            <a:r>
              <a:rPr sz="4400" spc="-55" dirty="0">
                <a:solidFill>
                  <a:srgbClr val="2F5597"/>
                </a:solidFill>
                <a:latin typeface="Arial"/>
                <a:cs typeface="Arial"/>
              </a:rPr>
              <a:t>-value</a:t>
            </a:r>
            <a:endParaRPr sz="4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800" y="762000"/>
            <a:ext cx="67818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10" dirty="0"/>
              <a:t>How </a:t>
            </a:r>
            <a:r>
              <a:rPr sz="4400" spc="30" dirty="0"/>
              <a:t>to </a:t>
            </a:r>
            <a:r>
              <a:rPr sz="4400" spc="-30" dirty="0"/>
              <a:t>find</a:t>
            </a:r>
            <a:r>
              <a:rPr sz="4400" spc="-130" dirty="0"/>
              <a:t> </a:t>
            </a:r>
            <a:r>
              <a:rPr sz="4400" i="1" spc="-50" dirty="0">
                <a:latin typeface="Arial"/>
                <a:cs typeface="Arial"/>
              </a:rPr>
              <a:t>P</a:t>
            </a:r>
            <a:r>
              <a:rPr sz="4400" spc="-50" dirty="0"/>
              <a:t>-values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43200" y="2972969"/>
            <a:ext cx="4343400" cy="18264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spc="-35" dirty="0">
                <a:latin typeface="Arial"/>
                <a:cs typeface="Arial"/>
              </a:rPr>
              <a:t>Simulation</a:t>
            </a:r>
            <a:endParaRPr lang="en-US" sz="2800" spc="-35" dirty="0">
              <a:latin typeface="Arial"/>
              <a:cs typeface="Arial"/>
            </a:endParaRPr>
          </a:p>
          <a:p>
            <a:pPr marL="12700" marR="5080">
              <a:lnSpc>
                <a:spcPts val="5050"/>
              </a:lnSpc>
              <a:spcBef>
                <a:spcPts val="575"/>
              </a:spcBef>
            </a:pPr>
            <a:r>
              <a:rPr sz="2800" spc="-30" dirty="0">
                <a:latin typeface="Arial"/>
                <a:cs typeface="Arial"/>
              </a:rPr>
              <a:t>Parametric </a:t>
            </a:r>
            <a:r>
              <a:rPr sz="2800" spc="-10" dirty="0">
                <a:latin typeface="Arial"/>
                <a:cs typeface="Arial"/>
              </a:rPr>
              <a:t>tests  </a:t>
            </a:r>
            <a:endParaRPr lang="en-US" sz="2800" spc="-10" dirty="0">
              <a:latin typeface="Arial"/>
              <a:cs typeface="Arial"/>
            </a:endParaRPr>
          </a:p>
          <a:p>
            <a:pPr marL="12700" marR="5080">
              <a:lnSpc>
                <a:spcPts val="5050"/>
              </a:lnSpc>
              <a:spcBef>
                <a:spcPts val="575"/>
              </a:spcBef>
            </a:pPr>
            <a:r>
              <a:rPr sz="2800" spc="-25" dirty="0">
                <a:latin typeface="Arial"/>
                <a:cs typeface="Arial"/>
              </a:rPr>
              <a:t>Permutation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8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600200" y="2286000"/>
            <a:ext cx="659130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8145">
              <a:lnSpc>
                <a:spcPct val="100000"/>
              </a:lnSpc>
              <a:spcBef>
                <a:spcPts val="2145"/>
              </a:spcBef>
            </a:pPr>
            <a:r>
              <a:rPr sz="2800" spc="5" dirty="0">
                <a:solidFill>
                  <a:srgbClr val="FF0306"/>
                </a:solidFill>
                <a:latin typeface="Arial"/>
                <a:cs typeface="Arial"/>
              </a:rPr>
              <a:t>Does </a:t>
            </a:r>
            <a:r>
              <a:rPr sz="2800" dirty="0">
                <a:solidFill>
                  <a:srgbClr val="FF0306"/>
                </a:solidFill>
                <a:latin typeface="Arial"/>
                <a:cs typeface="Arial"/>
              </a:rPr>
              <a:t>a </a:t>
            </a:r>
            <a:r>
              <a:rPr sz="2800" spc="5" dirty="0">
                <a:solidFill>
                  <a:srgbClr val="FF0306"/>
                </a:solidFill>
                <a:latin typeface="Arial"/>
                <a:cs typeface="Arial"/>
              </a:rPr>
              <a:t>red shirt help win</a:t>
            </a:r>
            <a:r>
              <a:rPr sz="2800" spc="15" dirty="0">
                <a:solidFill>
                  <a:srgbClr val="FF0306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FF0306"/>
                </a:solidFill>
                <a:latin typeface="Arial"/>
                <a:cs typeface="Arial"/>
              </a:rPr>
              <a:t>wrestling?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5632714" y="3629859"/>
            <a:ext cx="3695700" cy="3548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685800" y="3810000"/>
            <a:ext cx="4299214" cy="3227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F3794-25B2-4147-B42D-202A43B93154}"/>
              </a:ext>
            </a:extLst>
          </p:cNvPr>
          <p:cNvSpPr txBox="1"/>
          <p:nvPr/>
        </p:nvSpPr>
        <p:spPr>
          <a:xfrm>
            <a:off x="457200" y="617694"/>
            <a:ext cx="937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734945" algn="l"/>
              </a:tabLst>
            </a:pPr>
            <a:r>
              <a:rPr lang="en-GB" sz="4400" spc="-60" dirty="0">
                <a:solidFill>
                  <a:srgbClr val="2F5597"/>
                </a:solidFill>
                <a:latin typeface="Arial"/>
                <a:cs typeface="Arial"/>
              </a:rPr>
              <a:t>H</a:t>
            </a:r>
            <a:r>
              <a:rPr lang="en-GB" sz="4400" spc="-45" dirty="0">
                <a:solidFill>
                  <a:srgbClr val="2F5597"/>
                </a:solidFill>
                <a:latin typeface="Arial"/>
                <a:cs typeface="Arial"/>
              </a:rPr>
              <a:t>y</a:t>
            </a:r>
            <a:r>
              <a:rPr lang="en-GB" sz="4400" spc="40" dirty="0">
                <a:solidFill>
                  <a:srgbClr val="2F5597"/>
                </a:solidFill>
                <a:latin typeface="Arial"/>
                <a:cs typeface="Arial"/>
              </a:rPr>
              <a:t>p</a:t>
            </a:r>
            <a:r>
              <a:rPr lang="en-GB" sz="4400" dirty="0">
                <a:solidFill>
                  <a:srgbClr val="2F5597"/>
                </a:solidFill>
                <a:latin typeface="Arial"/>
                <a:cs typeface="Arial"/>
              </a:rPr>
              <a:t>o</a:t>
            </a:r>
            <a:r>
              <a:rPr lang="en-GB" sz="4400" spc="40" dirty="0">
                <a:solidFill>
                  <a:srgbClr val="2F5597"/>
                </a:solidFill>
                <a:latin typeface="Arial"/>
                <a:cs typeface="Arial"/>
              </a:rPr>
              <a:t>t</a:t>
            </a: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h</a:t>
            </a:r>
            <a:r>
              <a:rPr lang="en-GB" sz="4400" spc="-70" dirty="0">
                <a:solidFill>
                  <a:srgbClr val="2F5597"/>
                </a:solidFill>
                <a:latin typeface="Arial"/>
                <a:cs typeface="Arial"/>
              </a:rPr>
              <a:t>e</a:t>
            </a: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s</a:t>
            </a:r>
            <a:r>
              <a:rPr lang="en-GB" sz="4400" spc="-80" dirty="0">
                <a:solidFill>
                  <a:srgbClr val="2F5597"/>
                </a:solidFill>
                <a:latin typeface="Arial"/>
                <a:cs typeface="Arial"/>
              </a:rPr>
              <a:t>i</a:t>
            </a: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s</a:t>
            </a:r>
            <a:r>
              <a:rPr lang="en-GB" sz="4400" spc="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40" dirty="0">
                <a:solidFill>
                  <a:srgbClr val="2F5597"/>
                </a:solidFill>
                <a:latin typeface="Arial"/>
                <a:cs typeface="Arial"/>
              </a:rPr>
              <a:t>t</a:t>
            </a:r>
            <a:r>
              <a:rPr lang="en-GB" sz="4400" spc="-70" dirty="0">
                <a:solidFill>
                  <a:srgbClr val="2F5597"/>
                </a:solidFill>
                <a:latin typeface="Arial"/>
                <a:cs typeface="Arial"/>
              </a:rPr>
              <a:t>e</a:t>
            </a: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s</a:t>
            </a:r>
            <a:r>
              <a:rPr lang="en-GB" sz="4400" spc="40" dirty="0">
                <a:solidFill>
                  <a:srgbClr val="2F5597"/>
                </a:solidFill>
                <a:latin typeface="Arial"/>
                <a:cs typeface="Arial"/>
              </a:rPr>
              <a:t>t</a:t>
            </a:r>
            <a:r>
              <a:rPr lang="en-GB" sz="4400" spc="-80" dirty="0">
                <a:solidFill>
                  <a:srgbClr val="2F5597"/>
                </a:solidFill>
                <a:latin typeface="Arial"/>
                <a:cs typeface="Arial"/>
              </a:rPr>
              <a:t>i</a:t>
            </a: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n</a:t>
            </a:r>
            <a:r>
              <a:rPr lang="en-GB" sz="4400" dirty="0">
                <a:solidFill>
                  <a:srgbClr val="2F5597"/>
                </a:solidFill>
                <a:latin typeface="Arial"/>
                <a:cs typeface="Arial"/>
              </a:rPr>
              <a:t>g:</a:t>
            </a:r>
            <a:r>
              <a:rPr lang="en-GB" sz="4400" spc="1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70" dirty="0">
                <a:solidFill>
                  <a:srgbClr val="2F5597"/>
                </a:solidFill>
                <a:latin typeface="Arial"/>
                <a:cs typeface="Arial"/>
              </a:rPr>
              <a:t>a</a:t>
            </a: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n </a:t>
            </a:r>
            <a:r>
              <a:rPr lang="en-GB" sz="4400" spc="-70" dirty="0">
                <a:solidFill>
                  <a:srgbClr val="2F5597"/>
                </a:solidFill>
                <a:latin typeface="Arial"/>
                <a:cs typeface="Arial"/>
              </a:rPr>
              <a:t>e</a:t>
            </a: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x</a:t>
            </a:r>
            <a:r>
              <a:rPr lang="en-GB" sz="4400" spc="-70" dirty="0">
                <a:solidFill>
                  <a:srgbClr val="2F5597"/>
                </a:solidFill>
                <a:latin typeface="Arial"/>
                <a:cs typeface="Arial"/>
              </a:rPr>
              <a:t>a</a:t>
            </a:r>
            <a:r>
              <a:rPr lang="en-GB" sz="4400" spc="15" dirty="0">
                <a:solidFill>
                  <a:srgbClr val="2F5597"/>
                </a:solidFill>
                <a:latin typeface="Arial"/>
                <a:cs typeface="Arial"/>
              </a:rPr>
              <a:t>m</a:t>
            </a:r>
            <a:r>
              <a:rPr lang="en-GB" sz="4400" spc="40" dirty="0">
                <a:solidFill>
                  <a:srgbClr val="2F5597"/>
                </a:solidFill>
                <a:latin typeface="Arial"/>
                <a:cs typeface="Arial"/>
              </a:rPr>
              <a:t>p</a:t>
            </a:r>
            <a:r>
              <a:rPr lang="en-GB" sz="4400" spc="-80" dirty="0">
                <a:solidFill>
                  <a:srgbClr val="2F5597"/>
                </a:solidFill>
                <a:latin typeface="Arial"/>
                <a:cs typeface="Arial"/>
              </a:rPr>
              <a:t>l</a:t>
            </a:r>
            <a:r>
              <a:rPr lang="en-GB" sz="4400" spc="-75" dirty="0">
                <a:solidFill>
                  <a:srgbClr val="2F5597"/>
                </a:solidFill>
                <a:latin typeface="Arial"/>
                <a:cs typeface="Arial"/>
              </a:rPr>
              <a:t>e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55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14400" y="1940475"/>
            <a:ext cx="8839200" cy="389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sz="2800" b="1" spc="-25" dirty="0">
                <a:latin typeface="Arial"/>
                <a:cs typeface="Arial"/>
              </a:rPr>
              <a:t>Animals use </a:t>
            </a:r>
            <a:r>
              <a:rPr sz="2800" b="1" spc="-15" dirty="0">
                <a:latin typeface="Arial"/>
                <a:cs typeface="Arial"/>
              </a:rPr>
              <a:t>red </a:t>
            </a:r>
            <a:r>
              <a:rPr sz="2800" b="1" spc="-30" dirty="0">
                <a:latin typeface="Arial"/>
                <a:cs typeface="Arial"/>
              </a:rPr>
              <a:t>as </a:t>
            </a:r>
            <a:r>
              <a:rPr sz="2800" b="1" spc="-40" dirty="0">
                <a:latin typeface="Arial"/>
                <a:cs typeface="Arial"/>
              </a:rPr>
              <a:t>a </a:t>
            </a:r>
            <a:r>
              <a:rPr sz="2800" b="1" spc="-20" dirty="0">
                <a:latin typeface="Arial"/>
                <a:cs typeface="Arial"/>
              </a:rPr>
              <a:t>sign </a:t>
            </a:r>
            <a:r>
              <a:rPr sz="2800" b="1" spc="-5" dirty="0">
                <a:latin typeface="Arial"/>
                <a:cs typeface="Arial"/>
              </a:rPr>
              <a:t>of</a:t>
            </a:r>
            <a:r>
              <a:rPr sz="2800" b="1" spc="20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aggression</a:t>
            </a:r>
            <a:endParaRPr sz="2800" b="1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309880"/>
            <a:r>
              <a:rPr sz="2800" spc="-20" dirty="0">
                <a:latin typeface="Arial"/>
                <a:cs typeface="Arial"/>
              </a:rPr>
              <a:t>Does </a:t>
            </a:r>
            <a:r>
              <a:rPr sz="2800" spc="-15" dirty="0">
                <a:latin typeface="Arial"/>
                <a:cs typeface="Arial"/>
              </a:rPr>
              <a:t>red </a:t>
            </a:r>
            <a:r>
              <a:rPr sz="2800" spc="-25" dirty="0">
                <a:latin typeface="Arial"/>
                <a:cs typeface="Arial"/>
              </a:rPr>
              <a:t>influence </a:t>
            </a:r>
            <a:r>
              <a:rPr sz="2800" spc="-10" dirty="0">
                <a:latin typeface="Arial"/>
                <a:cs typeface="Arial"/>
              </a:rPr>
              <a:t>the </a:t>
            </a:r>
            <a:r>
              <a:rPr sz="2800" spc="10" dirty="0">
                <a:latin typeface="Arial"/>
                <a:cs typeface="Arial"/>
              </a:rPr>
              <a:t>outcome </a:t>
            </a:r>
            <a:r>
              <a:rPr sz="2800" spc="-5" dirty="0">
                <a:latin typeface="Arial"/>
                <a:cs typeface="Arial"/>
              </a:rPr>
              <a:t>of </a:t>
            </a:r>
            <a:r>
              <a:rPr sz="2800" spc="-15" dirty="0">
                <a:latin typeface="Arial"/>
                <a:cs typeface="Arial"/>
              </a:rPr>
              <a:t>wrestling,  </a:t>
            </a:r>
            <a:r>
              <a:rPr sz="2800" spc="5" dirty="0">
                <a:latin typeface="Arial"/>
                <a:cs typeface="Arial"/>
              </a:rPr>
              <a:t>taekwondo, </a:t>
            </a:r>
            <a:r>
              <a:rPr sz="2800" spc="-5" dirty="0">
                <a:latin typeface="Arial"/>
                <a:cs typeface="Arial"/>
              </a:rPr>
              <a:t>and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boxing?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29209">
              <a:tabLst>
                <a:tab pos="266700" algn="l"/>
              </a:tabLst>
            </a:pPr>
            <a:r>
              <a:rPr sz="2800" spc="-10" dirty="0">
                <a:latin typeface="Arial"/>
                <a:cs typeface="Arial"/>
              </a:rPr>
              <a:t>16 </a:t>
            </a:r>
            <a:r>
              <a:rPr sz="2800" spc="-20" dirty="0">
                <a:latin typeface="Arial"/>
                <a:cs typeface="Arial"/>
              </a:rPr>
              <a:t>of </a:t>
            </a:r>
            <a:r>
              <a:rPr sz="2800" spc="-10" dirty="0">
                <a:latin typeface="Arial"/>
                <a:cs typeface="Arial"/>
              </a:rPr>
              <a:t>20 </a:t>
            </a:r>
            <a:r>
              <a:rPr sz="2800" spc="-30" dirty="0">
                <a:latin typeface="Arial"/>
                <a:cs typeface="Arial"/>
              </a:rPr>
              <a:t>rounds </a:t>
            </a:r>
            <a:r>
              <a:rPr sz="2800" spc="-25" dirty="0">
                <a:latin typeface="Arial"/>
                <a:cs typeface="Arial"/>
              </a:rPr>
              <a:t>had </a:t>
            </a:r>
            <a:r>
              <a:rPr sz="2800" spc="-35" dirty="0">
                <a:latin typeface="Arial"/>
                <a:cs typeface="Arial"/>
              </a:rPr>
              <a:t>more </a:t>
            </a:r>
            <a:r>
              <a:rPr sz="2800" spc="-25" dirty="0">
                <a:latin typeface="Arial"/>
                <a:cs typeface="Arial"/>
              </a:rPr>
              <a:t>red-shirted </a:t>
            </a:r>
            <a:r>
              <a:rPr sz="2800" spc="-30" dirty="0">
                <a:latin typeface="Arial"/>
                <a:cs typeface="Arial"/>
              </a:rPr>
              <a:t>than </a:t>
            </a:r>
            <a:r>
              <a:rPr sz="2800" spc="-20" dirty="0">
                <a:latin typeface="Arial"/>
                <a:cs typeface="Arial"/>
              </a:rPr>
              <a:t>blue-</a:t>
            </a:r>
            <a:r>
              <a:rPr sz="2800" spc="-30" dirty="0">
                <a:latin typeface="Arial"/>
                <a:cs typeface="Arial"/>
              </a:rPr>
              <a:t>shirted </a:t>
            </a:r>
            <a:r>
              <a:rPr sz="2800" spc="-35" dirty="0">
                <a:latin typeface="Arial"/>
                <a:cs typeface="Arial"/>
              </a:rPr>
              <a:t>winners </a:t>
            </a:r>
            <a:r>
              <a:rPr sz="2800" spc="-40" dirty="0">
                <a:latin typeface="Arial"/>
                <a:cs typeface="Arial"/>
              </a:rPr>
              <a:t>in </a:t>
            </a:r>
            <a:r>
              <a:rPr sz="2800" spc="-35" dirty="0">
                <a:latin typeface="Arial"/>
                <a:cs typeface="Arial"/>
              </a:rPr>
              <a:t>these </a:t>
            </a:r>
            <a:r>
              <a:rPr sz="2800" spc="-15" dirty="0">
                <a:latin typeface="Arial"/>
                <a:cs typeface="Arial"/>
              </a:rPr>
              <a:t>sports </a:t>
            </a:r>
            <a:r>
              <a:rPr sz="2800" spc="-40" dirty="0">
                <a:latin typeface="Arial"/>
                <a:cs typeface="Arial"/>
              </a:rPr>
              <a:t>in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spc="-10" dirty="0">
                <a:latin typeface="Arial"/>
                <a:cs typeface="Arial"/>
              </a:rPr>
              <a:t>2004</a:t>
            </a:r>
            <a:r>
              <a:rPr sz="2800" spc="95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Olympics</a:t>
            </a:r>
            <a:endParaRPr sz="28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sz="2800" dirty="0">
              <a:latin typeface="Arial"/>
              <a:cs typeface="Arial"/>
            </a:endParaRPr>
          </a:p>
          <a:p>
            <a:pPr>
              <a:tabLst>
                <a:tab pos="266700" algn="l"/>
              </a:tabLst>
            </a:pPr>
            <a:r>
              <a:rPr sz="2800" spc="-35" dirty="0">
                <a:latin typeface="Arial"/>
                <a:cs typeface="Arial"/>
              </a:rPr>
              <a:t>Shirt </a:t>
            </a:r>
            <a:r>
              <a:rPr sz="2800" spc="-20" dirty="0">
                <a:latin typeface="Arial"/>
                <a:cs typeface="Arial"/>
              </a:rPr>
              <a:t>color </a:t>
            </a:r>
            <a:r>
              <a:rPr sz="2800" spc="-25" dirty="0">
                <a:latin typeface="Arial"/>
                <a:cs typeface="Arial"/>
              </a:rPr>
              <a:t>was </a:t>
            </a:r>
            <a:r>
              <a:rPr sz="2800" spc="-30" dirty="0">
                <a:latin typeface="Arial"/>
                <a:cs typeface="Arial"/>
              </a:rPr>
              <a:t>randomly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assigned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600" y="6352516"/>
            <a:ext cx="5181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Hill, RA, and RA Burton 2005. Red enhances human performance </a:t>
            </a:r>
            <a:r>
              <a:rPr sz="1600" spc="-5" dirty="0">
                <a:latin typeface="Arial"/>
                <a:cs typeface="Arial"/>
              </a:rPr>
              <a:t>in </a:t>
            </a:r>
            <a:r>
              <a:rPr sz="1600" spc="-10" dirty="0">
                <a:latin typeface="Arial"/>
                <a:cs typeface="Arial"/>
              </a:rPr>
              <a:t>contests Nature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435:293.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2863F-1917-4055-95F2-2F1457FFBBD8}"/>
              </a:ext>
            </a:extLst>
          </p:cNvPr>
          <p:cNvSpPr txBox="1"/>
          <p:nvPr/>
        </p:nvSpPr>
        <p:spPr>
          <a:xfrm>
            <a:off x="609600" y="685800"/>
            <a:ext cx="8763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4400" spc="-75" dirty="0">
                <a:solidFill>
                  <a:srgbClr val="2F5597"/>
                </a:solidFill>
                <a:latin typeface="Arial"/>
                <a:cs typeface="Arial"/>
              </a:rPr>
              <a:t>The </a:t>
            </a: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experiment </a:t>
            </a:r>
            <a:r>
              <a:rPr lang="en-GB" sz="4400" spc="-25" dirty="0">
                <a:solidFill>
                  <a:srgbClr val="2F5597"/>
                </a:solidFill>
                <a:latin typeface="Arial"/>
                <a:cs typeface="Arial"/>
              </a:rPr>
              <a:t>and the</a:t>
            </a:r>
            <a:r>
              <a:rPr lang="en-GB" sz="4400" spc="16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45" dirty="0">
                <a:solidFill>
                  <a:srgbClr val="2F5597"/>
                </a:solidFill>
                <a:latin typeface="Arial"/>
                <a:cs typeface="Arial"/>
              </a:rPr>
              <a:t>results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28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330" y="650002"/>
            <a:ext cx="75874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30" dirty="0"/>
              <a:t>Stating </a:t>
            </a:r>
            <a:r>
              <a:rPr sz="4400" spc="-25" dirty="0"/>
              <a:t>the</a:t>
            </a:r>
            <a:r>
              <a:rPr sz="4400" spc="-10" dirty="0"/>
              <a:t> </a:t>
            </a:r>
            <a:r>
              <a:rPr sz="4400" spc="-35" dirty="0"/>
              <a:t>hypotheses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8447" y="2895600"/>
            <a:ext cx="8253153" cy="219867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30480"/>
            <a:r>
              <a:rPr sz="2800" spc="-5" dirty="0">
                <a:latin typeface="Arial"/>
                <a:cs typeface="Arial"/>
              </a:rPr>
              <a:t>H</a:t>
            </a:r>
            <a:r>
              <a:rPr sz="2800" spc="-7" baseline="-18518" dirty="0">
                <a:latin typeface="Arial"/>
                <a:cs typeface="Arial"/>
              </a:rPr>
              <a:t>0</a:t>
            </a:r>
            <a:r>
              <a:rPr sz="2800" spc="-5" dirty="0">
                <a:latin typeface="Arial"/>
                <a:cs typeface="Arial"/>
              </a:rPr>
              <a:t>: </a:t>
            </a:r>
            <a:r>
              <a:rPr sz="2800" spc="-10" dirty="0">
                <a:latin typeface="Arial"/>
                <a:cs typeface="Arial"/>
              </a:rPr>
              <a:t>Red- and </a:t>
            </a:r>
            <a:r>
              <a:rPr sz="2800" spc="-15" dirty="0">
                <a:latin typeface="Arial"/>
                <a:cs typeface="Arial"/>
              </a:rPr>
              <a:t>blue-shirted </a:t>
            </a:r>
            <a:r>
              <a:rPr sz="2800" spc="-30" dirty="0">
                <a:latin typeface="Arial"/>
                <a:cs typeface="Arial"/>
              </a:rPr>
              <a:t>athletes  </a:t>
            </a:r>
            <a:r>
              <a:rPr sz="2800" spc="-55" dirty="0">
                <a:latin typeface="Arial"/>
                <a:cs typeface="Arial"/>
              </a:rPr>
              <a:t>are </a:t>
            </a:r>
            <a:r>
              <a:rPr sz="2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equally </a:t>
            </a:r>
            <a:r>
              <a:rPr sz="2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likely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15" dirty="0">
                <a:latin typeface="Arial"/>
                <a:cs typeface="Arial"/>
              </a:rPr>
              <a:t>win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(</a:t>
            </a:r>
            <a:r>
              <a:rPr sz="2800" i="1" spc="-20" dirty="0">
                <a:latin typeface="Arial"/>
                <a:cs typeface="Arial"/>
              </a:rPr>
              <a:t>proportion</a:t>
            </a:r>
            <a:r>
              <a:rPr lang="en-US" sz="2800" i="1" spc="-20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=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0.5).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117475"/>
            <a:r>
              <a:rPr sz="2800" spc="-25" dirty="0">
                <a:latin typeface="Arial"/>
                <a:cs typeface="Arial"/>
              </a:rPr>
              <a:t>H</a:t>
            </a:r>
            <a:r>
              <a:rPr sz="2800" spc="-37" baseline="-18518" dirty="0">
                <a:latin typeface="Arial"/>
                <a:cs typeface="Arial"/>
              </a:rPr>
              <a:t>A</a:t>
            </a:r>
            <a:r>
              <a:rPr sz="2800" spc="-25" dirty="0">
                <a:latin typeface="Arial"/>
                <a:cs typeface="Arial"/>
              </a:rPr>
              <a:t>: </a:t>
            </a:r>
            <a:r>
              <a:rPr sz="2800" spc="-10" dirty="0">
                <a:latin typeface="Arial"/>
                <a:cs typeface="Arial"/>
              </a:rPr>
              <a:t>Red- and </a:t>
            </a:r>
            <a:r>
              <a:rPr sz="2800" spc="-15" dirty="0">
                <a:latin typeface="Arial"/>
                <a:cs typeface="Arial"/>
              </a:rPr>
              <a:t>blue-shirted </a:t>
            </a:r>
            <a:r>
              <a:rPr sz="2800" spc="-30" dirty="0">
                <a:latin typeface="Arial"/>
                <a:cs typeface="Arial"/>
              </a:rPr>
              <a:t>athletes  </a:t>
            </a:r>
            <a:r>
              <a:rPr sz="2800" spc="-55" dirty="0">
                <a:latin typeface="Arial"/>
                <a:cs typeface="Arial"/>
              </a:rPr>
              <a:t>are </a:t>
            </a:r>
            <a:r>
              <a:rPr sz="28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 </a:t>
            </a:r>
            <a:r>
              <a:rPr sz="2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equally </a:t>
            </a:r>
            <a:r>
              <a:rPr sz="2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likely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15" dirty="0">
                <a:latin typeface="Arial"/>
                <a:cs typeface="Arial"/>
              </a:rPr>
              <a:t>win  </a:t>
            </a:r>
            <a:r>
              <a:rPr sz="2800" spc="-20" dirty="0">
                <a:latin typeface="Arial"/>
                <a:cs typeface="Arial"/>
              </a:rPr>
              <a:t>(</a:t>
            </a:r>
            <a:r>
              <a:rPr sz="2800" i="1" spc="-20" dirty="0">
                <a:latin typeface="Arial"/>
                <a:cs typeface="Arial"/>
              </a:rPr>
              <a:t>proportion </a:t>
            </a:r>
            <a:r>
              <a:rPr sz="2800" spc="110" dirty="0">
                <a:latin typeface="Arial"/>
                <a:cs typeface="Arial"/>
              </a:rPr>
              <a:t>≠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0.5).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21568" y="3352800"/>
            <a:ext cx="7734300" cy="17408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sz="2800" spc="10" dirty="0">
                <a:latin typeface="Arial"/>
                <a:cs typeface="Arial"/>
              </a:rPr>
              <a:t>16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10" dirty="0">
                <a:latin typeface="Arial"/>
                <a:cs typeface="Arial"/>
              </a:rPr>
              <a:t>20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proportion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lang="en-US" sz="2800" spc="-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proportion </a:t>
            </a:r>
            <a:r>
              <a:rPr sz="2800" spc="40" dirty="0">
                <a:latin typeface="Arial"/>
                <a:cs typeface="Arial"/>
              </a:rPr>
              <a:t>=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0.8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60" dirty="0">
                <a:latin typeface="Arial"/>
                <a:cs typeface="Arial"/>
              </a:rPr>
              <a:t>This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discrepancy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5" dirty="0">
                <a:latin typeface="Arial"/>
                <a:cs typeface="Arial"/>
              </a:rPr>
              <a:t>0.3 </a:t>
            </a:r>
            <a:r>
              <a:rPr sz="2800" spc="-20" dirty="0">
                <a:latin typeface="Arial"/>
                <a:cs typeface="Arial"/>
              </a:rPr>
              <a:t>from the </a:t>
            </a:r>
            <a:r>
              <a:rPr sz="2800" spc="-5" dirty="0">
                <a:latin typeface="Arial"/>
                <a:cs typeface="Arial"/>
              </a:rPr>
              <a:t>proportion proposed </a:t>
            </a:r>
            <a:r>
              <a:rPr sz="2800" spc="-10" dirty="0">
                <a:latin typeface="Arial"/>
                <a:cs typeface="Arial"/>
              </a:rPr>
              <a:t>by </a:t>
            </a:r>
            <a:r>
              <a:rPr sz="2800" spc="-20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null </a:t>
            </a:r>
            <a:r>
              <a:rPr sz="2800" spc="-20" dirty="0">
                <a:latin typeface="Arial"/>
                <a:cs typeface="Arial"/>
              </a:rPr>
              <a:t>hypothesis, </a:t>
            </a:r>
            <a:r>
              <a:rPr sz="2800" i="1" spc="-5" dirty="0">
                <a:latin typeface="Arial"/>
                <a:cs typeface="Arial"/>
              </a:rPr>
              <a:t>proportion </a:t>
            </a:r>
            <a:r>
              <a:rPr sz="2800" spc="40" dirty="0">
                <a:latin typeface="Arial"/>
                <a:cs typeface="Arial"/>
              </a:rPr>
              <a:t>=</a:t>
            </a:r>
            <a:r>
              <a:rPr sz="2800" spc="10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0.5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E6EAD-7E20-4AC5-A6F6-7D2CDE454963}"/>
              </a:ext>
            </a:extLst>
          </p:cNvPr>
          <p:cNvSpPr txBox="1"/>
          <p:nvPr/>
        </p:nvSpPr>
        <p:spPr>
          <a:xfrm>
            <a:off x="1021568" y="650002"/>
            <a:ext cx="6827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Estimating </a:t>
            </a:r>
            <a:r>
              <a:rPr lang="en-GB" sz="4400" spc="-25" dirty="0">
                <a:solidFill>
                  <a:srgbClr val="2F5597"/>
                </a:solidFill>
                <a:latin typeface="Arial"/>
                <a:cs typeface="Arial"/>
              </a:rPr>
              <a:t>the</a:t>
            </a:r>
            <a:r>
              <a:rPr lang="en-GB" sz="4400" spc="1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75" dirty="0">
                <a:solidFill>
                  <a:srgbClr val="2F5597"/>
                </a:solidFill>
                <a:latin typeface="Arial"/>
                <a:cs typeface="Arial"/>
              </a:rPr>
              <a:t>value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58768" y="4362174"/>
            <a:ext cx="8890032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/>
            <a:r>
              <a:rPr sz="2800" b="1" spc="-65" dirty="0">
                <a:latin typeface="Arial"/>
                <a:cs typeface="Arial"/>
              </a:rPr>
              <a:t>The </a:t>
            </a:r>
            <a:r>
              <a:rPr sz="2800" b="1" i="1" spc="-50" dirty="0">
                <a:latin typeface="Arial"/>
                <a:cs typeface="Arial"/>
              </a:rPr>
              <a:t>null </a:t>
            </a:r>
            <a:r>
              <a:rPr sz="2800" b="1" i="1" spc="-15" dirty="0">
                <a:latin typeface="Arial"/>
                <a:cs typeface="Arial"/>
              </a:rPr>
              <a:t>distribution </a:t>
            </a:r>
            <a:r>
              <a:rPr sz="2800" spc="-20" dirty="0">
                <a:latin typeface="Arial"/>
                <a:cs typeface="Arial"/>
              </a:rPr>
              <a:t>for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test </a:t>
            </a:r>
            <a:r>
              <a:rPr sz="2800" spc="-10" dirty="0">
                <a:latin typeface="Arial"/>
                <a:cs typeface="Arial"/>
              </a:rPr>
              <a:t>statistic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spc="-20" dirty="0">
                <a:latin typeface="Arial"/>
                <a:cs typeface="Arial"/>
              </a:rPr>
              <a:t>the probability  </a:t>
            </a:r>
            <a:r>
              <a:rPr sz="2800" spc="-15" dirty="0">
                <a:latin typeface="Arial"/>
                <a:cs typeface="Arial"/>
              </a:rPr>
              <a:t>distribution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40" dirty="0">
                <a:latin typeface="Arial"/>
                <a:cs typeface="Arial"/>
              </a:rPr>
              <a:t>alternative </a:t>
            </a:r>
            <a:r>
              <a:rPr sz="2800" dirty="0">
                <a:latin typeface="Arial"/>
                <a:cs typeface="Arial"/>
              </a:rPr>
              <a:t>outcomes </a:t>
            </a:r>
            <a:r>
              <a:rPr sz="2800" spc="-20" dirty="0">
                <a:latin typeface="Arial"/>
                <a:cs typeface="Arial"/>
              </a:rPr>
              <a:t>when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random </a:t>
            </a:r>
            <a:r>
              <a:rPr sz="2800" spc="-30" dirty="0">
                <a:latin typeface="Arial"/>
                <a:cs typeface="Arial"/>
              </a:rPr>
              <a:t>sample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spc="-25" dirty="0">
                <a:latin typeface="Arial"/>
                <a:cs typeface="Arial"/>
              </a:rPr>
              <a:t>taken </a:t>
            </a:r>
            <a:r>
              <a:rPr sz="2800" spc="-20" dirty="0">
                <a:latin typeface="Arial"/>
                <a:cs typeface="Arial"/>
              </a:rPr>
              <a:t>from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15" dirty="0">
                <a:latin typeface="Arial"/>
                <a:cs typeface="Arial"/>
              </a:rPr>
              <a:t>population corresponding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20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null </a:t>
            </a:r>
            <a:r>
              <a:rPr sz="2800" spc="-15" dirty="0">
                <a:latin typeface="Arial"/>
                <a:cs typeface="Arial"/>
              </a:rPr>
              <a:t>expectation.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CF5B2-896E-4A6B-AAC3-1F35B80FD720}"/>
              </a:ext>
            </a:extLst>
          </p:cNvPr>
          <p:cNvSpPr txBox="1"/>
          <p:nvPr/>
        </p:nvSpPr>
        <p:spPr>
          <a:xfrm>
            <a:off x="1021568" y="1905000"/>
            <a:ext cx="838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spc="-55" dirty="0">
                <a:solidFill>
                  <a:srgbClr val="2F5597"/>
                </a:solidFill>
                <a:latin typeface="Arial"/>
                <a:cs typeface="Arial"/>
              </a:rPr>
              <a:t>Is </a:t>
            </a:r>
            <a:r>
              <a:rPr lang="en-GB" sz="2800" spc="-20" dirty="0">
                <a:solidFill>
                  <a:srgbClr val="2F5597"/>
                </a:solidFill>
                <a:latin typeface="Arial"/>
                <a:cs typeface="Arial"/>
              </a:rPr>
              <a:t>this </a:t>
            </a:r>
            <a:r>
              <a:rPr lang="en-GB" sz="2800" spc="-15" dirty="0">
                <a:solidFill>
                  <a:srgbClr val="2F5597"/>
                </a:solidFill>
                <a:latin typeface="Arial"/>
                <a:cs typeface="Arial"/>
              </a:rPr>
              <a:t>discrepancy </a:t>
            </a:r>
            <a:r>
              <a:rPr lang="en-GB" sz="2800" spc="-10" dirty="0">
                <a:solidFill>
                  <a:srgbClr val="2F5597"/>
                </a:solidFill>
                <a:latin typeface="Arial"/>
                <a:cs typeface="Arial"/>
              </a:rPr>
              <a:t>by </a:t>
            </a:r>
            <a:r>
              <a:rPr lang="en-GB" sz="2800" spc="-15" dirty="0">
                <a:solidFill>
                  <a:srgbClr val="2F5597"/>
                </a:solidFill>
                <a:latin typeface="Arial"/>
                <a:cs typeface="Arial"/>
              </a:rPr>
              <a:t>chance</a:t>
            </a:r>
            <a:r>
              <a:rPr lang="en-GB" sz="2800" spc="17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2800" spc="-30" dirty="0">
                <a:solidFill>
                  <a:srgbClr val="2F5597"/>
                </a:solidFill>
                <a:latin typeface="Arial"/>
                <a:cs typeface="Arial"/>
              </a:rPr>
              <a:t>alone?:</a:t>
            </a:r>
          </a:p>
          <a:p>
            <a:endParaRPr lang="en-GB" sz="2800" dirty="0">
              <a:latin typeface="Arial"/>
              <a:cs typeface="Arial"/>
            </a:endParaRPr>
          </a:p>
          <a:p>
            <a:pPr marR="11430"/>
            <a:r>
              <a:rPr lang="en-GB" sz="2800" spc="-25" dirty="0">
                <a:solidFill>
                  <a:srgbClr val="2F5597"/>
                </a:solidFill>
                <a:latin typeface="Arial"/>
                <a:cs typeface="Arial"/>
              </a:rPr>
              <a:t>Estimating </a:t>
            </a:r>
            <a:r>
              <a:rPr lang="en-GB" sz="2800" spc="-15" dirty="0">
                <a:solidFill>
                  <a:srgbClr val="2F5597"/>
                </a:solidFill>
                <a:latin typeface="Arial"/>
                <a:cs typeface="Arial"/>
              </a:rPr>
              <a:t>the probability </a:t>
            </a:r>
            <a:r>
              <a:rPr lang="en-GB" sz="2800" spc="-10" dirty="0">
                <a:solidFill>
                  <a:srgbClr val="2F5597"/>
                </a:solidFill>
                <a:latin typeface="Arial"/>
                <a:cs typeface="Arial"/>
              </a:rPr>
              <a:t>of such </a:t>
            </a:r>
            <a:r>
              <a:rPr lang="en-GB" sz="2800" spc="-35" dirty="0">
                <a:solidFill>
                  <a:srgbClr val="2F5597"/>
                </a:solidFill>
                <a:latin typeface="Arial"/>
                <a:cs typeface="Arial"/>
              </a:rPr>
              <a:t>an </a:t>
            </a:r>
            <a:r>
              <a:rPr lang="en-GB" sz="2800" spc="-25" dirty="0">
                <a:solidFill>
                  <a:srgbClr val="2F5597"/>
                </a:solidFill>
                <a:latin typeface="Arial"/>
                <a:cs typeface="Arial"/>
              </a:rPr>
              <a:t>extreme </a:t>
            </a:r>
            <a:r>
              <a:rPr lang="en-GB" sz="2800" spc="-30" dirty="0">
                <a:solidFill>
                  <a:srgbClr val="2F5597"/>
                </a:solidFill>
                <a:latin typeface="Arial"/>
                <a:cs typeface="Arial"/>
              </a:rPr>
              <a:t>result</a:t>
            </a:r>
            <a:endParaRPr lang="en-GB" sz="2800" dirty="0">
              <a:latin typeface="Arial"/>
              <a:cs typeface="Arial"/>
            </a:endParaRPr>
          </a:p>
          <a:p>
            <a:endParaRPr lang="en-GB" sz="2800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A07ED-7C26-499A-8C13-535FE1C73688}"/>
              </a:ext>
            </a:extLst>
          </p:cNvPr>
          <p:cNvSpPr txBox="1"/>
          <p:nvPr/>
        </p:nvSpPr>
        <p:spPr>
          <a:xfrm>
            <a:off x="1021568" y="650002"/>
            <a:ext cx="6827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Estimating </a:t>
            </a:r>
            <a:r>
              <a:rPr lang="en-GB" sz="4400" spc="-25" dirty="0">
                <a:solidFill>
                  <a:srgbClr val="2F5597"/>
                </a:solidFill>
                <a:latin typeface="Arial"/>
                <a:cs typeface="Arial"/>
              </a:rPr>
              <a:t>the</a:t>
            </a:r>
            <a:r>
              <a:rPr lang="en-GB" sz="4400" spc="1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75" dirty="0">
                <a:solidFill>
                  <a:srgbClr val="2F5597"/>
                </a:solidFill>
                <a:latin typeface="Arial"/>
                <a:cs typeface="Arial"/>
              </a:rPr>
              <a:t>value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2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2BCA6CA-9855-4BE4-BFB4-C86C8CF3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69" y="914400"/>
            <a:ext cx="8540261" cy="703141"/>
          </a:xfrm>
        </p:spPr>
        <p:txBody>
          <a:bodyPr/>
          <a:lstStyle/>
          <a:p>
            <a:pPr algn="ctr"/>
            <a:r>
              <a:rPr lang="en-GB" sz="4569" dirty="0"/>
              <a:t>1.06 Hypothesis testing</a:t>
            </a:r>
          </a:p>
        </p:txBody>
      </p:sp>
      <p:pic>
        <p:nvPicPr>
          <p:cNvPr id="1026" name="Picture 2" descr="Null Hypothesis">
            <a:extLst>
              <a:ext uri="{FF2B5EF4-FFF2-40B4-BE49-F238E27FC236}">
                <a16:creationId xmlns:a16="http://schemas.microsoft.com/office/drawing/2014/main" id="{35A0CC8F-AFEF-4B59-BB01-9940B513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3124200" cy="47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86228" y="990600"/>
            <a:ext cx="7225347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/>
            <a:r>
              <a:rPr sz="2800" spc="-75" dirty="0">
                <a:solidFill>
                  <a:srgbClr val="2F5597"/>
                </a:solidFill>
                <a:latin typeface="Arial"/>
                <a:cs typeface="Arial"/>
              </a:rPr>
              <a:t>The </a:t>
            </a:r>
            <a:r>
              <a:rPr sz="2800" spc="-55" dirty="0">
                <a:solidFill>
                  <a:srgbClr val="2F5597"/>
                </a:solidFill>
                <a:latin typeface="Arial"/>
                <a:cs typeface="Arial"/>
              </a:rPr>
              <a:t>null </a:t>
            </a:r>
            <a:r>
              <a:rPr sz="2800" spc="-20" dirty="0">
                <a:solidFill>
                  <a:srgbClr val="2F5597"/>
                </a:solidFill>
                <a:latin typeface="Arial"/>
                <a:cs typeface="Arial"/>
              </a:rPr>
              <a:t>distribution of</a:t>
            </a:r>
            <a:r>
              <a:rPr sz="2800" spc="18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the</a:t>
            </a:r>
            <a:endParaRPr sz="2800" dirty="0">
              <a:latin typeface="Arial"/>
              <a:cs typeface="Arial"/>
            </a:endParaRPr>
          </a:p>
          <a:p>
            <a:pPr marL="12700" algn="ctr"/>
            <a:r>
              <a:rPr sz="2800" i="1" spc="-35" dirty="0">
                <a:solidFill>
                  <a:srgbClr val="2F5597"/>
                </a:solidFill>
                <a:latin typeface="Arial"/>
                <a:cs typeface="Arial"/>
              </a:rPr>
              <a:t>sample </a:t>
            </a:r>
            <a:r>
              <a:rPr sz="2800" spc="-20" dirty="0">
                <a:solidFill>
                  <a:srgbClr val="2F5597"/>
                </a:solidFill>
                <a:latin typeface="Arial"/>
                <a:cs typeface="Arial"/>
              </a:rPr>
              <a:t>number of </a:t>
            </a:r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red</a:t>
            </a:r>
            <a:r>
              <a:rPr sz="2800" spc="7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wins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1550356" y="2458964"/>
            <a:ext cx="6957688" cy="4322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D8DF2E-150C-47AB-9054-A36E42B17888}"/>
              </a:ext>
            </a:extLst>
          </p:cNvPr>
          <p:cNvCxnSpPr>
            <a:cxnSpLocks/>
          </p:cNvCxnSpPr>
          <p:nvPr/>
        </p:nvCxnSpPr>
        <p:spPr>
          <a:xfrm flipH="1">
            <a:off x="7696200" y="3124200"/>
            <a:ext cx="943976" cy="23622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D4D1E0-4747-4C6D-A0B5-1C057E3548A6}"/>
              </a:ext>
            </a:extLst>
          </p:cNvPr>
          <p:cNvCxnSpPr>
            <a:cxnSpLocks/>
          </p:cNvCxnSpPr>
          <p:nvPr/>
        </p:nvCxnSpPr>
        <p:spPr>
          <a:xfrm>
            <a:off x="3276600" y="3962400"/>
            <a:ext cx="381000" cy="166237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41819C-2E73-41F6-9654-11E9A880AAB6}"/>
              </a:ext>
            </a:extLst>
          </p:cNvPr>
          <p:cNvSpPr/>
          <p:nvPr/>
        </p:nvSpPr>
        <p:spPr>
          <a:xfrm>
            <a:off x="6934200" y="5715000"/>
            <a:ext cx="16002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431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200" y="1219200"/>
            <a:ext cx="5171643" cy="91499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080" algn="ctr"/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Calculating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the </a:t>
            </a:r>
            <a:r>
              <a:rPr sz="2800" i="1" spc="-45" dirty="0">
                <a:solidFill>
                  <a:srgbClr val="2F5597"/>
                </a:solidFill>
                <a:latin typeface="Arial"/>
                <a:cs typeface="Arial"/>
              </a:rPr>
              <a:t>P</a:t>
            </a:r>
            <a:r>
              <a:rPr sz="2800" spc="-45" dirty="0">
                <a:solidFill>
                  <a:srgbClr val="2F5597"/>
                </a:solidFill>
                <a:latin typeface="Arial"/>
                <a:cs typeface="Arial"/>
              </a:rPr>
              <a:t>-value </a:t>
            </a:r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from </a:t>
            </a:r>
            <a:r>
              <a:rPr sz="2800" spc="-20" dirty="0">
                <a:solidFill>
                  <a:srgbClr val="2F5597"/>
                </a:solidFill>
                <a:latin typeface="Arial"/>
                <a:cs typeface="Arial"/>
              </a:rPr>
              <a:t>the  </a:t>
            </a:r>
            <a:r>
              <a:rPr sz="2800" spc="-55" dirty="0">
                <a:solidFill>
                  <a:srgbClr val="2F5597"/>
                </a:solidFill>
                <a:latin typeface="Arial"/>
                <a:cs typeface="Arial"/>
              </a:rPr>
              <a:t>null</a:t>
            </a:r>
            <a:r>
              <a:rPr sz="2800" spc="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F5597"/>
                </a:solidFill>
                <a:latin typeface="Arial"/>
                <a:cs typeface="Arial"/>
              </a:rPr>
              <a:t>distribution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3150988"/>
            <a:ext cx="9448800" cy="1547218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800" spc="-10" dirty="0">
                <a:latin typeface="Arial"/>
                <a:cs typeface="Arial"/>
              </a:rPr>
              <a:t>The </a:t>
            </a:r>
            <a:r>
              <a:rPr sz="2800" i="1" spc="-10" dirty="0">
                <a:latin typeface="Arial"/>
                <a:cs typeface="Arial"/>
              </a:rPr>
              <a:t>P</a:t>
            </a:r>
            <a:r>
              <a:rPr sz="2800" spc="-10" dirty="0">
                <a:latin typeface="Arial"/>
                <a:cs typeface="Arial"/>
              </a:rPr>
              <a:t>-value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spc="-10" dirty="0">
                <a:latin typeface="Arial"/>
                <a:cs typeface="Arial"/>
              </a:rPr>
              <a:t>calculated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as</a:t>
            </a:r>
            <a:endParaRPr lang="en-US" sz="2800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800" i="1" spc="-10" dirty="0">
                <a:latin typeface="Arial"/>
                <a:cs typeface="Arial"/>
              </a:rPr>
              <a:t>P </a:t>
            </a:r>
            <a:r>
              <a:rPr sz="2800" spc="-5" dirty="0">
                <a:latin typeface="Arial"/>
                <a:cs typeface="Arial"/>
              </a:rPr>
              <a:t>= 2 </a:t>
            </a:r>
            <a:r>
              <a:rPr sz="2800" spc="-5" dirty="0">
                <a:latin typeface="Symbol"/>
                <a:cs typeface="Symbol"/>
              </a:rPr>
              <a:t>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Arial"/>
                <a:cs typeface="Arial"/>
              </a:rPr>
              <a:t>[Pr(16) </a:t>
            </a:r>
            <a:r>
              <a:rPr sz="2800" spc="-5" dirty="0">
                <a:latin typeface="Arial"/>
                <a:cs typeface="Arial"/>
              </a:rPr>
              <a:t>+ </a:t>
            </a:r>
            <a:r>
              <a:rPr sz="2800" spc="-10" dirty="0">
                <a:latin typeface="Arial"/>
                <a:cs typeface="Arial"/>
              </a:rPr>
              <a:t>Pr(17) </a:t>
            </a:r>
            <a:r>
              <a:rPr sz="2800" spc="-5" dirty="0">
                <a:latin typeface="Arial"/>
                <a:cs typeface="Arial"/>
              </a:rPr>
              <a:t>+ </a:t>
            </a:r>
            <a:r>
              <a:rPr sz="2800" spc="-10" dirty="0">
                <a:latin typeface="Arial"/>
                <a:cs typeface="Arial"/>
              </a:rPr>
              <a:t>Pr(18) </a:t>
            </a:r>
            <a:r>
              <a:rPr sz="2800" spc="-5" dirty="0">
                <a:latin typeface="Arial"/>
                <a:cs typeface="Arial"/>
              </a:rPr>
              <a:t>+ </a:t>
            </a:r>
            <a:r>
              <a:rPr sz="2800" spc="-10" dirty="0">
                <a:latin typeface="Arial"/>
                <a:cs typeface="Arial"/>
              </a:rPr>
              <a:t>Pr(19) </a:t>
            </a:r>
            <a:r>
              <a:rPr sz="2800" spc="-5" dirty="0">
                <a:latin typeface="Arial"/>
                <a:cs typeface="Arial"/>
              </a:rPr>
              <a:t>+ </a:t>
            </a:r>
            <a:r>
              <a:rPr sz="2800" spc="-10" dirty="0">
                <a:latin typeface="Arial"/>
                <a:cs typeface="Arial"/>
              </a:rPr>
              <a:t>Pr(20)] </a:t>
            </a:r>
            <a:r>
              <a:rPr sz="2800" spc="-5" dirty="0">
                <a:latin typeface="Arial"/>
                <a:cs typeface="Arial"/>
              </a:rPr>
              <a:t>=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0.012.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78A20-836D-43F2-9D6E-D7962CA96E94}"/>
              </a:ext>
            </a:extLst>
          </p:cNvPr>
          <p:cNvSpPr/>
          <p:nvPr/>
        </p:nvSpPr>
        <p:spPr>
          <a:xfrm>
            <a:off x="1645920" y="4114800"/>
            <a:ext cx="6795821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762000"/>
            <a:ext cx="7315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35" dirty="0"/>
              <a:t>Statistical</a:t>
            </a:r>
            <a:r>
              <a:rPr sz="4400" spc="-20" dirty="0"/>
              <a:t> </a:t>
            </a:r>
            <a:r>
              <a:rPr sz="4400" spc="-45" dirty="0"/>
              <a:t>significance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71600" y="2971800"/>
            <a:ext cx="7543800" cy="2184829"/>
          </a:xfrm>
          <a:prstGeom prst="rect">
            <a:avLst/>
          </a:prstGeom>
          <a:noFill/>
        </p:spPr>
        <p:txBody>
          <a:bodyPr vert="horz" wrap="square" lIns="0" tIns="21590" rIns="0" bIns="0" rtlCol="0">
            <a:spAutoFit/>
          </a:bodyPr>
          <a:lstStyle/>
          <a:p>
            <a:pPr marL="44450" marR="210820">
              <a:lnSpc>
                <a:spcPct val="100600"/>
              </a:lnSpc>
              <a:spcBef>
                <a:spcPts val="170"/>
              </a:spcBef>
            </a:pPr>
            <a:r>
              <a:rPr sz="2800" spc="-50" dirty="0">
                <a:latin typeface="Arial"/>
                <a:cs typeface="Arial"/>
              </a:rPr>
              <a:t>The </a:t>
            </a:r>
            <a:r>
              <a:rPr sz="2800" spc="-25" dirty="0">
                <a:latin typeface="Arial"/>
                <a:cs typeface="Arial"/>
              </a:rPr>
              <a:t>significance </a:t>
            </a:r>
            <a:r>
              <a:rPr sz="2800" spc="-50" dirty="0">
                <a:latin typeface="Arial"/>
                <a:cs typeface="Arial"/>
              </a:rPr>
              <a:t>level, </a:t>
            </a:r>
            <a:r>
              <a:rPr sz="2800" i="1" spc="10" dirty="0">
                <a:latin typeface="Symbol"/>
                <a:cs typeface="Symbol"/>
              </a:rPr>
              <a:t></a:t>
            </a:r>
            <a:r>
              <a:rPr sz="2800" spc="10" dirty="0">
                <a:latin typeface="Arial"/>
                <a:cs typeface="Arial"/>
              </a:rPr>
              <a:t>, </a:t>
            </a:r>
            <a:r>
              <a:rPr sz="2800" spc="-40" dirty="0">
                <a:latin typeface="Arial"/>
                <a:cs typeface="Arial"/>
              </a:rPr>
              <a:t>is </a:t>
            </a:r>
            <a:r>
              <a:rPr sz="2800" spc="-50" dirty="0">
                <a:latin typeface="Arial"/>
                <a:cs typeface="Arial"/>
              </a:rPr>
              <a:t>a  </a:t>
            </a:r>
            <a:r>
              <a:rPr sz="2800" spc="-20" dirty="0">
                <a:latin typeface="Arial"/>
                <a:cs typeface="Arial"/>
              </a:rPr>
              <a:t>probability </a:t>
            </a:r>
            <a:r>
              <a:rPr sz="2800" spc="-15" dirty="0">
                <a:latin typeface="Arial"/>
                <a:cs typeface="Arial"/>
              </a:rPr>
              <a:t>used </a:t>
            </a:r>
            <a:r>
              <a:rPr sz="2800" spc="-40" dirty="0">
                <a:latin typeface="Arial"/>
                <a:cs typeface="Arial"/>
              </a:rPr>
              <a:t>as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criterion  </a:t>
            </a:r>
            <a:r>
              <a:rPr sz="2800" spc="-15" dirty="0">
                <a:latin typeface="Arial"/>
                <a:cs typeface="Arial"/>
              </a:rPr>
              <a:t>for </a:t>
            </a:r>
            <a:r>
              <a:rPr sz="2800" spc="-25" dirty="0">
                <a:latin typeface="Arial"/>
                <a:cs typeface="Arial"/>
              </a:rPr>
              <a:t>rejecting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null  </a:t>
            </a:r>
            <a:r>
              <a:rPr sz="2800" spc="-20" dirty="0">
                <a:latin typeface="Arial"/>
                <a:cs typeface="Arial"/>
              </a:rPr>
              <a:t>hypothesis.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Arial"/>
              <a:cs typeface="Arial"/>
            </a:endParaRPr>
          </a:p>
          <a:p>
            <a:pPr marL="44450" marR="209550">
              <a:lnSpc>
                <a:spcPct val="100299"/>
              </a:lnSpc>
            </a:pPr>
            <a:r>
              <a:rPr sz="2800" spc="-60" dirty="0">
                <a:latin typeface="Arial"/>
                <a:cs typeface="Arial"/>
              </a:rPr>
              <a:t>If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i="1" spc="-35" dirty="0">
                <a:latin typeface="Arial"/>
                <a:cs typeface="Arial"/>
              </a:rPr>
              <a:t>P</a:t>
            </a:r>
            <a:r>
              <a:rPr sz="2800" spc="-35" dirty="0">
                <a:latin typeface="Arial"/>
                <a:cs typeface="Arial"/>
              </a:rPr>
              <a:t>-value </a:t>
            </a:r>
            <a:r>
              <a:rPr sz="2800" spc="-15" dirty="0">
                <a:latin typeface="Arial"/>
                <a:cs typeface="Arial"/>
              </a:rPr>
              <a:t>for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dirty="0">
                <a:latin typeface="Arial"/>
                <a:cs typeface="Arial"/>
              </a:rPr>
              <a:t>test </a:t>
            </a:r>
            <a:r>
              <a:rPr sz="2800" spc="-40" dirty="0">
                <a:latin typeface="Arial"/>
                <a:cs typeface="Arial"/>
              </a:rPr>
              <a:t>is less </a:t>
            </a:r>
            <a:r>
              <a:rPr sz="2800" spc="-15" dirty="0">
                <a:latin typeface="Arial"/>
                <a:cs typeface="Arial"/>
              </a:rPr>
              <a:t>than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spc="-30" dirty="0">
                <a:latin typeface="Arial"/>
                <a:cs typeface="Arial"/>
              </a:rPr>
              <a:t>equal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i="1" spc="10" dirty="0">
                <a:latin typeface="Symbol"/>
                <a:cs typeface="Symbol"/>
              </a:rPr>
              <a:t></a:t>
            </a:r>
            <a:r>
              <a:rPr sz="2800" spc="10" dirty="0">
                <a:latin typeface="Arial"/>
                <a:cs typeface="Arial"/>
              </a:rPr>
              <a:t>, </a:t>
            </a:r>
            <a:r>
              <a:rPr sz="2800" spc="-15" dirty="0">
                <a:latin typeface="Arial"/>
                <a:cs typeface="Arial"/>
              </a:rPr>
              <a:t>then the </a:t>
            </a:r>
            <a:r>
              <a:rPr sz="2800" spc="-45" dirty="0">
                <a:latin typeface="Arial"/>
                <a:cs typeface="Arial"/>
              </a:rPr>
              <a:t>null </a:t>
            </a:r>
            <a:r>
              <a:rPr sz="2800" spc="-20" dirty="0">
                <a:latin typeface="Arial"/>
                <a:cs typeface="Arial"/>
              </a:rPr>
              <a:t>hypothesis </a:t>
            </a:r>
            <a:r>
              <a:rPr sz="2800" spc="-40" dirty="0">
                <a:latin typeface="Arial"/>
                <a:cs typeface="Arial"/>
              </a:rPr>
              <a:t>is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rejected.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369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276600" y="3405125"/>
            <a:ext cx="2370455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i="1" spc="-110" dirty="0">
                <a:solidFill>
                  <a:srgbClr val="2F5597"/>
                </a:solidFill>
                <a:latin typeface="Symbol"/>
                <a:cs typeface="Symbol"/>
              </a:rPr>
              <a:t></a:t>
            </a:r>
            <a:r>
              <a:rPr sz="3150" i="1" spc="-110" dirty="0">
                <a:solidFill>
                  <a:srgbClr val="2F5597"/>
                </a:solidFill>
                <a:latin typeface="Times New Roman"/>
                <a:cs typeface="Times New Roman"/>
              </a:rPr>
              <a:t> </a:t>
            </a:r>
            <a:r>
              <a:rPr sz="2950" spc="-80" dirty="0">
                <a:solidFill>
                  <a:srgbClr val="2F5597"/>
                </a:solidFill>
                <a:latin typeface="Arial"/>
                <a:cs typeface="Arial"/>
              </a:rPr>
              <a:t>is </a:t>
            </a:r>
            <a:r>
              <a:rPr sz="2950" spc="-35" dirty="0">
                <a:solidFill>
                  <a:srgbClr val="2F5597"/>
                </a:solidFill>
                <a:latin typeface="Arial"/>
                <a:cs typeface="Arial"/>
              </a:rPr>
              <a:t>often</a:t>
            </a:r>
            <a:r>
              <a:rPr sz="2950" spc="12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2F5597"/>
                </a:solidFill>
                <a:latin typeface="Arial"/>
                <a:cs typeface="Arial"/>
              </a:rPr>
              <a:t>0.05</a:t>
            </a:r>
            <a:endParaRPr sz="2950" dirty="0">
              <a:latin typeface="Arial"/>
              <a:cs typeface="Arial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B616773-E98F-4C0F-9360-AA7EE03B0A5A}"/>
              </a:ext>
            </a:extLst>
          </p:cNvPr>
          <p:cNvSpPr txBox="1">
            <a:spLocks/>
          </p:cNvSpPr>
          <p:nvPr/>
        </p:nvSpPr>
        <p:spPr>
          <a:xfrm>
            <a:off x="914400" y="762000"/>
            <a:ext cx="7315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2350" b="0" i="0">
                <a:solidFill>
                  <a:srgbClr val="2F559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en-GB" sz="4400" kern="0" spc="-35" dirty="0"/>
              <a:t>Statistical</a:t>
            </a:r>
            <a:r>
              <a:rPr lang="en-GB" sz="4400" kern="0" spc="-20" dirty="0"/>
              <a:t> </a:t>
            </a:r>
            <a:r>
              <a:rPr lang="en-GB" sz="4400" kern="0" spc="-45" dirty="0"/>
              <a:t>significance</a:t>
            </a:r>
          </a:p>
        </p:txBody>
      </p:sp>
    </p:spTree>
    <p:extLst>
      <p:ext uri="{BB962C8B-B14F-4D97-AF65-F5344CB8AC3E}">
        <p14:creationId xmlns:p14="http://schemas.microsoft.com/office/powerpoint/2010/main" val="37093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76400" y="2590800"/>
            <a:ext cx="7162800" cy="306943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60705"/>
            <a:r>
              <a:rPr sz="2800" spc="-40" dirty="0">
                <a:solidFill>
                  <a:srgbClr val="2F5597"/>
                </a:solidFill>
                <a:latin typeface="Arial"/>
                <a:cs typeface="Arial"/>
              </a:rPr>
              <a:t>Significance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for the </a:t>
            </a:r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red </a:t>
            </a:r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shirt </a:t>
            </a:r>
            <a:r>
              <a:rPr sz="2800" spc="-40" dirty="0">
                <a:solidFill>
                  <a:srgbClr val="2F5597"/>
                </a:solidFill>
                <a:latin typeface="Arial"/>
                <a:cs typeface="Arial"/>
              </a:rPr>
              <a:t>example</a:t>
            </a:r>
            <a:endParaRPr lang="en-US" sz="2800" spc="-40" dirty="0">
              <a:solidFill>
                <a:srgbClr val="2F5597"/>
              </a:solidFill>
              <a:latin typeface="Arial"/>
              <a:cs typeface="Arial"/>
            </a:endParaRPr>
          </a:p>
          <a:p>
            <a:pPr marR="560705"/>
            <a:endParaRPr sz="2800" dirty="0">
              <a:latin typeface="Arial"/>
              <a:cs typeface="Arial"/>
            </a:endParaRPr>
          </a:p>
          <a:p>
            <a:r>
              <a:rPr sz="2800" i="1" spc="-60" dirty="0">
                <a:latin typeface="Arial"/>
                <a:cs typeface="Arial"/>
              </a:rPr>
              <a:t>P </a:t>
            </a:r>
            <a:r>
              <a:rPr sz="2800" i="1" spc="40" dirty="0">
                <a:latin typeface="Arial"/>
                <a:cs typeface="Arial"/>
              </a:rPr>
              <a:t>=</a:t>
            </a:r>
            <a:r>
              <a:rPr sz="2800" i="1" spc="60" dirty="0">
                <a:latin typeface="Arial"/>
                <a:cs typeface="Arial"/>
              </a:rPr>
              <a:t> </a:t>
            </a:r>
            <a:r>
              <a:rPr sz="2800" spc="10" dirty="0">
                <a:latin typeface="Arial"/>
                <a:cs typeface="Arial"/>
              </a:rPr>
              <a:t>0.012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49530"/>
            <a:r>
              <a:rPr sz="2800" i="1" spc="-60" dirty="0">
                <a:latin typeface="Arial"/>
                <a:cs typeface="Arial"/>
              </a:rPr>
              <a:t>P </a:t>
            </a:r>
            <a:r>
              <a:rPr sz="2800" spc="40" dirty="0">
                <a:latin typeface="Arial"/>
                <a:cs typeface="Arial"/>
              </a:rPr>
              <a:t>&lt; </a:t>
            </a:r>
            <a:r>
              <a:rPr sz="2800" i="1" spc="-25" dirty="0">
                <a:latin typeface="Symbol"/>
                <a:cs typeface="Symbol"/>
              </a:rPr>
              <a:t></a:t>
            </a:r>
            <a:r>
              <a:rPr sz="2800" spc="-25" dirty="0">
                <a:latin typeface="Arial"/>
                <a:cs typeface="Arial"/>
              </a:rPr>
              <a:t>, </a:t>
            </a:r>
            <a:r>
              <a:rPr sz="2800" spc="-10" dirty="0">
                <a:latin typeface="Arial"/>
                <a:cs typeface="Arial"/>
              </a:rPr>
              <a:t>so we </a:t>
            </a:r>
            <a:r>
              <a:rPr sz="2800" spc="-15" dirty="0">
                <a:latin typeface="Arial"/>
                <a:cs typeface="Arial"/>
              </a:rPr>
              <a:t>can </a:t>
            </a:r>
            <a:r>
              <a:rPr sz="2800" spc="-30" dirty="0">
                <a:latin typeface="Arial"/>
                <a:cs typeface="Arial"/>
              </a:rPr>
              <a:t>reject </a:t>
            </a:r>
            <a:r>
              <a:rPr sz="2800" spc="-20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null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30" dirty="0">
                <a:latin typeface="Arial"/>
                <a:cs typeface="Arial"/>
              </a:rPr>
              <a:t>Athletes </a:t>
            </a:r>
            <a:r>
              <a:rPr sz="2800" spc="-50" dirty="0">
                <a:latin typeface="Arial"/>
                <a:cs typeface="Arial"/>
              </a:rPr>
              <a:t>in </a:t>
            </a:r>
            <a:r>
              <a:rPr sz="2800" spc="-30" dirty="0">
                <a:latin typeface="Arial"/>
                <a:cs typeface="Arial"/>
              </a:rPr>
              <a:t>red </a:t>
            </a:r>
            <a:r>
              <a:rPr sz="2800" spc="-25" dirty="0">
                <a:latin typeface="Arial"/>
                <a:cs typeface="Arial"/>
              </a:rPr>
              <a:t>shirts </a:t>
            </a:r>
            <a:r>
              <a:rPr sz="2800" spc="-40" dirty="0">
                <a:latin typeface="Arial"/>
                <a:cs typeface="Arial"/>
              </a:rPr>
              <a:t>were </a:t>
            </a:r>
            <a:r>
              <a:rPr sz="2800" spc="-25" dirty="0">
                <a:latin typeface="Arial"/>
                <a:cs typeface="Arial"/>
              </a:rPr>
              <a:t>more </a:t>
            </a:r>
            <a:r>
              <a:rPr sz="2800" spc="-60" dirty="0">
                <a:latin typeface="Arial"/>
                <a:cs typeface="Arial"/>
              </a:rPr>
              <a:t>likely </a:t>
            </a:r>
            <a:r>
              <a:rPr sz="2800" spc="25" dirty="0">
                <a:latin typeface="Arial"/>
                <a:cs typeface="Arial"/>
              </a:rPr>
              <a:t>to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win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377A10C-CCE5-41BE-93DC-99AFAEA1FBA9}"/>
              </a:ext>
            </a:extLst>
          </p:cNvPr>
          <p:cNvSpPr txBox="1">
            <a:spLocks/>
          </p:cNvSpPr>
          <p:nvPr/>
        </p:nvSpPr>
        <p:spPr>
          <a:xfrm>
            <a:off x="914400" y="762000"/>
            <a:ext cx="7315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2350" b="0" i="0">
                <a:solidFill>
                  <a:srgbClr val="2F559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en-GB" sz="4400" kern="0" spc="-35" dirty="0"/>
              <a:t>Statistical</a:t>
            </a:r>
            <a:r>
              <a:rPr lang="en-GB" sz="4400" kern="0" spc="-20" dirty="0"/>
              <a:t> </a:t>
            </a:r>
            <a:r>
              <a:rPr lang="en-GB" sz="4400" kern="0" spc="-45" dirty="0"/>
              <a:t>significance</a:t>
            </a:r>
          </a:p>
        </p:txBody>
      </p:sp>
    </p:spTree>
    <p:extLst>
      <p:ext uri="{BB962C8B-B14F-4D97-AF65-F5344CB8AC3E}">
        <p14:creationId xmlns:p14="http://schemas.microsoft.com/office/powerpoint/2010/main" val="322792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800" y="2590800"/>
            <a:ext cx="7391400" cy="91499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080"/>
            <a:r>
              <a:rPr sz="2800" spc="-60" dirty="0">
                <a:latin typeface="Arial"/>
                <a:cs typeface="Arial"/>
              </a:rPr>
              <a:t>A </a:t>
            </a:r>
            <a:r>
              <a:rPr sz="2800" spc="-45" dirty="0">
                <a:latin typeface="Arial"/>
                <a:cs typeface="Arial"/>
              </a:rPr>
              <a:t>larger </a:t>
            </a:r>
            <a:r>
              <a:rPr sz="2800" spc="-30" dirty="0">
                <a:latin typeface="Arial"/>
                <a:cs typeface="Arial"/>
              </a:rPr>
              <a:t>sample </a:t>
            </a:r>
            <a:r>
              <a:rPr sz="2800" spc="-45" dirty="0">
                <a:latin typeface="Arial"/>
                <a:cs typeface="Arial"/>
              </a:rPr>
              <a:t>will </a:t>
            </a:r>
            <a:r>
              <a:rPr sz="2800" spc="-5" dirty="0">
                <a:latin typeface="Arial"/>
                <a:cs typeface="Arial"/>
              </a:rPr>
              <a:t>tend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50" dirty="0">
                <a:latin typeface="Arial"/>
                <a:cs typeface="Arial"/>
              </a:rPr>
              <a:t>give </a:t>
            </a:r>
            <a:r>
              <a:rPr sz="2800" spc="-20" dirty="0">
                <a:latin typeface="Arial"/>
                <a:cs typeface="Arial"/>
              </a:rPr>
              <a:t>and </a:t>
            </a:r>
            <a:r>
              <a:rPr sz="2800" spc="-25" dirty="0">
                <a:latin typeface="Arial"/>
                <a:cs typeface="Arial"/>
              </a:rPr>
              <a:t>estimate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45" dirty="0">
                <a:latin typeface="Arial"/>
                <a:cs typeface="Arial"/>
              </a:rPr>
              <a:t>smaller </a:t>
            </a:r>
            <a:r>
              <a:rPr sz="2800" spc="-15" dirty="0">
                <a:latin typeface="Arial"/>
                <a:cs typeface="Arial"/>
              </a:rPr>
              <a:t>confidence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interval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800" y="4274173"/>
            <a:ext cx="7467600" cy="9073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R="5080"/>
            <a:r>
              <a:rPr sz="2800" spc="-60" dirty="0">
                <a:latin typeface="Arial"/>
                <a:cs typeface="Arial"/>
              </a:rPr>
              <a:t>A </a:t>
            </a:r>
            <a:r>
              <a:rPr sz="2800" spc="-45" dirty="0">
                <a:latin typeface="Arial"/>
                <a:cs typeface="Arial"/>
              </a:rPr>
              <a:t>larger </a:t>
            </a:r>
            <a:r>
              <a:rPr sz="2800" spc="-30" dirty="0">
                <a:latin typeface="Arial"/>
                <a:cs typeface="Arial"/>
              </a:rPr>
              <a:t>sample </a:t>
            </a:r>
            <a:r>
              <a:rPr sz="2800" spc="-45" dirty="0">
                <a:latin typeface="Arial"/>
                <a:cs typeface="Arial"/>
              </a:rPr>
              <a:t>will </a:t>
            </a:r>
            <a:r>
              <a:rPr sz="2800" spc="-50" dirty="0">
                <a:latin typeface="Arial"/>
                <a:cs typeface="Arial"/>
              </a:rPr>
              <a:t>give </a:t>
            </a:r>
            <a:r>
              <a:rPr sz="2800" spc="-25" dirty="0">
                <a:latin typeface="Arial"/>
                <a:cs typeface="Arial"/>
              </a:rPr>
              <a:t>more </a:t>
            </a:r>
            <a:r>
              <a:rPr sz="2800" dirty="0">
                <a:latin typeface="Arial"/>
                <a:cs typeface="Arial"/>
              </a:rPr>
              <a:t>power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30" dirty="0">
                <a:latin typeface="Arial"/>
                <a:cs typeface="Arial"/>
              </a:rPr>
              <a:t>reject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5" dirty="0">
                <a:latin typeface="Arial"/>
                <a:cs typeface="Arial"/>
              </a:rPr>
              <a:t>false </a:t>
            </a:r>
            <a:r>
              <a:rPr sz="2800" spc="-50" dirty="0">
                <a:latin typeface="Arial"/>
                <a:cs typeface="Arial"/>
              </a:rPr>
              <a:t>null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5C8D6-BDE0-4A07-A9F1-0D793DB59F50}"/>
              </a:ext>
            </a:extLst>
          </p:cNvPr>
          <p:cNvSpPr txBox="1"/>
          <p:nvPr/>
        </p:nvSpPr>
        <p:spPr>
          <a:xfrm>
            <a:off x="1752600" y="1252503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73380"/>
            <a:r>
              <a:rPr lang="en-GB" sz="2800" spc="-40" dirty="0">
                <a:solidFill>
                  <a:srgbClr val="2F5597"/>
                </a:solidFill>
                <a:latin typeface="Arial"/>
                <a:cs typeface="Arial"/>
              </a:rPr>
              <a:t>Larger </a:t>
            </a:r>
            <a:r>
              <a:rPr lang="en-GB" sz="2800" spc="-35" dirty="0">
                <a:solidFill>
                  <a:srgbClr val="2F5597"/>
                </a:solidFill>
                <a:latin typeface="Arial"/>
                <a:cs typeface="Arial"/>
              </a:rPr>
              <a:t>samples </a:t>
            </a:r>
            <a:r>
              <a:rPr lang="en-GB" sz="2800" spc="-55" dirty="0">
                <a:solidFill>
                  <a:srgbClr val="2F5597"/>
                </a:solidFill>
                <a:latin typeface="Arial"/>
                <a:cs typeface="Arial"/>
              </a:rPr>
              <a:t>give </a:t>
            </a:r>
            <a:r>
              <a:rPr lang="en-GB" sz="2800" spc="-35" dirty="0">
                <a:solidFill>
                  <a:srgbClr val="2F5597"/>
                </a:solidFill>
                <a:latin typeface="Arial"/>
                <a:cs typeface="Arial"/>
              </a:rPr>
              <a:t>more </a:t>
            </a:r>
            <a:r>
              <a:rPr lang="en-GB" sz="2800" spc="-30" dirty="0">
                <a:solidFill>
                  <a:srgbClr val="2F5597"/>
                </a:solidFill>
                <a:latin typeface="Arial"/>
                <a:cs typeface="Arial"/>
              </a:rPr>
              <a:t>information</a:t>
            </a:r>
            <a:endParaRPr lang="en-GB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533522"/>
            <a:ext cx="8382000" cy="1409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spcBef>
                <a:spcPts val="430"/>
              </a:spcBef>
            </a:pPr>
            <a:r>
              <a:rPr sz="4400" spc="-45" dirty="0"/>
              <a:t>Sample </a:t>
            </a:r>
            <a:r>
              <a:rPr sz="4400" spc="-110" dirty="0"/>
              <a:t>R </a:t>
            </a:r>
            <a:r>
              <a:rPr sz="4400" spc="5" dirty="0"/>
              <a:t>code </a:t>
            </a:r>
            <a:r>
              <a:rPr sz="4400" spc="-25" dirty="0"/>
              <a:t>for </a:t>
            </a:r>
            <a:r>
              <a:rPr sz="4400" spc="-15" dirty="0"/>
              <a:t>doing </a:t>
            </a:r>
            <a:r>
              <a:rPr sz="4400" spc="-30" dirty="0"/>
              <a:t>this </a:t>
            </a:r>
            <a:r>
              <a:rPr sz="4400" spc="-40" dirty="0"/>
              <a:t>simulation</a:t>
            </a:r>
            <a:endParaRPr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C1989-9242-4B27-B4C6-21618BA0D706}"/>
              </a:ext>
            </a:extLst>
          </p:cNvPr>
          <p:cNvSpPr txBox="1"/>
          <p:nvPr/>
        </p:nvSpPr>
        <p:spPr>
          <a:xfrm>
            <a:off x="609600" y="2895600"/>
            <a:ext cx="899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94410"/>
            <a:r>
              <a:rPr lang="en-GB" sz="2000" b="1" spc="-15" dirty="0" err="1">
                <a:latin typeface="Courier New"/>
                <a:cs typeface="Courier New"/>
              </a:rPr>
              <a:t>binarySample</a:t>
            </a:r>
            <a:r>
              <a:rPr lang="en-GB" sz="2000" b="1" spc="-15" dirty="0">
                <a:latin typeface="Courier New"/>
                <a:cs typeface="Courier New"/>
              </a:rPr>
              <a:t> </a:t>
            </a:r>
            <a:r>
              <a:rPr lang="en-GB" sz="2000" b="1" spc="-5" dirty="0">
                <a:latin typeface="Courier New"/>
                <a:cs typeface="Courier New"/>
              </a:rPr>
              <a:t>&lt;- </a:t>
            </a:r>
            <a:r>
              <a:rPr lang="en-GB" sz="2000" b="1" spc="-15" dirty="0">
                <a:latin typeface="Courier New"/>
                <a:cs typeface="Courier New"/>
              </a:rPr>
              <a:t>function(n,</a:t>
            </a:r>
            <a:r>
              <a:rPr lang="en-GB" sz="2000" b="1" spc="-120" dirty="0">
                <a:latin typeface="Courier New"/>
                <a:cs typeface="Courier New"/>
              </a:rPr>
              <a:t> </a:t>
            </a:r>
            <a:r>
              <a:rPr lang="en-GB" sz="2000" b="1" spc="-15" dirty="0">
                <a:latin typeface="Courier New"/>
                <a:cs typeface="Courier New"/>
              </a:rPr>
              <a:t>prob){  </a:t>
            </a:r>
          </a:p>
          <a:p>
            <a:pPr marR="994410"/>
            <a:r>
              <a:rPr lang="en-GB" sz="2000" b="1" spc="-15" dirty="0">
                <a:latin typeface="Courier New"/>
                <a:cs typeface="Courier New"/>
              </a:rPr>
              <a:t>  results </a:t>
            </a:r>
            <a:r>
              <a:rPr lang="en-GB" sz="2000" b="1" spc="-5" dirty="0">
                <a:latin typeface="Courier New"/>
                <a:cs typeface="Courier New"/>
              </a:rPr>
              <a:t>=</a:t>
            </a:r>
            <a:r>
              <a:rPr lang="en-GB" sz="2000" b="1" spc="-40" dirty="0">
                <a:latin typeface="Courier New"/>
                <a:cs typeface="Courier New"/>
              </a:rPr>
              <a:t> </a:t>
            </a:r>
            <a:r>
              <a:rPr lang="en-GB" sz="2000" b="1" spc="-15" dirty="0">
                <a:latin typeface="Courier New"/>
                <a:cs typeface="Courier New"/>
              </a:rPr>
              <a:t>rep(</a:t>
            </a:r>
            <a:r>
              <a:rPr lang="en-GB" sz="2000" b="1" spc="-15" dirty="0" err="1">
                <a:latin typeface="Courier New"/>
                <a:cs typeface="Courier New"/>
              </a:rPr>
              <a:t>NA,n</a:t>
            </a:r>
            <a:r>
              <a:rPr lang="en-GB" sz="2000" b="1" spc="-15" dirty="0">
                <a:latin typeface="Courier New"/>
                <a:cs typeface="Courier New"/>
              </a:rPr>
              <a:t>)</a:t>
            </a:r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15" dirty="0">
                <a:latin typeface="Courier New"/>
                <a:cs typeface="Courier New"/>
              </a:rPr>
              <a:t>  for(</a:t>
            </a:r>
            <a:r>
              <a:rPr lang="en-GB" sz="2000" b="1" spc="-15" dirty="0" err="1">
                <a:latin typeface="Courier New"/>
                <a:cs typeface="Courier New"/>
              </a:rPr>
              <a:t>i</a:t>
            </a:r>
            <a:r>
              <a:rPr lang="en-GB" sz="2000" b="1" spc="-15" dirty="0">
                <a:latin typeface="Courier New"/>
                <a:cs typeface="Courier New"/>
              </a:rPr>
              <a:t> </a:t>
            </a:r>
            <a:r>
              <a:rPr lang="en-GB" sz="2000" b="1" spc="-10" dirty="0">
                <a:latin typeface="Courier New"/>
                <a:cs typeface="Courier New"/>
              </a:rPr>
              <a:t>in</a:t>
            </a:r>
            <a:r>
              <a:rPr lang="en-GB" sz="2000" b="1" spc="-35" dirty="0">
                <a:latin typeface="Courier New"/>
                <a:cs typeface="Courier New"/>
              </a:rPr>
              <a:t> </a:t>
            </a:r>
            <a:r>
              <a:rPr lang="en-GB" sz="2000" b="1" spc="-15" dirty="0">
                <a:latin typeface="Courier New"/>
                <a:cs typeface="Courier New"/>
              </a:rPr>
              <a:t>1:n){</a:t>
            </a:r>
            <a:endParaRPr lang="en-GB" sz="2000" b="1" dirty="0">
              <a:latin typeface="Courier New"/>
              <a:cs typeface="Courier New"/>
            </a:endParaRPr>
          </a:p>
          <a:p>
            <a:pPr marR="184785"/>
            <a:r>
              <a:rPr lang="en-GB" sz="2000" b="1" spc="-15" dirty="0">
                <a:latin typeface="Courier New"/>
                <a:cs typeface="Courier New"/>
              </a:rPr>
              <a:t>    if(</a:t>
            </a:r>
            <a:r>
              <a:rPr lang="en-GB" sz="2000" b="1" spc="-15" dirty="0" err="1">
                <a:latin typeface="Courier New"/>
                <a:cs typeface="Courier New"/>
              </a:rPr>
              <a:t>runif</a:t>
            </a:r>
            <a:r>
              <a:rPr lang="en-GB" sz="2000" b="1" spc="-15" dirty="0">
                <a:latin typeface="Courier New"/>
                <a:cs typeface="Courier New"/>
              </a:rPr>
              <a:t>(1) </a:t>
            </a:r>
            <a:r>
              <a:rPr lang="en-GB" sz="2000" b="1" spc="-5" dirty="0">
                <a:latin typeface="Courier New"/>
                <a:cs typeface="Courier New"/>
              </a:rPr>
              <a:t>&lt; </a:t>
            </a:r>
            <a:r>
              <a:rPr lang="en-GB" sz="2000" b="1" spc="-15" dirty="0">
                <a:latin typeface="Courier New"/>
                <a:cs typeface="Courier New"/>
              </a:rPr>
              <a:t>prob) results[</a:t>
            </a:r>
            <a:r>
              <a:rPr lang="en-GB" sz="2000" b="1" spc="-15" dirty="0" err="1">
                <a:latin typeface="Courier New"/>
                <a:cs typeface="Courier New"/>
              </a:rPr>
              <a:t>i</a:t>
            </a:r>
            <a:r>
              <a:rPr lang="en-GB" sz="2000" b="1" spc="-15" dirty="0">
                <a:latin typeface="Courier New"/>
                <a:cs typeface="Courier New"/>
              </a:rPr>
              <a:t>] </a:t>
            </a:r>
            <a:r>
              <a:rPr lang="en-GB" sz="2000" b="1" spc="-5" dirty="0">
                <a:latin typeface="Courier New"/>
                <a:cs typeface="Courier New"/>
              </a:rPr>
              <a:t>=</a:t>
            </a:r>
            <a:r>
              <a:rPr lang="en-GB" sz="2000" b="1" spc="-120" dirty="0">
                <a:latin typeface="Courier New"/>
                <a:cs typeface="Courier New"/>
              </a:rPr>
              <a:t> </a:t>
            </a:r>
            <a:r>
              <a:rPr lang="en-GB" sz="2000" b="1" spc="-15" dirty="0">
                <a:latin typeface="Courier New"/>
                <a:cs typeface="Courier New"/>
              </a:rPr>
              <a:t>"red"  </a:t>
            </a:r>
          </a:p>
          <a:p>
            <a:pPr marR="184785"/>
            <a:r>
              <a:rPr lang="en-GB" sz="2000" b="1" spc="-15" dirty="0">
                <a:latin typeface="Courier New"/>
                <a:cs typeface="Courier New"/>
              </a:rPr>
              <a:t>  else</a:t>
            </a:r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15" dirty="0">
                <a:latin typeface="Courier New"/>
                <a:cs typeface="Courier New"/>
              </a:rPr>
              <a:t>    results[</a:t>
            </a:r>
            <a:r>
              <a:rPr lang="en-GB" sz="2000" b="1" spc="-15" dirty="0" err="1">
                <a:latin typeface="Courier New"/>
                <a:cs typeface="Courier New"/>
              </a:rPr>
              <a:t>i</a:t>
            </a:r>
            <a:r>
              <a:rPr lang="en-GB" sz="2000" b="1" spc="-15" dirty="0">
                <a:latin typeface="Courier New"/>
                <a:cs typeface="Courier New"/>
              </a:rPr>
              <a:t>] </a:t>
            </a:r>
            <a:r>
              <a:rPr lang="en-GB" sz="2000" b="1" spc="-5" dirty="0">
                <a:latin typeface="Courier New"/>
                <a:cs typeface="Courier New"/>
              </a:rPr>
              <a:t>=</a:t>
            </a:r>
            <a:r>
              <a:rPr lang="en-GB" sz="2000" b="1" spc="-35" dirty="0">
                <a:latin typeface="Courier New"/>
                <a:cs typeface="Courier New"/>
              </a:rPr>
              <a:t> </a:t>
            </a:r>
            <a:r>
              <a:rPr lang="en-GB" sz="2000" b="1" spc="-15" dirty="0">
                <a:latin typeface="Courier New"/>
                <a:cs typeface="Courier New"/>
              </a:rPr>
              <a:t>"blue"</a:t>
            </a:r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5" dirty="0">
                <a:latin typeface="Courier New"/>
                <a:cs typeface="Courier New"/>
              </a:rPr>
              <a:t>  }</a:t>
            </a:r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15" dirty="0">
                <a:latin typeface="Courier New"/>
                <a:cs typeface="Courier New"/>
              </a:rPr>
              <a:t>  length(which(results=="red"))</a:t>
            </a:r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5" dirty="0">
                <a:latin typeface="Courier New"/>
                <a:cs typeface="Courier New"/>
              </a:rPr>
              <a:t>}</a:t>
            </a:r>
            <a:endParaRPr lang="en-GB" sz="2000" b="1" dirty="0">
              <a:latin typeface="Courier New"/>
              <a:cs typeface="Courier New"/>
            </a:endParaRPr>
          </a:p>
          <a:p>
            <a:endParaRPr lang="en-GB" sz="2000" b="1" dirty="0">
              <a:latin typeface="Courier New"/>
              <a:cs typeface="Courier New"/>
            </a:endParaRPr>
          </a:p>
          <a:p>
            <a:r>
              <a:rPr lang="en-GB" sz="2000" b="1" spc="-15" dirty="0" err="1">
                <a:latin typeface="Courier New"/>
                <a:cs typeface="Courier New"/>
              </a:rPr>
              <a:t>numreps</a:t>
            </a:r>
            <a:r>
              <a:rPr lang="en-GB" sz="2000" b="1" spc="-15" dirty="0">
                <a:latin typeface="Courier New"/>
                <a:cs typeface="Courier New"/>
              </a:rPr>
              <a:t> &lt;- 10000</a:t>
            </a:r>
            <a:endParaRPr lang="en-GB" sz="2000" b="1" dirty="0">
              <a:latin typeface="Courier New"/>
              <a:cs typeface="Courier New"/>
            </a:endParaRPr>
          </a:p>
          <a:p>
            <a:pPr marR="5080"/>
            <a:r>
              <a:rPr lang="en-GB" sz="2000" b="1" spc="-15" dirty="0" err="1">
                <a:latin typeface="Courier New"/>
                <a:cs typeface="Courier New"/>
              </a:rPr>
              <a:t>resultsDF</a:t>
            </a:r>
            <a:r>
              <a:rPr lang="en-GB" sz="2000" b="1" spc="-15" dirty="0">
                <a:latin typeface="Courier New"/>
                <a:cs typeface="Courier New"/>
              </a:rPr>
              <a:t> </a:t>
            </a:r>
            <a:r>
              <a:rPr lang="en-GB" sz="2000" b="1" spc="-5" dirty="0">
                <a:latin typeface="Courier New"/>
                <a:cs typeface="Courier New"/>
              </a:rPr>
              <a:t>&lt;- </a:t>
            </a:r>
            <a:r>
              <a:rPr lang="en-GB" sz="2000" b="1" spc="-15" dirty="0" err="1">
                <a:latin typeface="Courier New"/>
                <a:cs typeface="Courier New"/>
              </a:rPr>
              <a:t>data.frame</a:t>
            </a:r>
            <a:r>
              <a:rPr lang="en-GB" sz="2000" b="1" spc="-15" dirty="0">
                <a:latin typeface="Courier New"/>
                <a:cs typeface="Courier New"/>
              </a:rPr>
              <a:t>(</a:t>
            </a:r>
            <a:r>
              <a:rPr lang="en-GB" sz="2000" b="1" spc="-15" dirty="0" err="1">
                <a:latin typeface="Courier New"/>
                <a:cs typeface="Courier New"/>
              </a:rPr>
              <a:t>numberRedWins</a:t>
            </a:r>
            <a:r>
              <a:rPr lang="en-GB" sz="2000" b="1" spc="-15" dirty="0">
                <a:latin typeface="Courier New"/>
                <a:cs typeface="Courier New"/>
              </a:rPr>
              <a:t> </a:t>
            </a:r>
            <a:r>
              <a:rPr lang="en-GB" sz="2000" b="1" spc="-5" dirty="0">
                <a:latin typeface="Courier New"/>
                <a:cs typeface="Courier New"/>
              </a:rPr>
              <a:t>= </a:t>
            </a:r>
            <a:r>
              <a:rPr lang="en-GB" sz="2000" b="1" spc="-15" dirty="0">
                <a:latin typeface="Courier New"/>
                <a:cs typeface="Courier New"/>
              </a:rPr>
              <a:t>replicate(</a:t>
            </a:r>
            <a:r>
              <a:rPr lang="en-GB" sz="2000" b="1" spc="-15" dirty="0" err="1">
                <a:latin typeface="Courier New"/>
                <a:cs typeface="Courier New"/>
              </a:rPr>
              <a:t>numreps</a:t>
            </a:r>
            <a:r>
              <a:rPr lang="en-GB" sz="2000" b="1" spc="-15" dirty="0">
                <a:latin typeface="Courier New"/>
                <a:cs typeface="Courier New"/>
              </a:rPr>
              <a:t>,</a:t>
            </a:r>
            <a:r>
              <a:rPr lang="en-GB" sz="2000" b="1" spc="-100" dirty="0">
                <a:latin typeface="Courier New"/>
                <a:cs typeface="Courier New"/>
              </a:rPr>
              <a:t> </a:t>
            </a:r>
          </a:p>
          <a:p>
            <a:pPr marR="5080"/>
            <a:r>
              <a:rPr lang="en-GB" sz="2000" b="1" spc="-100" dirty="0">
                <a:latin typeface="Courier New"/>
                <a:cs typeface="Courier New"/>
              </a:rPr>
              <a:t>					</a:t>
            </a:r>
            <a:r>
              <a:rPr lang="en-GB" sz="2000" b="1" spc="-15" dirty="0" err="1">
                <a:latin typeface="Courier New"/>
                <a:cs typeface="Courier New"/>
              </a:rPr>
              <a:t>binarySample</a:t>
            </a:r>
            <a:r>
              <a:rPr lang="en-GB" sz="2000" b="1" spc="-15" dirty="0">
                <a:latin typeface="Courier New"/>
                <a:cs typeface="Courier New"/>
              </a:rPr>
              <a:t>(20, .5)))</a:t>
            </a:r>
            <a:endParaRPr lang="en-GB" sz="2000" b="1" dirty="0">
              <a:latin typeface="Courier New"/>
              <a:cs typeface="Courier New"/>
            </a:endParaRPr>
          </a:p>
          <a:p>
            <a:endParaRPr lang="en-GB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6F8C7-C2D3-4F6C-8E7C-23665AB49B2C}"/>
              </a:ext>
            </a:extLst>
          </p:cNvPr>
          <p:cNvSpPr txBox="1"/>
          <p:nvPr/>
        </p:nvSpPr>
        <p:spPr>
          <a:xfrm>
            <a:off x="1905000" y="2133600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spc="-5" dirty="0">
                <a:solidFill>
                  <a:srgbClr val="C55A11"/>
                </a:solidFill>
              </a:rPr>
              <a:t>(Note: </a:t>
            </a:r>
            <a:r>
              <a:rPr lang="en-GB" sz="1800" spc="-15" dirty="0">
                <a:solidFill>
                  <a:srgbClr val="C55A11"/>
                </a:solidFill>
              </a:rPr>
              <a:t>This is </a:t>
            </a:r>
            <a:r>
              <a:rPr lang="en-GB" sz="1800" spc="10" dirty="0">
                <a:solidFill>
                  <a:srgbClr val="C55A11"/>
                </a:solidFill>
              </a:rPr>
              <a:t>not necessarily </a:t>
            </a:r>
            <a:r>
              <a:rPr lang="en-GB" sz="1800" spc="5" dirty="0">
                <a:solidFill>
                  <a:srgbClr val="C55A11"/>
                </a:solidFill>
              </a:rPr>
              <a:t>the </a:t>
            </a:r>
            <a:r>
              <a:rPr lang="en-GB" sz="1800" spc="15" dirty="0">
                <a:solidFill>
                  <a:srgbClr val="C55A11"/>
                </a:solidFill>
              </a:rPr>
              <a:t>most </a:t>
            </a:r>
            <a:r>
              <a:rPr lang="en-GB" sz="1800" spc="-5" dirty="0">
                <a:solidFill>
                  <a:srgbClr val="C55A11"/>
                </a:solidFill>
              </a:rPr>
              <a:t>efficient </a:t>
            </a:r>
            <a:r>
              <a:rPr lang="en-GB" sz="1800" spc="15" dirty="0">
                <a:solidFill>
                  <a:srgbClr val="C55A11"/>
                </a:solidFill>
              </a:rPr>
              <a:t>code </a:t>
            </a:r>
            <a:r>
              <a:rPr lang="en-GB" sz="1800" dirty="0">
                <a:solidFill>
                  <a:srgbClr val="C55A11"/>
                </a:solidFill>
              </a:rPr>
              <a:t>for</a:t>
            </a:r>
            <a:r>
              <a:rPr lang="en-GB" sz="1800" spc="180" dirty="0">
                <a:solidFill>
                  <a:srgbClr val="C55A11"/>
                </a:solidFill>
              </a:rPr>
              <a:t> </a:t>
            </a:r>
            <a:r>
              <a:rPr lang="en-GB" sz="1800" spc="-15" dirty="0">
                <a:solidFill>
                  <a:srgbClr val="C55A11"/>
                </a:solidFill>
              </a:rPr>
              <a:t>this)</a:t>
            </a:r>
            <a:r>
              <a:rPr lang="en-GB" sz="1800" spc="-15" dirty="0">
                <a:latin typeface="Courier New"/>
                <a:cs typeface="Courier New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03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57400" y="1711739"/>
            <a:ext cx="6873510" cy="52257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763270">
              <a:lnSpc>
                <a:spcPct val="100000"/>
              </a:lnSpc>
              <a:spcBef>
                <a:spcPts val="705"/>
              </a:spcBef>
            </a:pPr>
            <a:r>
              <a:rPr sz="2400" spc="-10" dirty="0">
                <a:solidFill>
                  <a:srgbClr val="FF0306"/>
                </a:solidFill>
                <a:latin typeface="Arial"/>
                <a:cs typeface="Arial"/>
              </a:rPr>
              <a:t>Do dogs resemble their</a:t>
            </a:r>
            <a:r>
              <a:rPr sz="2400" spc="-30" dirty="0">
                <a:solidFill>
                  <a:srgbClr val="FF030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306"/>
                </a:solidFill>
                <a:latin typeface="Arial"/>
                <a:cs typeface="Arial"/>
              </a:rPr>
              <a:t>owners?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5029200" y="4885158"/>
            <a:ext cx="3391636" cy="2351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490634" y="4869856"/>
            <a:ext cx="3433267" cy="2381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5029200" y="2438400"/>
            <a:ext cx="3391636" cy="2351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>
            <a:spLocks noChangeAspect="1"/>
          </p:cNvSpPr>
          <p:nvPr/>
        </p:nvSpPr>
        <p:spPr>
          <a:xfrm>
            <a:off x="1532265" y="2436675"/>
            <a:ext cx="3391636" cy="2352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C59CD4-6882-439E-A6A0-D4444D111A52}"/>
              </a:ext>
            </a:extLst>
          </p:cNvPr>
          <p:cNvSpPr txBox="1"/>
          <p:nvPr/>
        </p:nvSpPr>
        <p:spPr>
          <a:xfrm>
            <a:off x="381000" y="542368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lang="en-GB" sz="4400" spc="-20" dirty="0">
                <a:solidFill>
                  <a:srgbClr val="2F5597"/>
                </a:solidFill>
                <a:latin typeface="Arial"/>
                <a:cs typeface="Arial"/>
              </a:rPr>
              <a:t>Hypothesis </a:t>
            </a:r>
            <a:r>
              <a:rPr lang="en-GB" sz="4400" spc="-10" dirty="0">
                <a:solidFill>
                  <a:srgbClr val="2F5597"/>
                </a:solidFill>
                <a:latin typeface="Arial"/>
                <a:cs typeface="Arial"/>
              </a:rPr>
              <a:t>testing: </a:t>
            </a:r>
            <a:r>
              <a:rPr lang="en-GB" sz="4400" spc="-20" dirty="0">
                <a:solidFill>
                  <a:srgbClr val="2F5597"/>
                </a:solidFill>
                <a:latin typeface="Arial"/>
                <a:cs typeface="Arial"/>
              </a:rPr>
              <a:t>another</a:t>
            </a:r>
            <a:r>
              <a:rPr lang="en-GB" sz="4400" spc="2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30" dirty="0">
                <a:solidFill>
                  <a:srgbClr val="2F5597"/>
                </a:solidFill>
                <a:latin typeface="Arial"/>
                <a:cs typeface="Arial"/>
              </a:rPr>
              <a:t>example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01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371600" y="3069946"/>
            <a:ext cx="7696200" cy="204414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95275" marR="425450">
              <a:lnSpc>
                <a:spcPct val="90600"/>
              </a:lnSpc>
              <a:spcBef>
                <a:spcPts val="1790"/>
              </a:spcBef>
            </a:pPr>
            <a:r>
              <a:rPr sz="2800" spc="15" dirty="0">
                <a:latin typeface="Arial"/>
                <a:cs typeface="Arial"/>
              </a:rPr>
              <a:t>41 </a:t>
            </a:r>
            <a:r>
              <a:rPr sz="2800" spc="20" dirty="0">
                <a:latin typeface="Arial"/>
                <a:cs typeface="Arial"/>
              </a:rPr>
              <a:t>dog </a:t>
            </a:r>
            <a:r>
              <a:rPr sz="2800" spc="-15" dirty="0">
                <a:latin typeface="Arial"/>
                <a:cs typeface="Arial"/>
              </a:rPr>
              <a:t>owners </a:t>
            </a:r>
            <a:r>
              <a:rPr sz="2800" spc="-10" dirty="0">
                <a:latin typeface="Arial"/>
                <a:cs typeface="Arial"/>
              </a:rPr>
              <a:t>approached </a:t>
            </a:r>
            <a:r>
              <a:rPr sz="2800" spc="-40" dirty="0">
                <a:latin typeface="Arial"/>
                <a:cs typeface="Arial"/>
              </a:rPr>
              <a:t>in </a:t>
            </a:r>
            <a:r>
              <a:rPr sz="2800" spc="-10" dirty="0">
                <a:latin typeface="Arial"/>
                <a:cs typeface="Arial"/>
              </a:rPr>
              <a:t>parks; </a:t>
            </a:r>
            <a:r>
              <a:rPr sz="2800" spc="10" dirty="0">
                <a:latin typeface="Arial"/>
                <a:cs typeface="Arial"/>
              </a:rPr>
              <a:t>photos </a:t>
            </a:r>
            <a:r>
              <a:rPr sz="2800" spc="-20" dirty="0">
                <a:latin typeface="Arial"/>
                <a:cs typeface="Arial"/>
              </a:rPr>
              <a:t>taken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20" dirty="0">
                <a:latin typeface="Arial"/>
                <a:cs typeface="Arial"/>
              </a:rPr>
              <a:t>dog </a:t>
            </a:r>
            <a:r>
              <a:rPr sz="2800" spc="-10" dirty="0">
                <a:latin typeface="Arial"/>
                <a:cs typeface="Arial"/>
              </a:rPr>
              <a:t>and owner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separately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Arial"/>
              <a:cs typeface="Arial"/>
            </a:endParaRPr>
          </a:p>
          <a:p>
            <a:pPr marL="295275" marR="5080">
              <a:lnSpc>
                <a:spcPct val="90600"/>
              </a:lnSpc>
            </a:pPr>
            <a:r>
              <a:rPr sz="2800" spc="-5" dirty="0">
                <a:latin typeface="Arial"/>
                <a:cs typeface="Arial"/>
              </a:rPr>
              <a:t>Photo </a:t>
            </a:r>
            <a:r>
              <a:rPr sz="2800" spc="-10" dirty="0">
                <a:latin typeface="Arial"/>
                <a:cs typeface="Arial"/>
              </a:rPr>
              <a:t>of owner and </a:t>
            </a:r>
            <a:r>
              <a:rPr sz="2800" spc="15" dirty="0">
                <a:latin typeface="Arial"/>
                <a:cs typeface="Arial"/>
              </a:rPr>
              <a:t>dog, </a:t>
            </a:r>
            <a:r>
              <a:rPr sz="2800" spc="-25" dirty="0">
                <a:latin typeface="Arial"/>
                <a:cs typeface="Arial"/>
              </a:rPr>
              <a:t>along </a:t>
            </a:r>
            <a:r>
              <a:rPr sz="2800" dirty="0">
                <a:latin typeface="Arial"/>
                <a:cs typeface="Arial"/>
              </a:rPr>
              <a:t>with </a:t>
            </a:r>
            <a:r>
              <a:rPr sz="2800" spc="-20" dirty="0">
                <a:latin typeface="Arial"/>
                <a:cs typeface="Arial"/>
              </a:rPr>
              <a:t>another </a:t>
            </a:r>
            <a:r>
              <a:rPr sz="2800" spc="15" dirty="0">
                <a:latin typeface="Arial"/>
                <a:cs typeface="Arial"/>
              </a:rPr>
              <a:t>photo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15" dirty="0">
                <a:latin typeface="Arial"/>
                <a:cs typeface="Arial"/>
              </a:rPr>
              <a:t>dog, </a:t>
            </a:r>
            <a:r>
              <a:rPr sz="2800" dirty="0">
                <a:latin typeface="Arial"/>
                <a:cs typeface="Arial"/>
              </a:rPr>
              <a:t>shown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students </a:t>
            </a:r>
            <a:r>
              <a:rPr sz="2800" spc="25" dirty="0">
                <a:latin typeface="Arial"/>
                <a:cs typeface="Arial"/>
              </a:rPr>
              <a:t>to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match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447800" y="6096000"/>
            <a:ext cx="71628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Verdana"/>
                <a:cs typeface="Verdana"/>
              </a:rPr>
              <a:t>Roy, </a:t>
            </a:r>
            <a:r>
              <a:rPr sz="1600" spc="-15" dirty="0">
                <a:latin typeface="Verdana"/>
                <a:cs typeface="Verdana"/>
              </a:rPr>
              <a:t>M.M.,</a:t>
            </a:r>
            <a:r>
              <a:rPr sz="1600" spc="2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&amp; </a:t>
            </a:r>
            <a:r>
              <a:rPr sz="1600" spc="-10" dirty="0">
                <a:latin typeface="Verdana"/>
                <a:cs typeface="Verdana"/>
              </a:rPr>
              <a:t>Christenfeld, N.J.S. (2004). Do dogs resemble their owners? </a:t>
            </a:r>
            <a:r>
              <a:rPr sz="1600" i="1" spc="-10" dirty="0">
                <a:latin typeface="Verdana"/>
                <a:cs typeface="Verdana"/>
              </a:rPr>
              <a:t>Psychological Science</a:t>
            </a:r>
            <a:r>
              <a:rPr sz="1600" spc="-10" dirty="0">
                <a:latin typeface="Verdana"/>
                <a:cs typeface="Verdana"/>
              </a:rPr>
              <a:t>, </a:t>
            </a:r>
            <a:r>
              <a:rPr sz="1600" b="1" spc="-10" dirty="0">
                <a:latin typeface="Verdana"/>
                <a:cs typeface="Verdana"/>
              </a:rPr>
              <a:t>15</a:t>
            </a:r>
            <a:r>
              <a:rPr sz="1600" spc="-10" dirty="0">
                <a:latin typeface="Verdana"/>
                <a:cs typeface="Verdana"/>
              </a:rPr>
              <a:t>, 361–363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65AC90-8E72-4F66-BC9A-008FF2C35FC4}"/>
              </a:ext>
            </a:extLst>
          </p:cNvPr>
          <p:cNvSpPr txBox="1"/>
          <p:nvPr/>
        </p:nvSpPr>
        <p:spPr>
          <a:xfrm>
            <a:off x="2590800" y="1066800"/>
            <a:ext cx="5029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905" algn="ctr"/>
            <a:r>
              <a:rPr lang="en-GB" sz="2800" dirty="0">
                <a:solidFill>
                  <a:srgbClr val="2F5597"/>
                </a:solidFill>
                <a:latin typeface="Arial"/>
                <a:cs typeface="Arial"/>
              </a:rPr>
              <a:t>Common </a:t>
            </a:r>
            <a:r>
              <a:rPr lang="en-GB" sz="2800" spc="5" dirty="0">
                <a:solidFill>
                  <a:srgbClr val="2F5597"/>
                </a:solidFill>
                <a:latin typeface="Arial"/>
                <a:cs typeface="Arial"/>
              </a:rPr>
              <a:t>wisdom </a:t>
            </a:r>
            <a:r>
              <a:rPr lang="en-GB" sz="2800" spc="-10" dirty="0">
                <a:solidFill>
                  <a:srgbClr val="2F5597"/>
                </a:solidFill>
                <a:latin typeface="Arial"/>
                <a:cs typeface="Arial"/>
              </a:rPr>
              <a:t>holds </a:t>
            </a:r>
            <a:r>
              <a:rPr lang="en-GB" sz="2800" dirty="0">
                <a:solidFill>
                  <a:srgbClr val="2F5597"/>
                </a:solidFill>
                <a:latin typeface="Arial"/>
                <a:cs typeface="Arial"/>
              </a:rPr>
              <a:t>that </a:t>
            </a:r>
            <a:r>
              <a:rPr lang="en-GB" sz="2800" spc="5" dirty="0">
                <a:solidFill>
                  <a:srgbClr val="2F5597"/>
                </a:solidFill>
                <a:latin typeface="Arial"/>
                <a:cs typeface="Arial"/>
              </a:rPr>
              <a:t>dogs </a:t>
            </a:r>
            <a:r>
              <a:rPr lang="en-GB" sz="2800" spc="-30" dirty="0">
                <a:solidFill>
                  <a:srgbClr val="2F5597"/>
                </a:solidFill>
                <a:latin typeface="Arial"/>
                <a:cs typeface="Arial"/>
              </a:rPr>
              <a:t>resemble </a:t>
            </a:r>
            <a:r>
              <a:rPr lang="en-GB" sz="2800" spc="-25" dirty="0">
                <a:solidFill>
                  <a:srgbClr val="2F5597"/>
                </a:solidFill>
                <a:latin typeface="Arial"/>
                <a:cs typeface="Arial"/>
              </a:rPr>
              <a:t>their </a:t>
            </a:r>
            <a:r>
              <a:rPr lang="en-GB" sz="2800" spc="-10" dirty="0">
                <a:solidFill>
                  <a:srgbClr val="2F5597"/>
                </a:solidFill>
                <a:latin typeface="Arial"/>
                <a:cs typeface="Arial"/>
              </a:rPr>
              <a:t>owners. </a:t>
            </a:r>
            <a:r>
              <a:rPr lang="en-GB" sz="2800" spc="-55" dirty="0">
                <a:solidFill>
                  <a:srgbClr val="2F5597"/>
                </a:solidFill>
                <a:latin typeface="Arial"/>
                <a:cs typeface="Arial"/>
              </a:rPr>
              <a:t>Is </a:t>
            </a:r>
            <a:r>
              <a:rPr lang="en-GB" sz="2800" spc="-20" dirty="0">
                <a:solidFill>
                  <a:srgbClr val="2F5597"/>
                </a:solidFill>
                <a:latin typeface="Arial"/>
                <a:cs typeface="Arial"/>
              </a:rPr>
              <a:t>this</a:t>
            </a:r>
            <a:r>
              <a:rPr lang="en-GB" sz="2800" spc="7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2800" spc="-20" dirty="0">
                <a:solidFill>
                  <a:srgbClr val="2F5597"/>
                </a:solidFill>
                <a:latin typeface="Arial"/>
                <a:cs typeface="Arial"/>
              </a:rPr>
              <a:t>true?</a:t>
            </a:r>
            <a:endParaRPr lang="en-GB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398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33400"/>
            <a:ext cx="4267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70" dirty="0"/>
              <a:t>H</a:t>
            </a:r>
            <a:r>
              <a:rPr sz="4400" spc="-50" dirty="0"/>
              <a:t>y</a:t>
            </a:r>
            <a:r>
              <a:rPr sz="4400" spc="45" dirty="0"/>
              <a:t>p</a:t>
            </a:r>
            <a:r>
              <a:rPr sz="4400" spc="5" dirty="0"/>
              <a:t>o</a:t>
            </a:r>
            <a:r>
              <a:rPr sz="4400" spc="45" dirty="0"/>
              <a:t>t</a:t>
            </a:r>
            <a:r>
              <a:rPr sz="4400" spc="-45" dirty="0"/>
              <a:t>h</a:t>
            </a:r>
            <a:r>
              <a:rPr sz="4400" spc="-85" dirty="0"/>
              <a:t>e</a:t>
            </a:r>
            <a:r>
              <a:rPr sz="4400" spc="-40" dirty="0"/>
              <a:t>s</a:t>
            </a:r>
            <a:r>
              <a:rPr sz="4400" spc="-85" dirty="0"/>
              <a:t>e</a:t>
            </a:r>
            <a:r>
              <a:rPr sz="4400" spc="-3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0200" y="2743200"/>
            <a:ext cx="6705600" cy="219867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679450"/>
            <a:r>
              <a:rPr sz="2800" spc="-5" dirty="0">
                <a:latin typeface="Arial"/>
                <a:cs typeface="Arial"/>
              </a:rPr>
              <a:t>H</a:t>
            </a:r>
            <a:r>
              <a:rPr sz="2800" spc="-7" baseline="-18518" dirty="0">
                <a:latin typeface="Arial"/>
                <a:cs typeface="Arial"/>
              </a:rPr>
              <a:t>0</a:t>
            </a:r>
            <a:r>
              <a:rPr sz="2800" spc="-5" dirty="0">
                <a:latin typeface="Arial"/>
                <a:cs typeface="Arial"/>
              </a:rPr>
              <a:t>: </a:t>
            </a:r>
            <a:r>
              <a:rPr sz="2800" spc="-55" dirty="0">
                <a:latin typeface="Arial"/>
                <a:cs typeface="Arial"/>
              </a:rPr>
              <a:t>The </a:t>
            </a:r>
            <a:r>
              <a:rPr sz="2800" spc="-5" dirty="0">
                <a:latin typeface="Arial"/>
                <a:cs typeface="Arial"/>
              </a:rPr>
              <a:t>proportion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correct </a:t>
            </a:r>
            <a:r>
              <a:rPr sz="2800" spc="-10" dirty="0">
                <a:latin typeface="Arial"/>
                <a:cs typeface="Arial"/>
              </a:rPr>
              <a:t>matches </a:t>
            </a:r>
            <a:r>
              <a:rPr sz="2800" spc="-40" dirty="0">
                <a:latin typeface="Arial"/>
                <a:cs typeface="Arial"/>
              </a:rPr>
              <a:t>is </a:t>
            </a:r>
            <a:r>
              <a:rPr sz="2800" i="1" spc="-5" dirty="0">
                <a:latin typeface="Arial"/>
                <a:cs typeface="Arial"/>
              </a:rPr>
              <a:t>proportion </a:t>
            </a:r>
            <a:r>
              <a:rPr sz="2800" spc="50" dirty="0">
                <a:latin typeface="Arial"/>
                <a:cs typeface="Arial"/>
              </a:rPr>
              <a:t>=</a:t>
            </a:r>
            <a:r>
              <a:rPr lang="en-US" sz="2800" spc="51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0.5.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43180"/>
            <a:r>
              <a:rPr sz="2800" spc="-25" dirty="0">
                <a:latin typeface="Arial"/>
                <a:cs typeface="Arial"/>
              </a:rPr>
              <a:t>H</a:t>
            </a:r>
            <a:r>
              <a:rPr sz="2800" spc="-37" baseline="-18518" dirty="0">
                <a:latin typeface="Arial"/>
                <a:cs typeface="Arial"/>
              </a:rPr>
              <a:t>A</a:t>
            </a:r>
            <a:r>
              <a:rPr sz="2800" spc="-25" dirty="0">
                <a:latin typeface="Arial"/>
                <a:cs typeface="Arial"/>
              </a:rPr>
              <a:t>: </a:t>
            </a:r>
            <a:r>
              <a:rPr sz="2800" spc="-55" dirty="0">
                <a:latin typeface="Arial"/>
                <a:cs typeface="Arial"/>
              </a:rPr>
              <a:t>The </a:t>
            </a:r>
            <a:r>
              <a:rPr sz="2800" spc="-5" dirty="0">
                <a:latin typeface="Arial"/>
                <a:cs typeface="Arial"/>
              </a:rPr>
              <a:t>proportion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correct </a:t>
            </a:r>
            <a:r>
              <a:rPr sz="2800" spc="-10" dirty="0">
                <a:latin typeface="Arial"/>
                <a:cs typeface="Arial"/>
              </a:rPr>
              <a:t>matches </a:t>
            </a:r>
            <a:r>
              <a:rPr sz="2800" spc="-40" dirty="0">
                <a:latin typeface="Arial"/>
                <a:cs typeface="Arial"/>
              </a:rPr>
              <a:t>is </a:t>
            </a:r>
            <a:r>
              <a:rPr sz="2800" spc="-30" dirty="0">
                <a:latin typeface="Arial"/>
                <a:cs typeface="Arial"/>
              </a:rPr>
              <a:t>different </a:t>
            </a:r>
            <a:r>
              <a:rPr sz="2800" spc="-15" dirty="0">
                <a:latin typeface="Arial"/>
                <a:cs typeface="Arial"/>
              </a:rPr>
              <a:t>from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proportion</a:t>
            </a:r>
            <a:r>
              <a:rPr lang="en-US" sz="2800" i="1" spc="-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=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0.5.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45" dirty="0"/>
              <a:t>Hypothesis</a:t>
            </a:r>
            <a:r>
              <a:rPr sz="4400" spc="-65" dirty="0"/>
              <a:t> </a:t>
            </a:r>
            <a:r>
              <a:rPr sz="4400" spc="-30" dirty="0"/>
              <a:t>testing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371600" y="2590800"/>
            <a:ext cx="7543800" cy="2166427"/>
          </a:xfrm>
          <a:prstGeom prst="rect">
            <a:avLst/>
          </a:prstGeom>
          <a:noFill/>
        </p:spPr>
        <p:txBody>
          <a:bodyPr vert="horz" wrap="square" lIns="0" tIns="21590" rIns="0" bIns="0" rtlCol="0">
            <a:spAutoFit/>
          </a:bodyPr>
          <a:lstStyle/>
          <a:p>
            <a:pPr marL="44450" marR="76200">
              <a:lnSpc>
                <a:spcPct val="100600"/>
              </a:lnSpc>
              <a:spcBef>
                <a:spcPts val="170"/>
              </a:spcBef>
            </a:pPr>
            <a:r>
              <a:rPr sz="2800" spc="-20" dirty="0">
                <a:latin typeface="Arial"/>
                <a:cs typeface="Arial"/>
              </a:rPr>
              <a:t>Hypothesis </a:t>
            </a:r>
            <a:r>
              <a:rPr sz="2800" spc="-15" dirty="0">
                <a:latin typeface="Arial"/>
                <a:cs typeface="Arial"/>
              </a:rPr>
              <a:t>testing </a:t>
            </a:r>
            <a:r>
              <a:rPr sz="2800" spc="-25" dirty="0">
                <a:latin typeface="Arial"/>
                <a:cs typeface="Arial"/>
              </a:rPr>
              <a:t>asks </a:t>
            </a:r>
            <a:r>
              <a:rPr sz="2800" spc="15" dirty="0">
                <a:latin typeface="Arial"/>
                <a:cs typeface="Arial"/>
              </a:rPr>
              <a:t>how </a:t>
            </a:r>
            <a:r>
              <a:rPr sz="2800" spc="-30" dirty="0">
                <a:latin typeface="Arial"/>
                <a:cs typeface="Arial"/>
              </a:rPr>
              <a:t>unusual  </a:t>
            </a:r>
            <a:r>
              <a:rPr sz="2800" spc="-15" dirty="0">
                <a:latin typeface="Arial"/>
                <a:cs typeface="Arial"/>
              </a:rPr>
              <a:t>it </a:t>
            </a:r>
            <a:r>
              <a:rPr sz="2800" spc="-40" dirty="0">
                <a:latin typeface="Arial"/>
                <a:cs typeface="Arial"/>
              </a:rPr>
              <a:t>is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get </a:t>
            </a:r>
            <a:r>
              <a:rPr sz="2800" spc="-10" dirty="0">
                <a:latin typeface="Arial"/>
                <a:cs typeface="Arial"/>
              </a:rPr>
              <a:t>data </a:t>
            </a:r>
            <a:r>
              <a:rPr sz="2800" spc="-5" dirty="0">
                <a:latin typeface="Arial"/>
                <a:cs typeface="Arial"/>
              </a:rPr>
              <a:t>that </a:t>
            </a:r>
            <a:r>
              <a:rPr sz="2800" spc="-35" dirty="0">
                <a:latin typeface="Arial"/>
                <a:cs typeface="Arial"/>
              </a:rPr>
              <a:t>differ </a:t>
            </a:r>
            <a:r>
              <a:rPr sz="2800" spc="-15" dirty="0">
                <a:latin typeface="Arial"/>
                <a:cs typeface="Arial"/>
              </a:rPr>
              <a:t>from the  </a:t>
            </a:r>
            <a:r>
              <a:rPr sz="2800" spc="-45" dirty="0">
                <a:latin typeface="Arial"/>
                <a:cs typeface="Arial"/>
              </a:rPr>
              <a:t>null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hypothesis.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Arial"/>
              <a:cs typeface="Arial"/>
            </a:endParaRPr>
          </a:p>
          <a:p>
            <a:pPr marL="44450" marR="441959">
              <a:lnSpc>
                <a:spcPct val="100600"/>
              </a:lnSpc>
              <a:spcBef>
                <a:spcPts val="5"/>
              </a:spcBef>
            </a:pPr>
            <a:r>
              <a:rPr sz="2800" spc="-60" dirty="0">
                <a:latin typeface="Arial"/>
                <a:cs typeface="Arial"/>
              </a:rPr>
              <a:t>If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spc="-10" dirty="0">
                <a:latin typeface="Arial"/>
                <a:cs typeface="Arial"/>
              </a:rPr>
              <a:t>data </a:t>
            </a:r>
            <a:r>
              <a:rPr sz="2800" spc="5" dirty="0">
                <a:latin typeface="Arial"/>
                <a:cs typeface="Arial"/>
              </a:rPr>
              <a:t>would </a:t>
            </a:r>
            <a:r>
              <a:rPr sz="2800" spc="-5" dirty="0">
                <a:latin typeface="Arial"/>
                <a:cs typeface="Arial"/>
              </a:rPr>
              <a:t>be </a:t>
            </a:r>
            <a:r>
              <a:rPr sz="2800" spc="-15" dirty="0">
                <a:latin typeface="Arial"/>
                <a:cs typeface="Arial"/>
              </a:rPr>
              <a:t>quite </a:t>
            </a:r>
            <a:r>
              <a:rPr sz="2800" spc="-40" dirty="0">
                <a:latin typeface="Arial"/>
                <a:cs typeface="Arial"/>
              </a:rPr>
              <a:t>unlikely  </a:t>
            </a:r>
            <a:r>
              <a:rPr sz="2800" spc="-20" dirty="0">
                <a:latin typeface="Arial"/>
                <a:cs typeface="Arial"/>
              </a:rPr>
              <a:t>under </a:t>
            </a:r>
            <a:r>
              <a:rPr sz="2800" spc="-5" dirty="0">
                <a:latin typeface="Arial"/>
                <a:cs typeface="Arial"/>
              </a:rPr>
              <a:t>H</a:t>
            </a:r>
            <a:r>
              <a:rPr sz="2800" spc="-7" baseline="-18518" dirty="0">
                <a:latin typeface="Arial"/>
                <a:cs typeface="Arial"/>
              </a:rPr>
              <a:t>0</a:t>
            </a:r>
            <a:r>
              <a:rPr sz="2800" spc="-5" dirty="0">
                <a:latin typeface="Arial"/>
                <a:cs typeface="Arial"/>
              </a:rPr>
              <a:t>, </a:t>
            </a:r>
            <a:r>
              <a:rPr sz="2800" dirty="0">
                <a:latin typeface="Arial"/>
                <a:cs typeface="Arial"/>
              </a:rPr>
              <a:t>we </a:t>
            </a:r>
            <a:r>
              <a:rPr sz="2800" spc="-25" dirty="0">
                <a:latin typeface="Arial"/>
                <a:cs typeface="Arial"/>
              </a:rPr>
              <a:t>reject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H</a:t>
            </a:r>
            <a:r>
              <a:rPr sz="2800" spc="-7" baseline="-18518" dirty="0">
                <a:latin typeface="Arial"/>
                <a:cs typeface="Arial"/>
              </a:rPr>
              <a:t>0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D55B1D76-FDDF-4551-B7A4-F26801529824}"/>
              </a:ext>
            </a:extLst>
          </p:cNvPr>
          <p:cNvSpPr txBox="1"/>
          <p:nvPr/>
        </p:nvSpPr>
        <p:spPr>
          <a:xfrm>
            <a:off x="1449840" y="990600"/>
            <a:ext cx="29718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85" dirty="0">
                <a:solidFill>
                  <a:srgbClr val="2F5597"/>
                </a:solidFill>
                <a:latin typeface="Arial"/>
                <a:cs typeface="Arial"/>
              </a:rPr>
              <a:t>Da</a:t>
            </a:r>
            <a:r>
              <a:rPr sz="4400" spc="45" dirty="0">
                <a:solidFill>
                  <a:srgbClr val="2F5597"/>
                </a:solidFill>
                <a:latin typeface="Arial"/>
                <a:cs typeface="Arial"/>
              </a:rPr>
              <a:t>t</a:t>
            </a:r>
            <a:r>
              <a:rPr sz="4400" spc="-70" dirty="0">
                <a:solidFill>
                  <a:srgbClr val="2F5597"/>
                </a:solidFill>
                <a:latin typeface="Arial"/>
                <a:cs typeface="Arial"/>
              </a:rPr>
              <a:t>a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3E7E555A-F74E-4A5E-8E3C-862938FBDC4B}"/>
              </a:ext>
            </a:extLst>
          </p:cNvPr>
          <p:cNvSpPr txBox="1"/>
          <p:nvPr/>
        </p:nvSpPr>
        <p:spPr>
          <a:xfrm>
            <a:off x="3276600" y="2786860"/>
            <a:ext cx="4894635" cy="219867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5080"/>
            <a:r>
              <a:rPr sz="2800" spc="-40" dirty="0">
                <a:latin typeface="Arial"/>
                <a:cs typeface="Arial"/>
              </a:rPr>
              <a:t>Of </a:t>
            </a:r>
            <a:r>
              <a:rPr sz="2800" spc="15" dirty="0">
                <a:latin typeface="Arial"/>
                <a:cs typeface="Arial"/>
              </a:rPr>
              <a:t>41 </a:t>
            </a:r>
            <a:r>
              <a:rPr sz="2800" spc="-10" dirty="0">
                <a:latin typeface="Arial"/>
                <a:cs typeface="Arial"/>
              </a:rPr>
              <a:t>matches</a:t>
            </a:r>
            <a:r>
              <a:rPr lang="en-US" sz="2800" spc="-10" dirty="0">
                <a:latin typeface="Arial"/>
                <a:cs typeface="Arial"/>
              </a:rPr>
              <a:t>:</a:t>
            </a:r>
            <a:r>
              <a:rPr sz="2800" spc="-10" dirty="0">
                <a:latin typeface="Arial"/>
                <a:cs typeface="Arial"/>
              </a:rPr>
              <a:t> </a:t>
            </a:r>
            <a:endParaRPr lang="en-US" sz="2800" spc="-10" dirty="0">
              <a:latin typeface="Arial"/>
              <a:cs typeface="Arial"/>
            </a:endParaRPr>
          </a:p>
          <a:p>
            <a:pPr marR="5080"/>
            <a:endParaRPr lang="en-US" sz="2800" spc="-10" dirty="0">
              <a:latin typeface="Arial"/>
              <a:cs typeface="Arial"/>
            </a:endParaRPr>
          </a:p>
          <a:p>
            <a:pPr marR="5080"/>
            <a:r>
              <a:rPr sz="2800" spc="15" dirty="0">
                <a:latin typeface="Arial"/>
                <a:cs typeface="Arial"/>
              </a:rPr>
              <a:t>23 </a:t>
            </a:r>
            <a:r>
              <a:rPr sz="2800" spc="-30" dirty="0">
                <a:latin typeface="Arial"/>
                <a:cs typeface="Arial"/>
              </a:rPr>
              <a:t>were </a:t>
            </a:r>
            <a:r>
              <a:rPr sz="2800" dirty="0">
                <a:latin typeface="Arial"/>
                <a:cs typeface="Arial"/>
              </a:rPr>
              <a:t>correct </a:t>
            </a:r>
            <a:endParaRPr lang="en-US" sz="2800" dirty="0">
              <a:latin typeface="Arial"/>
              <a:cs typeface="Arial"/>
            </a:endParaRPr>
          </a:p>
          <a:p>
            <a:pPr marR="5080"/>
            <a:endParaRPr lang="en-US" sz="2800" spc="-10" dirty="0">
              <a:latin typeface="Arial"/>
              <a:cs typeface="Arial"/>
            </a:endParaRPr>
          </a:p>
          <a:p>
            <a:pPr marR="5080"/>
            <a:r>
              <a:rPr sz="2800" spc="15" dirty="0">
                <a:latin typeface="Arial"/>
                <a:cs typeface="Arial"/>
              </a:rPr>
              <a:t>18 </a:t>
            </a:r>
            <a:r>
              <a:rPr sz="2800" spc="-30" dirty="0">
                <a:latin typeface="Arial"/>
                <a:cs typeface="Arial"/>
              </a:rPr>
              <a:t>were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incorrect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764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38200" y="914400"/>
            <a:ext cx="70866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40" dirty="0">
                <a:solidFill>
                  <a:srgbClr val="2F5597"/>
                </a:solidFill>
                <a:latin typeface="Arial"/>
                <a:cs typeface="Arial"/>
              </a:rPr>
              <a:t>Estimating </a:t>
            </a:r>
            <a:r>
              <a:rPr sz="4400" spc="-25" dirty="0">
                <a:solidFill>
                  <a:srgbClr val="2F5597"/>
                </a:solidFill>
                <a:latin typeface="Arial"/>
                <a:cs typeface="Arial"/>
              </a:rPr>
              <a:t>the</a:t>
            </a:r>
            <a:r>
              <a:rPr sz="4400" spc="-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4400" spc="-10" dirty="0">
                <a:solidFill>
                  <a:srgbClr val="2F5597"/>
                </a:solidFill>
                <a:latin typeface="Arial"/>
                <a:cs typeface="Arial"/>
              </a:rPr>
              <a:t>proportion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941514" y="3295873"/>
            <a:ext cx="6983286" cy="1180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360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>
            <a:spLocks noChangeAspect="1"/>
          </p:cNvSpPr>
          <p:nvPr/>
        </p:nvSpPr>
        <p:spPr>
          <a:xfrm>
            <a:off x="1559657" y="2743200"/>
            <a:ext cx="6939086" cy="4302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50750" y="1066800"/>
            <a:ext cx="4495800" cy="91499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080" algn="ctr"/>
            <a:r>
              <a:rPr sz="2800" spc="-55" dirty="0">
                <a:solidFill>
                  <a:srgbClr val="2F5597"/>
                </a:solidFill>
                <a:latin typeface="Arial"/>
                <a:cs typeface="Arial"/>
              </a:rPr>
              <a:t>Null </a:t>
            </a:r>
            <a:r>
              <a:rPr sz="2800" spc="-20" dirty="0">
                <a:solidFill>
                  <a:srgbClr val="2F5597"/>
                </a:solidFill>
                <a:latin typeface="Arial"/>
                <a:cs typeface="Arial"/>
              </a:rPr>
              <a:t>distribution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for </a:t>
            </a:r>
            <a:r>
              <a:rPr sz="2800" spc="10" dirty="0">
                <a:solidFill>
                  <a:srgbClr val="2F5597"/>
                </a:solidFill>
                <a:latin typeface="Arial"/>
                <a:cs typeface="Arial"/>
              </a:rPr>
              <a:t>dog/owner </a:t>
            </a:r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resemblance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55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4500" y="2801287"/>
            <a:ext cx="6629400" cy="21698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44450" algn="ctr"/>
            <a:r>
              <a:rPr sz="2800" i="1" spc="10" dirty="0">
                <a:latin typeface="Arial"/>
                <a:cs typeface="Arial"/>
              </a:rPr>
              <a:t>P </a:t>
            </a:r>
            <a:r>
              <a:rPr sz="2800" spc="10" dirty="0">
                <a:latin typeface="Arial"/>
                <a:cs typeface="Arial"/>
              </a:rPr>
              <a:t>=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10" dirty="0">
                <a:latin typeface="Arial"/>
                <a:cs typeface="Arial"/>
              </a:rPr>
              <a:t>0.53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65" dirty="0">
                <a:latin typeface="Arial"/>
                <a:cs typeface="Arial"/>
              </a:rPr>
              <a:t>We </a:t>
            </a:r>
            <a:r>
              <a:rPr sz="2800" spc="30" dirty="0">
                <a:latin typeface="Arial"/>
                <a:cs typeface="Arial"/>
              </a:rPr>
              <a:t>do </a:t>
            </a:r>
            <a:r>
              <a:rPr sz="2800" spc="10" dirty="0">
                <a:latin typeface="Arial"/>
                <a:cs typeface="Arial"/>
              </a:rPr>
              <a:t>not </a:t>
            </a:r>
            <a:r>
              <a:rPr sz="2800" spc="-25" dirty="0">
                <a:latin typeface="Arial"/>
                <a:cs typeface="Arial"/>
              </a:rPr>
              <a:t>reject </a:t>
            </a:r>
            <a:r>
              <a:rPr sz="2800" spc="-10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null </a:t>
            </a:r>
            <a:r>
              <a:rPr sz="2800" spc="-20" dirty="0">
                <a:latin typeface="Arial"/>
                <a:cs typeface="Arial"/>
              </a:rPr>
              <a:t>hypothesis </a:t>
            </a:r>
            <a:r>
              <a:rPr sz="2800" dirty="0">
                <a:latin typeface="Arial"/>
                <a:cs typeface="Arial"/>
              </a:rPr>
              <a:t>that  </a:t>
            </a:r>
            <a:r>
              <a:rPr sz="2800" spc="10" dirty="0">
                <a:latin typeface="Arial"/>
                <a:cs typeface="Arial"/>
              </a:rPr>
              <a:t>dogs </a:t>
            </a:r>
            <a:r>
              <a:rPr sz="2800" spc="30" dirty="0">
                <a:latin typeface="Arial"/>
                <a:cs typeface="Arial"/>
              </a:rPr>
              <a:t>do </a:t>
            </a:r>
            <a:r>
              <a:rPr sz="2800" spc="10" dirty="0">
                <a:latin typeface="Arial"/>
                <a:cs typeface="Arial"/>
              </a:rPr>
              <a:t>not </a:t>
            </a:r>
            <a:r>
              <a:rPr sz="2800" spc="-30" dirty="0">
                <a:latin typeface="Arial"/>
                <a:cs typeface="Arial"/>
              </a:rPr>
              <a:t>resemble </a:t>
            </a:r>
            <a:r>
              <a:rPr sz="2800" spc="-25" dirty="0">
                <a:latin typeface="Arial"/>
                <a:cs typeface="Arial"/>
              </a:rPr>
              <a:t>their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owners.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8331" y="650002"/>
            <a:ext cx="59872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80" dirty="0"/>
              <a:t>The</a:t>
            </a:r>
            <a:r>
              <a:rPr sz="4400" spc="-55" dirty="0"/>
              <a:t> </a:t>
            </a:r>
            <a:r>
              <a:rPr sz="4400" i="1" spc="-50" dirty="0">
                <a:latin typeface="Arial"/>
                <a:cs typeface="Arial"/>
              </a:rPr>
              <a:t>P</a:t>
            </a:r>
            <a:r>
              <a:rPr sz="4400" spc="-50" dirty="0"/>
              <a:t>-value: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856762" y="1557754"/>
            <a:ext cx="1146175" cy="4800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50" spc="-40" dirty="0">
                <a:solidFill>
                  <a:srgbClr val="2F5597"/>
                </a:solidFill>
                <a:latin typeface="Arial"/>
                <a:cs typeface="Arial"/>
              </a:rPr>
              <a:t>Jargon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4EB2E34-D15E-4076-8E38-1F68049B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02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219200" y="2819400"/>
            <a:ext cx="7848600" cy="34644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/>
            <a:r>
              <a:rPr sz="2800" spc="-55" dirty="0">
                <a:latin typeface="Arial"/>
                <a:cs typeface="Arial"/>
              </a:rPr>
              <a:t>The </a:t>
            </a:r>
            <a:r>
              <a:rPr sz="2800" spc="-10" dirty="0">
                <a:latin typeface="Arial"/>
                <a:cs typeface="Arial"/>
              </a:rPr>
              <a:t>acceptable </a:t>
            </a:r>
            <a:r>
              <a:rPr sz="2800" spc="-15" dirty="0">
                <a:latin typeface="Arial"/>
                <a:cs typeface="Arial"/>
              </a:rPr>
              <a:t>probability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25" dirty="0">
                <a:latin typeface="Arial"/>
                <a:cs typeface="Arial"/>
              </a:rPr>
              <a:t>rejecting 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true </a:t>
            </a:r>
            <a:r>
              <a:rPr sz="2800" spc="-45" dirty="0">
                <a:latin typeface="Arial"/>
                <a:cs typeface="Arial"/>
              </a:rPr>
              <a:t>null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r>
              <a:rPr sz="2800" spc="-35" dirty="0">
                <a:latin typeface="Arial"/>
                <a:cs typeface="Arial"/>
              </a:rPr>
              <a:t>Called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i="1" spc="-45" dirty="0">
                <a:latin typeface="Symbol"/>
                <a:cs typeface="Symbol"/>
              </a:rPr>
              <a:t></a:t>
            </a:r>
            <a:endParaRPr sz="2800" dirty="0">
              <a:latin typeface="Symbol"/>
              <a:cs typeface="Symbol"/>
            </a:endParaRPr>
          </a:p>
          <a:p>
            <a:endParaRPr sz="2800" dirty="0">
              <a:latin typeface="Symbol"/>
              <a:cs typeface="Symbol"/>
            </a:endParaRPr>
          </a:p>
          <a:p>
            <a:pPr marR="128270"/>
            <a:r>
              <a:rPr sz="2800" spc="-45" dirty="0">
                <a:latin typeface="Arial"/>
                <a:cs typeface="Arial"/>
              </a:rPr>
              <a:t>For </a:t>
            </a:r>
            <a:r>
              <a:rPr sz="2800" spc="-30" dirty="0">
                <a:latin typeface="Arial"/>
                <a:cs typeface="Arial"/>
              </a:rPr>
              <a:t>many </a:t>
            </a:r>
            <a:r>
              <a:rPr sz="2800" spc="-10" dirty="0">
                <a:latin typeface="Arial"/>
                <a:cs typeface="Arial"/>
              </a:rPr>
              <a:t>purposes, </a:t>
            </a:r>
            <a:r>
              <a:rPr sz="2800" i="1" spc="-45" dirty="0">
                <a:latin typeface="Symbol"/>
                <a:cs typeface="Symbol"/>
              </a:rPr>
              <a:t></a:t>
            </a:r>
            <a:r>
              <a:rPr sz="2800" i="1" spc="-45" dirty="0">
                <a:latin typeface="Times New Roman"/>
                <a:cs typeface="Times New Roman"/>
              </a:rPr>
              <a:t> </a:t>
            </a:r>
            <a:r>
              <a:rPr sz="2800" spc="45" dirty="0">
                <a:latin typeface="Arial"/>
                <a:cs typeface="Arial"/>
              </a:rPr>
              <a:t>= </a:t>
            </a:r>
            <a:r>
              <a:rPr sz="2800" spc="10" dirty="0">
                <a:latin typeface="Arial"/>
                <a:cs typeface="Arial"/>
              </a:rPr>
              <a:t>0.05 </a:t>
            </a:r>
            <a:r>
              <a:rPr sz="2800" spc="-40" dirty="0">
                <a:latin typeface="Arial"/>
                <a:cs typeface="Arial"/>
              </a:rPr>
              <a:t>is  </a:t>
            </a:r>
            <a:r>
              <a:rPr sz="2800" spc="-5" dirty="0">
                <a:latin typeface="Arial"/>
                <a:cs typeface="Arial"/>
              </a:rPr>
              <a:t>acceptable. </a:t>
            </a:r>
            <a:endParaRPr lang="en-US" sz="2800" spc="-5" dirty="0">
              <a:latin typeface="Arial"/>
              <a:cs typeface="Arial"/>
            </a:endParaRPr>
          </a:p>
          <a:p>
            <a:pPr marR="128270"/>
            <a:endParaRPr lang="en-US" sz="2800" i="1" spc="-5" dirty="0">
              <a:latin typeface="Arial"/>
              <a:cs typeface="Arial"/>
            </a:endParaRPr>
          </a:p>
          <a:p>
            <a:pPr marR="128270"/>
            <a:r>
              <a:rPr sz="2800" i="1" spc="-45" dirty="0">
                <a:latin typeface="Symbol"/>
                <a:cs typeface="Symbol"/>
              </a:rPr>
              <a:t></a:t>
            </a:r>
            <a:r>
              <a:rPr sz="2800" i="1" spc="-4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Arial"/>
                <a:cs typeface="Arial"/>
              </a:rPr>
              <a:t>is </a:t>
            </a:r>
            <a:r>
              <a:rPr sz="2800" spc="-10" dirty="0">
                <a:latin typeface="Arial"/>
                <a:cs typeface="Arial"/>
              </a:rPr>
              <a:t>somewhat </a:t>
            </a:r>
            <a:r>
              <a:rPr sz="2800" spc="-35" dirty="0">
                <a:latin typeface="Arial"/>
                <a:cs typeface="Arial"/>
              </a:rPr>
              <a:t>arbitrarily </a:t>
            </a:r>
            <a:r>
              <a:rPr sz="2800" spc="-15" dirty="0">
                <a:latin typeface="Arial"/>
                <a:cs typeface="Arial"/>
              </a:rPr>
              <a:t>chosen </a:t>
            </a:r>
            <a:r>
              <a:rPr sz="2800" spc="-5" dirty="0">
                <a:latin typeface="Arial"/>
                <a:cs typeface="Arial"/>
              </a:rPr>
              <a:t>by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researchers.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E28994-FCCB-4F4B-9A37-754A3B5C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14400"/>
            <a:ext cx="6400800" cy="677108"/>
          </a:xfrm>
        </p:spPr>
        <p:txBody>
          <a:bodyPr/>
          <a:lstStyle/>
          <a:p>
            <a:r>
              <a:rPr lang="en-GB" sz="4400" spc="-45" dirty="0">
                <a:solidFill>
                  <a:srgbClr val="2F5597"/>
                </a:solidFill>
                <a:latin typeface="Arial"/>
                <a:cs typeface="Arial"/>
              </a:rPr>
              <a:t>Significance</a:t>
            </a:r>
            <a:r>
              <a:rPr lang="en-GB" sz="4400" spc="-1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90" dirty="0">
                <a:solidFill>
                  <a:srgbClr val="2F5597"/>
                </a:solidFill>
                <a:latin typeface="Arial"/>
                <a:cs typeface="Arial"/>
              </a:rPr>
              <a:t>level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48148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33500" y="2819400"/>
            <a:ext cx="7391400" cy="17408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sz="2800" spc="-35" dirty="0">
                <a:latin typeface="Arial"/>
                <a:cs typeface="Arial"/>
              </a:rPr>
              <a:t>Rejecting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true </a:t>
            </a:r>
            <a:r>
              <a:rPr sz="2800" spc="-50" dirty="0">
                <a:latin typeface="Arial"/>
                <a:cs typeface="Arial"/>
              </a:rPr>
              <a:t>null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30" dirty="0">
                <a:latin typeface="Arial"/>
                <a:cs typeface="Arial"/>
              </a:rPr>
              <a:t>Probability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00" dirty="0">
                <a:latin typeface="Arial"/>
                <a:cs typeface="Arial"/>
              </a:rPr>
              <a:t>Type </a:t>
            </a:r>
            <a:r>
              <a:rPr sz="2800" spc="-105" dirty="0">
                <a:latin typeface="Arial"/>
                <a:cs typeface="Arial"/>
              </a:rPr>
              <a:t>I </a:t>
            </a:r>
            <a:r>
              <a:rPr sz="2800" spc="-40" dirty="0">
                <a:latin typeface="Arial"/>
                <a:cs typeface="Arial"/>
              </a:rPr>
              <a:t>error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i="1" spc="-50" dirty="0">
                <a:latin typeface="Symbol"/>
                <a:cs typeface="Symbol"/>
              </a:rPr>
              <a:t></a:t>
            </a:r>
            <a:r>
              <a:rPr sz="2800" i="1" spc="-50" dirty="0">
                <a:latin typeface="Times New Roman"/>
                <a:cs typeface="Times New Roman"/>
              </a:rPr>
              <a:t> </a:t>
            </a:r>
            <a:endParaRPr lang="en-US" sz="2800" i="1" spc="-50" dirty="0">
              <a:latin typeface="Times New Roman"/>
              <a:cs typeface="Times New Roman"/>
            </a:endParaRPr>
          </a:p>
          <a:p>
            <a:pPr marR="5080"/>
            <a:r>
              <a:rPr sz="2800" spc="-60" dirty="0">
                <a:latin typeface="Arial"/>
                <a:cs typeface="Arial"/>
              </a:rPr>
              <a:t>(the </a:t>
            </a:r>
            <a:r>
              <a:rPr sz="2800" spc="-30" dirty="0">
                <a:latin typeface="Arial"/>
                <a:cs typeface="Arial"/>
              </a:rPr>
              <a:t>significance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level)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15BA7F-3AED-4DB5-B9AF-FCD74C88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14400"/>
            <a:ext cx="5115855" cy="677108"/>
          </a:xfrm>
        </p:spPr>
        <p:txBody>
          <a:bodyPr/>
          <a:lstStyle/>
          <a:p>
            <a:r>
              <a:rPr lang="en-GB" sz="4400" spc="-125" dirty="0">
                <a:solidFill>
                  <a:srgbClr val="2F5597"/>
                </a:solidFill>
                <a:latin typeface="Arial"/>
                <a:cs typeface="Arial"/>
              </a:rPr>
              <a:t>Type I</a:t>
            </a:r>
            <a:r>
              <a:rPr lang="en-GB" sz="4400" spc="11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50" dirty="0">
                <a:solidFill>
                  <a:srgbClr val="2F5597"/>
                </a:solidFill>
                <a:latin typeface="Arial"/>
                <a:cs typeface="Arial"/>
              </a:rPr>
              <a:t>error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95875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330" y="650002"/>
            <a:ext cx="62920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125" dirty="0"/>
              <a:t>Type </a:t>
            </a:r>
            <a:r>
              <a:rPr sz="4400" spc="-130" dirty="0"/>
              <a:t>II</a:t>
            </a:r>
            <a:r>
              <a:rPr sz="4400" spc="55" dirty="0"/>
              <a:t> </a:t>
            </a:r>
            <a:r>
              <a:rPr sz="4400" spc="-50" dirty="0"/>
              <a:t>error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52600" y="2971800"/>
            <a:ext cx="6858000" cy="18730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spc="5" dirty="0">
                <a:latin typeface="Arial"/>
                <a:cs typeface="Arial"/>
              </a:rPr>
              <a:t>Not </a:t>
            </a:r>
            <a:r>
              <a:rPr sz="2800" spc="-30" dirty="0">
                <a:latin typeface="Arial"/>
                <a:cs typeface="Arial"/>
              </a:rPr>
              <a:t>rejecting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5" dirty="0">
                <a:latin typeface="Arial"/>
                <a:cs typeface="Arial"/>
              </a:rPr>
              <a:t>false </a:t>
            </a:r>
            <a:r>
              <a:rPr sz="2800" spc="-50" dirty="0">
                <a:latin typeface="Arial"/>
                <a:cs typeface="Arial"/>
              </a:rPr>
              <a:t>null</a:t>
            </a:r>
            <a:r>
              <a:rPr sz="2800" spc="1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2200"/>
              </a:lnSpc>
            </a:pPr>
            <a:r>
              <a:rPr sz="2800" spc="-65" dirty="0">
                <a:latin typeface="Arial"/>
                <a:cs typeface="Arial"/>
              </a:rPr>
              <a:t>The </a:t>
            </a:r>
            <a:r>
              <a:rPr sz="2800" spc="-20" dirty="0">
                <a:latin typeface="Arial"/>
                <a:cs typeface="Arial"/>
              </a:rPr>
              <a:t>probability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100" dirty="0">
                <a:latin typeface="Arial"/>
                <a:cs typeface="Arial"/>
              </a:rPr>
              <a:t>Type </a:t>
            </a:r>
            <a:r>
              <a:rPr sz="2800" spc="-105" dirty="0">
                <a:latin typeface="Arial"/>
                <a:cs typeface="Arial"/>
              </a:rPr>
              <a:t>II </a:t>
            </a:r>
            <a:r>
              <a:rPr sz="2800" spc="-40" dirty="0">
                <a:latin typeface="Arial"/>
                <a:cs typeface="Arial"/>
              </a:rPr>
              <a:t>error</a:t>
            </a:r>
            <a:r>
              <a:rPr lang="en-US" sz="2800" spc="-40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is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sz="2800" i="1" spc="-35" dirty="0">
                <a:latin typeface="Symbol"/>
                <a:cs typeface="Symbol"/>
              </a:rPr>
              <a:t></a:t>
            </a:r>
            <a:endParaRPr sz="2800" dirty="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Symbol"/>
              <a:cs typeface="Symbol"/>
            </a:endParaRPr>
          </a:p>
          <a:p>
            <a:pPr marL="12700" marR="300355">
              <a:lnSpc>
                <a:spcPts val="2100"/>
              </a:lnSpc>
            </a:pPr>
            <a:r>
              <a:rPr sz="2800" spc="-65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smaller </a:t>
            </a:r>
            <a:r>
              <a:rPr sz="2800" i="1" spc="-20" dirty="0">
                <a:latin typeface="Symbol"/>
                <a:cs typeface="Symbol"/>
              </a:rPr>
              <a:t></a:t>
            </a:r>
            <a:r>
              <a:rPr sz="2800" spc="-20" dirty="0">
                <a:latin typeface="Arial"/>
                <a:cs typeface="Arial"/>
              </a:rPr>
              <a:t>, the </a:t>
            </a:r>
            <a:r>
              <a:rPr sz="2800" spc="-30" dirty="0">
                <a:latin typeface="Arial"/>
                <a:cs typeface="Arial"/>
              </a:rPr>
              <a:t>more </a:t>
            </a:r>
            <a:r>
              <a:rPr sz="2800" i="1" dirty="0">
                <a:latin typeface="Arial"/>
                <a:cs typeface="Arial"/>
              </a:rPr>
              <a:t>power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test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has.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66800" y="2743200"/>
            <a:ext cx="8077200" cy="17408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/>
            <a:r>
              <a:rPr sz="2800" spc="-6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ability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test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35" dirty="0">
                <a:latin typeface="Arial"/>
                <a:cs typeface="Arial"/>
              </a:rPr>
              <a:t>reject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5" dirty="0">
                <a:latin typeface="Arial"/>
                <a:cs typeface="Arial"/>
              </a:rPr>
              <a:t>false </a:t>
            </a:r>
            <a:r>
              <a:rPr sz="2800" spc="-50" dirty="0">
                <a:latin typeface="Arial"/>
                <a:cs typeface="Arial"/>
              </a:rPr>
              <a:t>null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  <a:p>
            <a:pPr algn="ctr"/>
            <a:endParaRPr lang="en-US" sz="2800" dirty="0">
              <a:latin typeface="Arial"/>
              <a:cs typeface="Arial"/>
            </a:endParaRPr>
          </a:p>
          <a:p>
            <a:pPr algn="ctr"/>
            <a:endParaRPr sz="2800" dirty="0">
              <a:latin typeface="Arial"/>
              <a:cs typeface="Arial"/>
            </a:endParaRPr>
          </a:p>
          <a:p>
            <a:pPr algn="ctr">
              <a:tabLst>
                <a:tab pos="843280" algn="l"/>
              </a:tabLst>
            </a:pPr>
            <a:r>
              <a:rPr sz="2800" spc="-20" dirty="0">
                <a:latin typeface="Arial"/>
                <a:cs typeface="Arial"/>
              </a:rPr>
              <a:t>Power</a:t>
            </a:r>
            <a:r>
              <a:rPr lang="en-US" sz="2800" spc="-20" dirty="0">
                <a:latin typeface="Arial"/>
                <a:cs typeface="Arial"/>
              </a:rPr>
              <a:t> </a:t>
            </a:r>
            <a:r>
              <a:rPr sz="2800" spc="40" dirty="0">
                <a:latin typeface="Arial"/>
                <a:cs typeface="Arial"/>
              </a:rPr>
              <a:t>= </a:t>
            </a:r>
            <a:r>
              <a:rPr sz="2800" spc="45" dirty="0">
                <a:latin typeface="Arial"/>
                <a:cs typeface="Arial"/>
              </a:rPr>
              <a:t>1-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i="1" spc="-45" dirty="0">
                <a:latin typeface="Symbol"/>
                <a:cs typeface="Symbol"/>
              </a:rPr>
              <a:t></a:t>
            </a:r>
            <a:endParaRPr sz="2800" dirty="0">
              <a:latin typeface="Symbol"/>
              <a:cs typeface="Symbo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4C1B9-79DD-4333-9727-90A01C1B6EF2}"/>
              </a:ext>
            </a:extLst>
          </p:cNvPr>
          <p:cNvSpPr txBox="1"/>
          <p:nvPr/>
        </p:nvSpPr>
        <p:spPr>
          <a:xfrm>
            <a:off x="990600" y="639639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Power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137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828800" y="2895600"/>
            <a:ext cx="6400800" cy="911788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5080"/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Power </a:t>
            </a:r>
            <a:r>
              <a:rPr sz="2800" spc="-55" dirty="0">
                <a:solidFill>
                  <a:srgbClr val="2F5597"/>
                </a:solidFill>
                <a:latin typeface="Arial"/>
                <a:cs typeface="Arial"/>
              </a:rPr>
              <a:t>increases </a:t>
            </a:r>
            <a:r>
              <a:rPr sz="2800" spc="-10" dirty="0">
                <a:solidFill>
                  <a:srgbClr val="2F5597"/>
                </a:solidFill>
                <a:latin typeface="Arial"/>
                <a:cs typeface="Arial"/>
              </a:rPr>
              <a:t>with </a:t>
            </a:r>
            <a:r>
              <a:rPr sz="2800" spc="-40" dirty="0">
                <a:solidFill>
                  <a:srgbClr val="2F5597"/>
                </a:solidFill>
                <a:latin typeface="Arial"/>
                <a:cs typeface="Arial"/>
              </a:rPr>
              <a:t>more </a:t>
            </a:r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information </a:t>
            </a:r>
            <a:r>
              <a:rPr sz="2800" spc="-70" dirty="0">
                <a:solidFill>
                  <a:srgbClr val="2F5597"/>
                </a:solidFill>
                <a:latin typeface="Arial"/>
                <a:cs typeface="Arial"/>
              </a:rPr>
              <a:t>(i.e. </a:t>
            </a:r>
            <a:r>
              <a:rPr sz="2800" spc="-10" dirty="0">
                <a:solidFill>
                  <a:srgbClr val="2F5597"/>
                </a:solidFill>
                <a:latin typeface="Arial"/>
                <a:cs typeface="Arial"/>
              </a:rPr>
              <a:t>with </a:t>
            </a:r>
            <a:r>
              <a:rPr sz="2800" spc="-50" dirty="0">
                <a:solidFill>
                  <a:srgbClr val="2F5597"/>
                </a:solidFill>
                <a:latin typeface="Arial"/>
                <a:cs typeface="Arial"/>
              </a:rPr>
              <a:t>larger </a:t>
            </a:r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sample</a:t>
            </a:r>
            <a:r>
              <a:rPr sz="2800" spc="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95" dirty="0">
                <a:solidFill>
                  <a:srgbClr val="2F5597"/>
                </a:solidFill>
                <a:latin typeface="Arial"/>
                <a:cs typeface="Arial"/>
              </a:rPr>
              <a:t>size)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5C91A-F0AF-45A9-B333-F693912669FC}"/>
              </a:ext>
            </a:extLst>
          </p:cNvPr>
          <p:cNvSpPr txBox="1"/>
          <p:nvPr/>
        </p:nvSpPr>
        <p:spPr>
          <a:xfrm>
            <a:off x="990600" y="639639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Power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22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>
            <a:spLocks noChangeAspect="1"/>
          </p:cNvSpPr>
          <p:nvPr/>
        </p:nvSpPr>
        <p:spPr>
          <a:xfrm>
            <a:off x="1143000" y="2286000"/>
            <a:ext cx="8107965" cy="3846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804DB2C-4CA9-4E44-8BFD-8D3DF76BE1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45" dirty="0"/>
              <a:t>Hypothesis</a:t>
            </a:r>
            <a:r>
              <a:rPr sz="4400" spc="-65" dirty="0"/>
              <a:t> </a:t>
            </a:r>
            <a:r>
              <a:rPr sz="4400" spc="-30" dirty="0"/>
              <a:t>testing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032157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219200" y="2286000"/>
            <a:ext cx="7391400" cy="38952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One-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and </a:t>
            </a:r>
            <a:r>
              <a:rPr sz="2800" spc="-5" dirty="0">
                <a:solidFill>
                  <a:srgbClr val="2F5597"/>
                </a:solidFill>
                <a:latin typeface="Arial"/>
                <a:cs typeface="Arial"/>
              </a:rPr>
              <a:t>two-tailed</a:t>
            </a:r>
            <a:r>
              <a:rPr sz="2800" spc="1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F5597"/>
                </a:solidFill>
                <a:latin typeface="Arial"/>
                <a:cs typeface="Arial"/>
              </a:rPr>
              <a:t>tests</a:t>
            </a:r>
            <a:endParaRPr lang="en-US" sz="2800" spc="-15" dirty="0">
              <a:solidFill>
                <a:srgbClr val="2F5597"/>
              </a:solidFill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r>
              <a:rPr sz="2800" spc="5" dirty="0">
                <a:latin typeface="Arial"/>
                <a:cs typeface="Arial"/>
              </a:rPr>
              <a:t>Most </a:t>
            </a:r>
            <a:r>
              <a:rPr sz="2800" spc="-10" dirty="0">
                <a:latin typeface="Arial"/>
                <a:cs typeface="Arial"/>
              </a:rPr>
              <a:t>tests </a:t>
            </a:r>
            <a:r>
              <a:rPr sz="2800" spc="-60" dirty="0">
                <a:latin typeface="Arial"/>
                <a:cs typeface="Arial"/>
              </a:rPr>
              <a:t>are </a:t>
            </a:r>
            <a:r>
              <a:rPr sz="2800" i="1" dirty="0">
                <a:latin typeface="Arial"/>
                <a:cs typeface="Arial"/>
              </a:rPr>
              <a:t>two-tailed</a:t>
            </a:r>
            <a:r>
              <a:rPr sz="2800" i="1" spc="4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tests.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111760"/>
            <a:r>
              <a:rPr sz="2800" spc="-50" dirty="0">
                <a:latin typeface="Arial"/>
                <a:cs typeface="Arial"/>
              </a:rPr>
              <a:t>This </a:t>
            </a:r>
            <a:r>
              <a:rPr sz="2800" spc="-30" dirty="0">
                <a:latin typeface="Arial"/>
                <a:cs typeface="Arial"/>
              </a:rPr>
              <a:t>means </a:t>
            </a:r>
            <a:r>
              <a:rPr sz="2800" dirty="0">
                <a:latin typeface="Arial"/>
                <a:cs typeface="Arial"/>
              </a:rPr>
              <a:t>that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spc="-25" dirty="0">
                <a:latin typeface="Arial"/>
                <a:cs typeface="Arial"/>
              </a:rPr>
              <a:t>deviation </a:t>
            </a:r>
            <a:r>
              <a:rPr sz="2800" spc="-40" dirty="0">
                <a:latin typeface="Arial"/>
                <a:cs typeface="Arial"/>
              </a:rPr>
              <a:t>in </a:t>
            </a:r>
            <a:r>
              <a:rPr sz="2800" spc="-35" dirty="0">
                <a:latin typeface="Arial"/>
                <a:cs typeface="Arial"/>
              </a:rPr>
              <a:t>either </a:t>
            </a:r>
            <a:r>
              <a:rPr sz="2800" spc="-15" dirty="0">
                <a:latin typeface="Arial"/>
                <a:cs typeface="Arial"/>
              </a:rPr>
              <a:t>direction </a:t>
            </a:r>
            <a:r>
              <a:rPr sz="2800" spc="5" dirty="0">
                <a:latin typeface="Arial"/>
                <a:cs typeface="Arial"/>
              </a:rPr>
              <a:t>would </a:t>
            </a:r>
            <a:r>
              <a:rPr sz="2800" spc="-25" dirty="0">
                <a:latin typeface="Arial"/>
                <a:cs typeface="Arial"/>
              </a:rPr>
              <a:t>reject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spc="-45" dirty="0">
                <a:latin typeface="Arial"/>
                <a:cs typeface="Arial"/>
              </a:rPr>
              <a:t>null </a:t>
            </a:r>
            <a:r>
              <a:rPr sz="2800" spc="-20" dirty="0">
                <a:latin typeface="Arial"/>
                <a:cs typeface="Arial"/>
              </a:rPr>
              <a:t>hypothesis.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35" dirty="0">
                <a:latin typeface="Arial"/>
                <a:cs typeface="Arial"/>
              </a:rPr>
              <a:t>Normally </a:t>
            </a:r>
            <a:r>
              <a:rPr sz="2800" i="1" spc="-45" dirty="0">
                <a:latin typeface="Symbol"/>
                <a:cs typeface="Symbol"/>
              </a:rPr>
              <a:t></a:t>
            </a:r>
            <a:r>
              <a:rPr sz="2800" i="1" spc="-45" dirty="0">
                <a:latin typeface="Times New Roman"/>
                <a:cs typeface="Times New Roman"/>
              </a:rPr>
              <a:t> </a:t>
            </a:r>
            <a:r>
              <a:rPr lang="en-US" sz="2800" i="1" spc="-4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Arial"/>
                <a:cs typeface="Arial"/>
              </a:rPr>
              <a:t>is </a:t>
            </a:r>
            <a:r>
              <a:rPr sz="2800" spc="-20" dirty="0">
                <a:latin typeface="Arial"/>
                <a:cs typeface="Arial"/>
              </a:rPr>
              <a:t>divided </a:t>
            </a:r>
            <a:r>
              <a:rPr sz="2800" spc="-10" dirty="0">
                <a:latin typeface="Arial"/>
                <a:cs typeface="Arial"/>
              </a:rPr>
              <a:t>into </a:t>
            </a:r>
            <a:r>
              <a:rPr sz="2800" i="1" spc="25" dirty="0">
                <a:latin typeface="Symbol"/>
                <a:cs typeface="Symbol"/>
              </a:rPr>
              <a:t></a:t>
            </a:r>
            <a:r>
              <a:rPr lang="en-US" sz="2800" i="1" spc="25" dirty="0">
                <a:latin typeface="Symbol"/>
                <a:cs typeface="Symbol"/>
              </a:rPr>
              <a:t> </a:t>
            </a:r>
            <a:r>
              <a:rPr sz="2800" i="1" spc="25" dirty="0">
                <a:latin typeface="Arial"/>
                <a:cs typeface="Arial"/>
              </a:rPr>
              <a:t>/</a:t>
            </a:r>
            <a:r>
              <a:rPr lang="en-US" sz="2800" i="1" spc="25" dirty="0">
                <a:latin typeface="Arial"/>
                <a:cs typeface="Arial"/>
              </a:rPr>
              <a:t> </a:t>
            </a:r>
            <a:r>
              <a:rPr sz="2800" i="1" spc="25" dirty="0">
                <a:latin typeface="Arial"/>
                <a:cs typeface="Arial"/>
              </a:rPr>
              <a:t>2 </a:t>
            </a:r>
            <a:r>
              <a:rPr sz="2800" spc="-5" dirty="0">
                <a:latin typeface="Arial"/>
                <a:cs typeface="Arial"/>
              </a:rPr>
              <a:t>on </a:t>
            </a:r>
            <a:r>
              <a:rPr sz="2800" spc="-20" dirty="0">
                <a:latin typeface="Arial"/>
                <a:cs typeface="Arial"/>
              </a:rPr>
              <a:t>one </a:t>
            </a:r>
            <a:r>
              <a:rPr sz="2800" spc="-25" dirty="0">
                <a:latin typeface="Arial"/>
                <a:cs typeface="Arial"/>
              </a:rPr>
              <a:t>side </a:t>
            </a:r>
            <a:r>
              <a:rPr sz="2800" spc="-10" dirty="0">
                <a:latin typeface="Arial"/>
                <a:cs typeface="Arial"/>
              </a:rPr>
              <a:t>and </a:t>
            </a:r>
            <a:r>
              <a:rPr sz="2800" i="1" spc="25" dirty="0">
                <a:latin typeface="Symbol"/>
                <a:cs typeface="Symbol"/>
              </a:rPr>
              <a:t></a:t>
            </a:r>
            <a:r>
              <a:rPr lang="en-US" sz="2800" i="1" spc="25" dirty="0">
                <a:latin typeface="Symbol"/>
                <a:cs typeface="Symbol"/>
              </a:rPr>
              <a:t> </a:t>
            </a:r>
            <a:r>
              <a:rPr sz="2800" spc="25" dirty="0">
                <a:latin typeface="Arial"/>
                <a:cs typeface="Arial"/>
              </a:rPr>
              <a:t>/</a:t>
            </a:r>
            <a:r>
              <a:rPr lang="en-US" sz="2800" spc="25" dirty="0">
                <a:latin typeface="Arial"/>
                <a:cs typeface="Arial"/>
              </a:rPr>
              <a:t> </a:t>
            </a:r>
            <a:r>
              <a:rPr sz="2800" spc="25" dirty="0">
                <a:latin typeface="Arial"/>
                <a:cs typeface="Arial"/>
              </a:rPr>
              <a:t>2 </a:t>
            </a:r>
            <a:r>
              <a:rPr sz="2800" spc="-5" dirty="0">
                <a:latin typeface="Arial"/>
                <a:cs typeface="Arial"/>
              </a:rPr>
              <a:t>on </a:t>
            </a:r>
            <a:r>
              <a:rPr sz="2800" spc="-15" dirty="0">
                <a:latin typeface="Arial"/>
                <a:cs typeface="Arial"/>
              </a:rPr>
              <a:t>the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other.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F43A4-DF57-4F9C-9A52-FDE763DBD81E}"/>
              </a:ext>
            </a:extLst>
          </p:cNvPr>
          <p:cNvSpPr txBox="1"/>
          <p:nvPr/>
        </p:nvSpPr>
        <p:spPr>
          <a:xfrm>
            <a:off x="990600" y="639639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Power</a:t>
            </a:r>
            <a:endParaRPr lang="en-GB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263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6172200"/>
            <a:ext cx="2801853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2400" spc="-45" dirty="0">
                <a:latin typeface="Arial"/>
                <a:cs typeface="Arial"/>
              </a:rPr>
              <a:t>Test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statistic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09800" y="2286000"/>
            <a:ext cx="5754853" cy="3647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73497" y="4743907"/>
            <a:ext cx="112580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10" dirty="0">
                <a:latin typeface="Symbol"/>
                <a:cs typeface="Symbol"/>
              </a:rPr>
              <a:t>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000" y="4724400"/>
            <a:ext cx="1125801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10" dirty="0">
                <a:latin typeface="Symbol"/>
                <a:cs typeface="Symbol"/>
              </a:rPr>
              <a:t>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316D9-488A-4D08-A3A2-11FE77004F74}"/>
              </a:ext>
            </a:extLst>
          </p:cNvPr>
          <p:cNvSpPr txBox="1"/>
          <p:nvPr/>
        </p:nvSpPr>
        <p:spPr>
          <a:xfrm>
            <a:off x="990600" y="639639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4400" spc="-35" dirty="0">
                <a:solidFill>
                  <a:srgbClr val="2F5597"/>
                </a:solidFill>
                <a:latin typeface="Arial"/>
                <a:cs typeface="Arial"/>
              </a:rPr>
              <a:t>Power</a:t>
            </a:r>
            <a:endParaRPr lang="en-GB" sz="4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600200" y="2784296"/>
            <a:ext cx="7315200" cy="2203807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R="410209"/>
            <a:r>
              <a:rPr sz="2800" spc="-60" dirty="0">
                <a:latin typeface="Arial"/>
                <a:cs typeface="Arial"/>
              </a:rPr>
              <a:t>Only </a:t>
            </a:r>
            <a:r>
              <a:rPr sz="2800" spc="-20" dirty="0">
                <a:latin typeface="Arial"/>
                <a:cs typeface="Arial"/>
              </a:rPr>
              <a:t>used when the </a:t>
            </a:r>
            <a:r>
              <a:rPr sz="2800" spc="-15" dirty="0">
                <a:latin typeface="Arial"/>
                <a:cs typeface="Arial"/>
              </a:rPr>
              <a:t>other </a:t>
            </a:r>
            <a:r>
              <a:rPr sz="2800" spc="-45" dirty="0">
                <a:latin typeface="Arial"/>
                <a:cs typeface="Arial"/>
              </a:rPr>
              <a:t>tail </a:t>
            </a:r>
            <a:r>
              <a:rPr sz="2800" spc="-55" dirty="0">
                <a:latin typeface="Arial"/>
                <a:cs typeface="Arial"/>
              </a:rPr>
              <a:t>is </a:t>
            </a:r>
            <a:r>
              <a:rPr sz="2800" spc="-35" dirty="0">
                <a:latin typeface="Arial"/>
                <a:cs typeface="Arial"/>
              </a:rPr>
              <a:t>nonsensical</a:t>
            </a:r>
            <a:endParaRPr sz="2800" dirty="0">
              <a:latin typeface="Arial"/>
              <a:cs typeface="Arial"/>
            </a:endParaRPr>
          </a:p>
          <a:p>
            <a:endParaRPr sz="2800" dirty="0">
              <a:latin typeface="Arial"/>
              <a:cs typeface="Arial"/>
            </a:endParaRPr>
          </a:p>
          <a:p>
            <a:pPr marR="5080"/>
            <a:r>
              <a:rPr sz="2800" spc="-50" dirty="0">
                <a:latin typeface="Arial"/>
                <a:cs typeface="Arial"/>
              </a:rPr>
              <a:t>For </a:t>
            </a:r>
            <a:r>
              <a:rPr sz="2800" spc="-30" dirty="0">
                <a:latin typeface="Arial"/>
                <a:cs typeface="Arial"/>
              </a:rPr>
              <a:t>example, </a:t>
            </a:r>
            <a:r>
              <a:rPr sz="2800" spc="-10" dirty="0">
                <a:latin typeface="Arial"/>
                <a:cs typeface="Arial"/>
              </a:rPr>
              <a:t>comparing </a:t>
            </a:r>
            <a:r>
              <a:rPr sz="2800" spc="-25" dirty="0">
                <a:latin typeface="Arial"/>
                <a:cs typeface="Arial"/>
              </a:rPr>
              <a:t>grades </a:t>
            </a:r>
            <a:r>
              <a:rPr sz="2800" spc="-10" dirty="0">
                <a:latin typeface="Arial"/>
                <a:cs typeface="Arial"/>
              </a:rPr>
              <a:t>on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30" dirty="0">
                <a:latin typeface="Arial"/>
                <a:cs typeface="Arial"/>
              </a:rPr>
              <a:t>multiple </a:t>
            </a:r>
            <a:r>
              <a:rPr sz="2800" spc="-15" dirty="0">
                <a:latin typeface="Arial"/>
                <a:cs typeface="Arial"/>
              </a:rPr>
              <a:t>choice </a:t>
            </a:r>
            <a:r>
              <a:rPr sz="2800" spc="-5" dirty="0">
                <a:latin typeface="Arial"/>
                <a:cs typeface="Arial"/>
              </a:rPr>
              <a:t>test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that </a:t>
            </a:r>
            <a:r>
              <a:rPr sz="2800" spc="-10" dirty="0">
                <a:latin typeface="Arial"/>
                <a:cs typeface="Arial"/>
              </a:rPr>
              <a:t>expected by random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guessing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F154C-8292-4B5A-A8EA-6F9E1B914971}"/>
              </a:ext>
            </a:extLst>
          </p:cNvPr>
          <p:cNvSpPr txBox="1"/>
          <p:nvPr/>
        </p:nvSpPr>
        <p:spPr>
          <a:xfrm>
            <a:off x="533400" y="302125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spc="-35" dirty="0">
                <a:solidFill>
                  <a:srgbClr val="0070C0"/>
                </a:solidFill>
              </a:rPr>
              <a:t>One-tailed</a:t>
            </a:r>
            <a:r>
              <a:rPr lang="en-GB" sz="4400" spc="-80" dirty="0">
                <a:solidFill>
                  <a:srgbClr val="0070C0"/>
                </a:solidFill>
              </a:rPr>
              <a:t> </a:t>
            </a:r>
            <a:r>
              <a:rPr lang="en-GB" sz="4400" spc="-15" dirty="0">
                <a:solidFill>
                  <a:srgbClr val="0070C0"/>
                </a:solidFill>
              </a:rPr>
              <a:t>tests</a:t>
            </a:r>
            <a:endParaRPr lang="en-GB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42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838200" y="3352800"/>
            <a:ext cx="7511269" cy="8790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/>
            <a:r>
              <a:rPr sz="2800" spc="-65" dirty="0">
                <a:latin typeface="Arial"/>
                <a:cs typeface="Arial"/>
              </a:rPr>
              <a:t>The </a:t>
            </a:r>
            <a:r>
              <a:rPr sz="2800" spc="-60" dirty="0">
                <a:latin typeface="Arial"/>
                <a:cs typeface="Arial"/>
              </a:rPr>
              <a:t>value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test </a:t>
            </a:r>
            <a:r>
              <a:rPr sz="2800" spc="-15" dirty="0">
                <a:latin typeface="Arial"/>
                <a:cs typeface="Arial"/>
              </a:rPr>
              <a:t>statistic </a:t>
            </a:r>
            <a:r>
              <a:rPr sz="2800" spc="-10" dirty="0">
                <a:latin typeface="Arial"/>
                <a:cs typeface="Arial"/>
              </a:rPr>
              <a:t>beyond which </a:t>
            </a:r>
            <a:r>
              <a:rPr sz="2800" spc="-20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null </a:t>
            </a:r>
            <a:r>
              <a:rPr sz="2800" spc="-25" dirty="0">
                <a:latin typeface="Arial"/>
                <a:cs typeface="Arial"/>
              </a:rPr>
              <a:t>hypothesis </a:t>
            </a:r>
            <a:r>
              <a:rPr sz="2800" spc="-20" dirty="0">
                <a:latin typeface="Arial"/>
                <a:cs typeface="Arial"/>
              </a:rPr>
              <a:t>can </a:t>
            </a:r>
            <a:r>
              <a:rPr sz="2800" spc="-10" dirty="0">
                <a:latin typeface="Arial"/>
                <a:cs typeface="Arial"/>
              </a:rPr>
              <a:t>be </a:t>
            </a:r>
            <a:r>
              <a:rPr sz="2800" spc="-30" dirty="0">
                <a:latin typeface="Arial"/>
                <a:cs typeface="Arial"/>
              </a:rPr>
              <a:t>rejected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EEC6FD8-5F3B-429A-A090-0359034B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6800"/>
            <a:ext cx="5115855" cy="677108"/>
          </a:xfrm>
        </p:spPr>
        <p:txBody>
          <a:bodyPr/>
          <a:lstStyle/>
          <a:p>
            <a:r>
              <a:rPr lang="en-GB" sz="4400" spc="-40" dirty="0">
                <a:solidFill>
                  <a:srgbClr val="2F5597"/>
                </a:solidFill>
                <a:latin typeface="Arial"/>
                <a:cs typeface="Arial"/>
              </a:rPr>
              <a:t>Critical</a:t>
            </a:r>
            <a:r>
              <a:rPr lang="en-GB" sz="4400" spc="-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lang="en-GB" sz="4400" spc="-75" dirty="0">
                <a:solidFill>
                  <a:srgbClr val="2F5597"/>
                </a:solidFill>
                <a:latin typeface="Arial"/>
                <a:cs typeface="Arial"/>
              </a:rPr>
              <a:t>value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25593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4200" y="3307604"/>
            <a:ext cx="4495800" cy="448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800" spc="-35" dirty="0"/>
              <a:t>“Statistically</a:t>
            </a:r>
            <a:r>
              <a:rPr sz="2800" spc="5" dirty="0"/>
              <a:t> </a:t>
            </a:r>
            <a:r>
              <a:rPr sz="2800" spc="-30" dirty="0"/>
              <a:t>significant”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41954" y="4508180"/>
            <a:ext cx="3749040" cy="1740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800" i="1" spc="-60" dirty="0">
                <a:latin typeface="Arial"/>
                <a:cs typeface="Arial"/>
              </a:rPr>
              <a:t>P </a:t>
            </a:r>
            <a:r>
              <a:rPr sz="2800" i="1" spc="40" dirty="0">
                <a:latin typeface="Arial"/>
                <a:cs typeface="Arial"/>
              </a:rPr>
              <a:t>&lt;</a:t>
            </a:r>
            <a:r>
              <a:rPr sz="2800" i="1" spc="65" dirty="0">
                <a:latin typeface="Arial"/>
                <a:cs typeface="Arial"/>
              </a:rPr>
              <a:t> </a:t>
            </a:r>
            <a:r>
              <a:rPr sz="2800" i="1" spc="-50" dirty="0">
                <a:latin typeface="Symbol"/>
                <a:cs typeface="Symbol"/>
              </a:rPr>
              <a:t></a:t>
            </a:r>
            <a:endParaRPr sz="2800" dirty="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2800" dirty="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r>
              <a:rPr sz="2800" spc="-80" dirty="0">
                <a:latin typeface="Arial"/>
                <a:cs typeface="Arial"/>
              </a:rPr>
              <a:t>We </a:t>
            </a:r>
            <a:r>
              <a:rPr sz="2800" spc="-15" dirty="0">
                <a:latin typeface="Arial"/>
                <a:cs typeface="Arial"/>
              </a:rPr>
              <a:t>can </a:t>
            </a:r>
            <a:r>
              <a:rPr sz="2800" spc="-20" dirty="0">
                <a:latin typeface="Arial"/>
                <a:cs typeface="Arial"/>
              </a:rPr>
              <a:t>“reject the </a:t>
            </a:r>
            <a:r>
              <a:rPr sz="2800" spc="-50" dirty="0">
                <a:latin typeface="Arial"/>
                <a:cs typeface="Arial"/>
              </a:rPr>
              <a:t>null</a:t>
            </a:r>
            <a:r>
              <a:rPr sz="2800" spc="14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hypothesis”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3B4C35B7-E614-4382-96F6-EFE5378C66E3}"/>
              </a:ext>
            </a:extLst>
          </p:cNvPr>
          <p:cNvSpPr txBox="1"/>
          <p:nvPr/>
        </p:nvSpPr>
        <p:spPr>
          <a:xfrm>
            <a:off x="1905000" y="1537411"/>
            <a:ext cx="6096000" cy="42126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22985" marR="5080" indent="-1010919" algn="ctr">
              <a:lnSpc>
                <a:spcPts val="2840"/>
              </a:lnSpc>
              <a:spcBef>
                <a:spcPts val="484"/>
              </a:spcBef>
            </a:pPr>
            <a:r>
              <a:rPr sz="2650" spc="-114" dirty="0">
                <a:solidFill>
                  <a:srgbClr val="2F5597"/>
                </a:solidFill>
                <a:latin typeface="Arial"/>
                <a:cs typeface="Arial"/>
              </a:rPr>
              <a:t>We </a:t>
            </a:r>
            <a:r>
              <a:rPr sz="2650" spc="-75" dirty="0">
                <a:solidFill>
                  <a:srgbClr val="2F5597"/>
                </a:solidFill>
                <a:latin typeface="Arial"/>
                <a:cs typeface="Arial"/>
              </a:rPr>
              <a:t>never </a:t>
            </a:r>
            <a:r>
              <a:rPr sz="2650" spc="15" dirty="0">
                <a:solidFill>
                  <a:srgbClr val="2F5597"/>
                </a:solidFill>
                <a:latin typeface="Arial"/>
                <a:cs typeface="Arial"/>
              </a:rPr>
              <a:t>“accept </a:t>
            </a:r>
            <a:r>
              <a:rPr sz="2650" spc="-30" dirty="0">
                <a:solidFill>
                  <a:srgbClr val="2F5597"/>
                </a:solidFill>
                <a:latin typeface="Arial"/>
                <a:cs typeface="Arial"/>
              </a:rPr>
              <a:t>the </a:t>
            </a:r>
            <a:r>
              <a:rPr sz="2650" spc="-75" dirty="0">
                <a:solidFill>
                  <a:srgbClr val="2F5597"/>
                </a:solidFill>
                <a:latin typeface="Arial"/>
                <a:cs typeface="Arial"/>
              </a:rPr>
              <a:t>null </a:t>
            </a:r>
            <a:r>
              <a:rPr sz="2650" spc="-25" dirty="0">
                <a:solidFill>
                  <a:srgbClr val="2F5597"/>
                </a:solidFill>
                <a:latin typeface="Arial"/>
                <a:cs typeface="Arial"/>
              </a:rPr>
              <a:t>hypothesis”</a:t>
            </a:r>
            <a:endParaRPr sz="2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86000" y="68580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1378462" y="2133600"/>
            <a:ext cx="7778073" cy="4309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3E3D40A-A391-40EE-8396-03EDA99E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914400"/>
            <a:ext cx="5115855" cy="677108"/>
          </a:xfrm>
        </p:spPr>
        <p:txBody>
          <a:bodyPr/>
          <a:lstStyle/>
          <a:p>
            <a:r>
              <a:rPr lang="en-US" sz="4400" dirty="0"/>
              <a:t>Compare 2 samples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65224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762000" y="1905000"/>
            <a:ext cx="8827785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CED8E200-87BF-41F8-8FF3-80B09065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914400"/>
            <a:ext cx="5115855" cy="677108"/>
          </a:xfrm>
        </p:spPr>
        <p:txBody>
          <a:bodyPr/>
          <a:lstStyle/>
          <a:p>
            <a:r>
              <a:rPr lang="en-US" sz="4400" dirty="0"/>
              <a:t>Compare 2 samples</a:t>
            </a:r>
            <a:endParaRPr lang="en-GB" sz="4400" dirty="0"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6F355FF1-83BB-4CC1-8162-FCCBF62F3D7C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111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>
            <a:spLocks noChangeAspect="1"/>
          </p:cNvSpPr>
          <p:nvPr/>
        </p:nvSpPr>
        <p:spPr>
          <a:xfrm>
            <a:off x="762000" y="1980892"/>
            <a:ext cx="8748274" cy="4706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1ACCF28A-47E4-43D1-9EA7-1B8669E4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914400"/>
            <a:ext cx="5115855" cy="677108"/>
          </a:xfrm>
        </p:spPr>
        <p:txBody>
          <a:bodyPr/>
          <a:lstStyle/>
          <a:p>
            <a:r>
              <a:rPr lang="en-US" sz="4400" dirty="0"/>
              <a:t>Compare 2 samples</a:t>
            </a:r>
            <a:endParaRPr lang="en-GB" sz="4400" dirty="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AD2D0365-2246-408F-B513-5B4C9A4D4485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952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762000" y="1905000"/>
            <a:ext cx="8382000" cy="4829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DB22C042-989E-4123-BE48-4665D42676B9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E55B425-F2D2-4A0F-9553-A50803B717EB}"/>
              </a:ext>
            </a:extLst>
          </p:cNvPr>
          <p:cNvSpPr txBox="1">
            <a:spLocks/>
          </p:cNvSpPr>
          <p:nvPr/>
        </p:nvSpPr>
        <p:spPr>
          <a:xfrm>
            <a:off x="990600" y="914400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>
            <a:spLocks noChangeAspect="1"/>
          </p:cNvSpPr>
          <p:nvPr/>
        </p:nvSpPr>
        <p:spPr>
          <a:xfrm>
            <a:off x="609600" y="1828800"/>
            <a:ext cx="8987049" cy="4905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705A151-9BBA-423D-B99D-5C111C4A5BD2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55F07418-2983-4870-9C90-AF010125BF09}"/>
              </a:ext>
            </a:extLst>
          </p:cNvPr>
          <p:cNvSpPr txBox="1">
            <a:spLocks/>
          </p:cNvSpPr>
          <p:nvPr/>
        </p:nvSpPr>
        <p:spPr>
          <a:xfrm>
            <a:off x="990600" y="914400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5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219200" y="2590800"/>
            <a:ext cx="7136130" cy="2200601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R="5080"/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Hypotheses </a:t>
            </a:r>
            <a:r>
              <a:rPr sz="2800" spc="-75" dirty="0">
                <a:solidFill>
                  <a:srgbClr val="2F5597"/>
                </a:solidFill>
                <a:latin typeface="Arial"/>
                <a:cs typeface="Arial"/>
              </a:rPr>
              <a:t>are </a:t>
            </a:r>
            <a:r>
              <a:rPr sz="2800" spc="-5" dirty="0">
                <a:solidFill>
                  <a:srgbClr val="2F5597"/>
                </a:solidFill>
                <a:latin typeface="Arial"/>
                <a:cs typeface="Arial"/>
              </a:rPr>
              <a:t>about  </a:t>
            </a:r>
            <a:r>
              <a:rPr sz="2800" spc="-15" dirty="0">
                <a:solidFill>
                  <a:srgbClr val="2F5597"/>
                </a:solidFill>
                <a:latin typeface="Arial"/>
                <a:cs typeface="Arial"/>
              </a:rPr>
              <a:t>populations, </a:t>
            </a:r>
            <a:r>
              <a:rPr sz="2800" spc="15" dirty="0">
                <a:solidFill>
                  <a:srgbClr val="2F5597"/>
                </a:solidFill>
                <a:latin typeface="Arial"/>
                <a:cs typeface="Arial"/>
              </a:rPr>
              <a:t>but </a:t>
            </a:r>
            <a:r>
              <a:rPr sz="2800" spc="-75" dirty="0">
                <a:solidFill>
                  <a:srgbClr val="2F5597"/>
                </a:solidFill>
                <a:latin typeface="Arial"/>
                <a:cs typeface="Arial"/>
              </a:rPr>
              <a:t>are </a:t>
            </a:r>
            <a:r>
              <a:rPr sz="2800" spc="-10" dirty="0">
                <a:solidFill>
                  <a:srgbClr val="2F5597"/>
                </a:solidFill>
                <a:latin typeface="Arial"/>
                <a:cs typeface="Arial"/>
              </a:rPr>
              <a:t>tested </a:t>
            </a:r>
            <a:r>
              <a:rPr sz="2800" spc="-5" dirty="0">
                <a:solidFill>
                  <a:srgbClr val="2F5597"/>
                </a:solidFill>
                <a:latin typeface="Arial"/>
                <a:cs typeface="Arial"/>
              </a:rPr>
              <a:t>with  </a:t>
            </a:r>
            <a:r>
              <a:rPr sz="2800" spc="-15" dirty="0">
                <a:solidFill>
                  <a:srgbClr val="2F5597"/>
                </a:solidFill>
                <a:latin typeface="Arial"/>
                <a:cs typeface="Arial"/>
              </a:rPr>
              <a:t>data </a:t>
            </a:r>
            <a:r>
              <a:rPr sz="2800" spc="-30" dirty="0">
                <a:solidFill>
                  <a:srgbClr val="2F5597"/>
                </a:solidFill>
                <a:latin typeface="Arial"/>
                <a:cs typeface="Arial"/>
              </a:rPr>
              <a:t>from</a:t>
            </a:r>
            <a:r>
              <a:rPr sz="2800" spc="4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35" dirty="0">
                <a:solidFill>
                  <a:srgbClr val="2F5597"/>
                </a:solidFill>
                <a:latin typeface="Arial"/>
                <a:cs typeface="Arial"/>
              </a:rPr>
              <a:t>samples</a:t>
            </a:r>
            <a:endParaRPr lang="en-US" sz="2800" spc="-35" dirty="0">
              <a:solidFill>
                <a:srgbClr val="2F5597"/>
              </a:solidFill>
              <a:latin typeface="Arial"/>
              <a:cs typeface="Arial"/>
            </a:endParaRPr>
          </a:p>
          <a:p>
            <a:pPr marR="5080"/>
            <a:endParaRPr sz="2800" dirty="0">
              <a:latin typeface="Arial"/>
              <a:cs typeface="Arial"/>
            </a:endParaRPr>
          </a:p>
          <a:p>
            <a:pPr marR="312420"/>
            <a:r>
              <a:rPr sz="2800" spc="-15" dirty="0">
                <a:latin typeface="Arial"/>
                <a:cs typeface="Arial"/>
              </a:rPr>
              <a:t>Hypothesis </a:t>
            </a:r>
            <a:r>
              <a:rPr sz="2800" spc="-10" dirty="0">
                <a:latin typeface="Arial"/>
                <a:cs typeface="Arial"/>
              </a:rPr>
              <a:t>testing </a:t>
            </a:r>
            <a:r>
              <a:rPr sz="2800" spc="-40" dirty="0">
                <a:latin typeface="Arial"/>
                <a:cs typeface="Arial"/>
              </a:rPr>
              <a:t>usually </a:t>
            </a:r>
            <a:r>
              <a:rPr sz="2800" spc="-25" dirty="0">
                <a:latin typeface="Arial"/>
                <a:cs typeface="Arial"/>
              </a:rPr>
              <a:t>assumes  </a:t>
            </a:r>
            <a:r>
              <a:rPr sz="2800" dirty="0">
                <a:latin typeface="Arial"/>
                <a:cs typeface="Arial"/>
              </a:rPr>
              <a:t>that </a:t>
            </a:r>
            <a:r>
              <a:rPr sz="2800" spc="-20" dirty="0">
                <a:latin typeface="Arial"/>
                <a:cs typeface="Arial"/>
              </a:rPr>
              <a:t>sampling </a:t>
            </a:r>
            <a:r>
              <a:rPr sz="2800" spc="-45" dirty="0">
                <a:latin typeface="Arial"/>
                <a:cs typeface="Arial"/>
              </a:rPr>
              <a:t>is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random.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93E2E76-B381-45A3-B5BC-9E4C2795DD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45" dirty="0"/>
              <a:t>Hypothesis</a:t>
            </a:r>
            <a:r>
              <a:rPr sz="4400" spc="-65" dirty="0"/>
              <a:t> </a:t>
            </a:r>
            <a:r>
              <a:rPr sz="4400" spc="-30" dirty="0"/>
              <a:t>testing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9340302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547115" y="1763776"/>
            <a:ext cx="8964170" cy="4918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A9A59FE-F0DA-4FA5-BF1F-AE834893F993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50D332CD-36E1-40E3-90E0-D247B4B07ADC}"/>
              </a:ext>
            </a:extLst>
          </p:cNvPr>
          <p:cNvSpPr txBox="1">
            <a:spLocks/>
          </p:cNvSpPr>
          <p:nvPr/>
        </p:nvSpPr>
        <p:spPr>
          <a:xfrm>
            <a:off x="990600" y="914400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6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>
            <a:spLocks noChangeAspect="1"/>
          </p:cNvSpPr>
          <p:nvPr/>
        </p:nvSpPr>
        <p:spPr>
          <a:xfrm>
            <a:off x="1524000" y="1295400"/>
            <a:ext cx="7391400" cy="5762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13FD68CB-E122-436E-9CCF-0B824E35418F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6B61155-3CE2-4B31-B59C-8E59F296657E}"/>
              </a:ext>
            </a:extLst>
          </p:cNvPr>
          <p:cNvSpPr txBox="1">
            <a:spLocks/>
          </p:cNvSpPr>
          <p:nvPr/>
        </p:nvSpPr>
        <p:spPr>
          <a:xfrm>
            <a:off x="685800" y="509909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4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990600" y="1456011"/>
            <a:ext cx="8534400" cy="5695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1637F65B-9248-44B1-9F5F-6248364EC03A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B63BC41B-CC23-49F7-86EA-2C8D91FC60B0}"/>
              </a:ext>
            </a:extLst>
          </p:cNvPr>
          <p:cNvSpPr txBox="1">
            <a:spLocks/>
          </p:cNvSpPr>
          <p:nvPr/>
        </p:nvSpPr>
        <p:spPr>
          <a:xfrm>
            <a:off x="990600" y="914400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>
            <a:spLocks noChangeAspect="1"/>
          </p:cNvSpPr>
          <p:nvPr/>
        </p:nvSpPr>
        <p:spPr>
          <a:xfrm>
            <a:off x="533400" y="2356331"/>
            <a:ext cx="9069680" cy="4135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D4321FA0-09E2-49B1-B66A-755C61D9C6D8}"/>
              </a:ext>
            </a:extLst>
          </p:cNvPr>
          <p:cNvSpPr txBox="1"/>
          <p:nvPr/>
        </p:nvSpPr>
        <p:spPr>
          <a:xfrm>
            <a:off x="2209800" y="7162800"/>
            <a:ext cx="64770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Artwork by </a:t>
            </a:r>
            <a:r>
              <a:rPr sz="1400" spc="-25" dirty="0">
                <a:latin typeface="Arial"/>
                <a:cs typeface="Arial"/>
              </a:rPr>
              <a:t>@allison_horst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https://github.com/allisonhorst/stats-illustration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C94CBFD6-7E83-405D-9750-6CFD1001A17F}"/>
              </a:ext>
            </a:extLst>
          </p:cNvPr>
          <p:cNvSpPr txBox="1">
            <a:spLocks/>
          </p:cNvSpPr>
          <p:nvPr/>
        </p:nvSpPr>
        <p:spPr>
          <a:xfrm>
            <a:off x="990600" y="914400"/>
            <a:ext cx="5115855" cy="6771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 dirty="0">
                <a:solidFill>
                  <a:srgbClr val="0070C0"/>
                </a:solidFill>
              </a:rPr>
              <a:t>Compare 2 samples</a:t>
            </a:r>
            <a:endParaRPr lang="en-GB" sz="44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56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57400" y="2971800"/>
            <a:ext cx="6172200" cy="13683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/>
            <a:r>
              <a:rPr sz="4400" spc="-30" dirty="0">
                <a:solidFill>
                  <a:srgbClr val="2F5597"/>
                </a:solidFill>
                <a:latin typeface="Arial"/>
                <a:cs typeface="Arial"/>
              </a:rPr>
              <a:t>Statistical </a:t>
            </a:r>
            <a:r>
              <a:rPr sz="4400" spc="-35" dirty="0">
                <a:solidFill>
                  <a:srgbClr val="2F5597"/>
                </a:solidFill>
                <a:latin typeface="Arial"/>
                <a:cs typeface="Arial"/>
              </a:rPr>
              <a:t>significance</a:t>
            </a:r>
            <a:r>
              <a:rPr sz="4400" spc="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4400" spc="110" dirty="0">
                <a:solidFill>
                  <a:srgbClr val="2F5597"/>
                </a:solidFill>
                <a:latin typeface="Arial"/>
                <a:cs typeface="Arial"/>
              </a:rPr>
              <a:t>≠</a:t>
            </a:r>
            <a:endParaRPr sz="4400" dirty="0">
              <a:latin typeface="Arial"/>
              <a:cs typeface="Arial"/>
            </a:endParaRPr>
          </a:p>
          <a:p>
            <a:pPr algn="ctr"/>
            <a:r>
              <a:rPr sz="4400" spc="-35" dirty="0">
                <a:solidFill>
                  <a:srgbClr val="2F5597"/>
                </a:solidFill>
                <a:latin typeface="Arial"/>
                <a:cs typeface="Arial"/>
              </a:rPr>
              <a:t>Biological</a:t>
            </a:r>
            <a:r>
              <a:rPr sz="440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4400" spc="-15" dirty="0">
                <a:solidFill>
                  <a:srgbClr val="2F5597"/>
                </a:solidFill>
                <a:latin typeface="Arial"/>
                <a:cs typeface="Arial"/>
              </a:rPr>
              <a:t>importance</a:t>
            </a:r>
            <a:endParaRPr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066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FC255FB-D646-4663-9335-5E045761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47800"/>
            <a:ext cx="7620000" cy="551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6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0" y="609600"/>
            <a:ext cx="8763000" cy="1407437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080"/>
            <a:r>
              <a:rPr sz="4400" spc="-40" dirty="0">
                <a:solidFill>
                  <a:srgbClr val="2F5597"/>
                </a:solidFill>
                <a:latin typeface="Arial"/>
                <a:cs typeface="Arial"/>
              </a:rPr>
              <a:t>Correlation </a:t>
            </a:r>
            <a:r>
              <a:rPr sz="4400" spc="-15" dirty="0">
                <a:solidFill>
                  <a:srgbClr val="2F5597"/>
                </a:solidFill>
                <a:latin typeface="Arial"/>
                <a:cs typeface="Arial"/>
              </a:rPr>
              <a:t>does </a:t>
            </a:r>
            <a:r>
              <a:rPr sz="4400" dirty="0">
                <a:solidFill>
                  <a:srgbClr val="2F5597"/>
                </a:solidFill>
                <a:latin typeface="Arial"/>
                <a:cs typeface="Arial"/>
              </a:rPr>
              <a:t>not </a:t>
            </a:r>
            <a:r>
              <a:rPr sz="4400" spc="-30" dirty="0">
                <a:solidFill>
                  <a:srgbClr val="2F5597"/>
                </a:solidFill>
                <a:latin typeface="Arial"/>
                <a:cs typeface="Arial"/>
              </a:rPr>
              <a:t>automatically </a:t>
            </a:r>
            <a:r>
              <a:rPr sz="4400" spc="-35" dirty="0">
                <a:solidFill>
                  <a:srgbClr val="2F5597"/>
                </a:solidFill>
                <a:latin typeface="Arial"/>
                <a:cs typeface="Arial"/>
              </a:rPr>
              <a:t>imply </a:t>
            </a:r>
            <a:r>
              <a:rPr sz="4400" spc="-25" dirty="0">
                <a:solidFill>
                  <a:srgbClr val="2F5597"/>
                </a:solidFill>
                <a:latin typeface="Arial"/>
                <a:cs typeface="Arial"/>
              </a:rPr>
              <a:t>causation</a:t>
            </a:r>
            <a:endParaRPr sz="4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>
            <a:grpSpLocks noChangeAspect="1"/>
          </p:cNvGrpSpPr>
          <p:nvPr/>
        </p:nvGrpSpPr>
        <p:grpSpPr>
          <a:xfrm>
            <a:off x="609600" y="2438400"/>
            <a:ext cx="8634276" cy="4800600"/>
            <a:chOff x="5176837" y="1340532"/>
            <a:chExt cx="4190365" cy="2329815"/>
          </a:xfrm>
        </p:grpSpPr>
        <p:sp>
          <p:nvSpPr>
            <p:cNvPr id="5" name="object 5"/>
            <p:cNvSpPr/>
            <p:nvPr/>
          </p:nvSpPr>
          <p:spPr>
            <a:xfrm>
              <a:off x="5176837" y="1340532"/>
              <a:ext cx="1813079" cy="23297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78612" y="1415685"/>
              <a:ext cx="2688333" cy="19445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3412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0" y="609600"/>
            <a:ext cx="8763000" cy="1407437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5080"/>
            <a:r>
              <a:rPr sz="4400" spc="-40" dirty="0">
                <a:solidFill>
                  <a:srgbClr val="2F5597"/>
                </a:solidFill>
                <a:latin typeface="Arial"/>
                <a:cs typeface="Arial"/>
              </a:rPr>
              <a:t>Correlation </a:t>
            </a:r>
            <a:r>
              <a:rPr sz="4400" spc="-15" dirty="0">
                <a:solidFill>
                  <a:srgbClr val="2F5597"/>
                </a:solidFill>
                <a:latin typeface="Arial"/>
                <a:cs typeface="Arial"/>
              </a:rPr>
              <a:t>does </a:t>
            </a:r>
            <a:r>
              <a:rPr sz="4400" dirty="0">
                <a:solidFill>
                  <a:srgbClr val="2F5597"/>
                </a:solidFill>
                <a:latin typeface="Arial"/>
                <a:cs typeface="Arial"/>
              </a:rPr>
              <a:t>not </a:t>
            </a:r>
            <a:r>
              <a:rPr sz="4400" spc="-30" dirty="0">
                <a:solidFill>
                  <a:srgbClr val="2F5597"/>
                </a:solidFill>
                <a:latin typeface="Arial"/>
                <a:cs typeface="Arial"/>
              </a:rPr>
              <a:t>automatically </a:t>
            </a:r>
            <a:r>
              <a:rPr sz="4400" spc="-35" dirty="0">
                <a:solidFill>
                  <a:srgbClr val="2F5597"/>
                </a:solidFill>
                <a:latin typeface="Arial"/>
                <a:cs typeface="Arial"/>
              </a:rPr>
              <a:t>imply </a:t>
            </a:r>
            <a:r>
              <a:rPr sz="4400" spc="-25" dirty="0">
                <a:solidFill>
                  <a:srgbClr val="2F5597"/>
                </a:solidFill>
                <a:latin typeface="Arial"/>
                <a:cs typeface="Arial"/>
              </a:rPr>
              <a:t>causation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7DDD3B6F-9E3D-4F4F-8278-96C20D7A300D}"/>
              </a:ext>
            </a:extLst>
          </p:cNvPr>
          <p:cNvSpPr txBox="1"/>
          <p:nvPr/>
        </p:nvSpPr>
        <p:spPr>
          <a:xfrm>
            <a:off x="1066800" y="2757453"/>
            <a:ext cx="3575050" cy="389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50" spc="-65" dirty="0">
                <a:solidFill>
                  <a:srgbClr val="2F5597"/>
                </a:solidFill>
                <a:latin typeface="Arial"/>
                <a:cs typeface="Arial"/>
              </a:rPr>
              <a:t>Life </a:t>
            </a:r>
            <a:r>
              <a:rPr sz="2350" spc="-25" dirty="0">
                <a:solidFill>
                  <a:srgbClr val="2F5597"/>
                </a:solidFill>
                <a:latin typeface="Arial"/>
                <a:cs typeface="Arial"/>
              </a:rPr>
              <a:t>expectancy </a:t>
            </a:r>
            <a:r>
              <a:rPr sz="2350" spc="-15" dirty="0">
                <a:solidFill>
                  <a:srgbClr val="2F5597"/>
                </a:solidFill>
                <a:latin typeface="Arial"/>
                <a:cs typeface="Arial"/>
              </a:rPr>
              <a:t>by</a:t>
            </a:r>
            <a:r>
              <a:rPr sz="2350" spc="4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350" spc="-15" dirty="0">
                <a:solidFill>
                  <a:srgbClr val="2F5597"/>
                </a:solidFill>
                <a:latin typeface="Arial"/>
                <a:cs typeface="Arial"/>
              </a:rPr>
              <a:t>country: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24AEBEC4-71DB-490D-9AA6-8A1AFB0A4414}"/>
              </a:ext>
            </a:extLst>
          </p:cNvPr>
          <p:cNvSpPr>
            <a:spLocks noChangeAspect="1"/>
          </p:cNvSpPr>
          <p:nvPr/>
        </p:nvSpPr>
        <p:spPr>
          <a:xfrm>
            <a:off x="438235" y="3352800"/>
            <a:ext cx="4935970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555FC009-A664-4103-B4EF-577CD32D204F}"/>
              </a:ext>
            </a:extLst>
          </p:cNvPr>
          <p:cNvSpPr txBox="1"/>
          <p:nvPr/>
        </p:nvSpPr>
        <p:spPr>
          <a:xfrm>
            <a:off x="6096000" y="2952080"/>
            <a:ext cx="3295565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indent="635">
              <a:lnSpc>
                <a:spcPct val="100299"/>
              </a:lnSpc>
              <a:spcBef>
                <a:spcPts val="130"/>
              </a:spcBef>
            </a:pPr>
            <a:r>
              <a:rPr sz="2400" spc="-35" dirty="0">
                <a:latin typeface="Arial"/>
                <a:cs typeface="Arial"/>
              </a:rPr>
              <a:t>An </a:t>
            </a:r>
            <a:r>
              <a:rPr sz="2400" spc="-25" dirty="0">
                <a:latin typeface="Arial"/>
                <a:cs typeface="Arial"/>
              </a:rPr>
              <a:t>unmeasured </a:t>
            </a:r>
            <a:r>
              <a:rPr sz="2400" spc="-45" dirty="0">
                <a:latin typeface="Arial"/>
                <a:cs typeface="Arial"/>
              </a:rPr>
              <a:t>variable  </a:t>
            </a:r>
            <a:r>
              <a:rPr sz="2400" spc="-5" dirty="0">
                <a:latin typeface="Arial"/>
                <a:cs typeface="Arial"/>
              </a:rPr>
              <a:t>that </a:t>
            </a:r>
            <a:r>
              <a:rPr sz="2400" spc="-30" dirty="0">
                <a:latin typeface="Arial"/>
                <a:cs typeface="Arial"/>
              </a:rPr>
              <a:t>may </a:t>
            </a:r>
            <a:r>
              <a:rPr sz="2400" spc="-5" dirty="0">
                <a:latin typeface="Arial"/>
                <a:cs typeface="Arial"/>
              </a:rPr>
              <a:t>be </a:t>
            </a:r>
            <a:r>
              <a:rPr sz="2400" spc="-15" dirty="0">
                <a:latin typeface="Arial"/>
                <a:cs typeface="Arial"/>
              </a:rPr>
              <a:t>the </a:t>
            </a:r>
            <a:r>
              <a:rPr sz="2400" spc="-25" dirty="0">
                <a:latin typeface="Arial"/>
                <a:cs typeface="Arial"/>
              </a:rPr>
              <a:t>cause </a:t>
            </a:r>
            <a:r>
              <a:rPr sz="2400" spc="-10" dirty="0">
                <a:latin typeface="Arial"/>
                <a:cs typeface="Arial"/>
              </a:rPr>
              <a:t>of  </a:t>
            </a:r>
            <a:r>
              <a:rPr sz="2400" spc="15" dirty="0">
                <a:latin typeface="Arial"/>
                <a:cs typeface="Arial"/>
              </a:rPr>
              <a:t>both </a:t>
            </a:r>
            <a:r>
              <a:rPr sz="2400" i="1" spc="-145" dirty="0">
                <a:latin typeface="Arial"/>
                <a:cs typeface="Arial"/>
              </a:rPr>
              <a:t>X </a:t>
            </a:r>
            <a:r>
              <a:rPr sz="2400" spc="-10" dirty="0">
                <a:latin typeface="Arial"/>
                <a:cs typeface="Arial"/>
              </a:rPr>
              <a:t>and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i="1" spc="-145" dirty="0">
                <a:latin typeface="Arial"/>
                <a:cs typeface="Arial"/>
              </a:rPr>
              <a:t>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018CFAC-9189-4A50-AB86-82E923A6B198}"/>
              </a:ext>
            </a:extLst>
          </p:cNvPr>
          <p:cNvSpPr txBox="1"/>
          <p:nvPr/>
        </p:nvSpPr>
        <p:spPr>
          <a:xfrm>
            <a:off x="6553200" y="4809744"/>
            <a:ext cx="2181225" cy="105605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2695"/>
              </a:lnSpc>
              <a:spcBef>
                <a:spcPts val="135"/>
              </a:spcBef>
            </a:pPr>
            <a:r>
              <a:rPr sz="2400" spc="-40" dirty="0">
                <a:latin typeface="Arial"/>
                <a:cs typeface="Arial"/>
              </a:rPr>
              <a:t>Observations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vs.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695"/>
              </a:lnSpc>
            </a:pPr>
            <a:r>
              <a:rPr sz="2400" spc="-45" dirty="0">
                <a:latin typeface="Arial"/>
                <a:cs typeface="Arial"/>
              </a:rPr>
              <a:t>Experiments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44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6F7B-F979-4C47-97A0-69F8C7B3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272" y="650002"/>
            <a:ext cx="5115855" cy="361637"/>
          </a:xfrm>
        </p:spPr>
        <p:txBody>
          <a:bodyPr/>
          <a:lstStyle/>
          <a:p>
            <a:r>
              <a:rPr lang="en-US" dirty="0"/>
              <a:t>Suggested reading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C28D8-CEC5-4F37-B25A-E913C508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9" y="1650885"/>
            <a:ext cx="9334980" cy="4470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F0C6F-2058-409E-AB72-A8ED735CD0ED}"/>
              </a:ext>
            </a:extLst>
          </p:cNvPr>
          <p:cNvSpPr txBox="1"/>
          <p:nvPr/>
        </p:nvSpPr>
        <p:spPr>
          <a:xfrm>
            <a:off x="2133600" y="632460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effectLst/>
                <a:hlinkClick r:id="rId3"/>
              </a:rPr>
              <a:t>Ilakovac</a:t>
            </a:r>
            <a:r>
              <a:rPr lang="en-GB" dirty="0">
                <a:effectLst/>
                <a:hlinkClick r:id="rId3"/>
              </a:rPr>
              <a:t>, V., 2009. Statistical hypothesis testing and some pitfalls. </a:t>
            </a:r>
            <a:r>
              <a:rPr lang="en-GB" dirty="0" err="1">
                <a:effectLst/>
                <a:hlinkClick r:id="rId3"/>
              </a:rPr>
              <a:t>Biochem</a:t>
            </a:r>
            <a:r>
              <a:rPr lang="en-GB" dirty="0">
                <a:effectLst/>
                <a:hlinkClick r:id="rId3"/>
              </a:rPr>
              <a:t> Med 19, 10–16.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958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" y="2209800"/>
            <a:ext cx="7696200" cy="130933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130"/>
              </a:spcBef>
            </a:pPr>
            <a:r>
              <a:rPr sz="2800" spc="-40" dirty="0">
                <a:solidFill>
                  <a:srgbClr val="ED7D31"/>
                </a:solidFill>
                <a:latin typeface="Arial"/>
                <a:cs typeface="Arial"/>
              </a:rPr>
              <a:t>Null </a:t>
            </a:r>
            <a:r>
              <a:rPr sz="2800" spc="-15" dirty="0">
                <a:solidFill>
                  <a:srgbClr val="ED7D31"/>
                </a:solidFill>
                <a:latin typeface="Arial"/>
                <a:cs typeface="Arial"/>
              </a:rPr>
              <a:t>hypothesis</a:t>
            </a:r>
            <a:r>
              <a:rPr sz="2800" spc="-15" dirty="0">
                <a:latin typeface="Arial"/>
                <a:cs typeface="Arial"/>
              </a:rPr>
              <a:t>: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spc="-15" dirty="0">
                <a:latin typeface="Arial"/>
                <a:cs typeface="Arial"/>
              </a:rPr>
              <a:t>specific </a:t>
            </a:r>
            <a:r>
              <a:rPr sz="2800" spc="-10" dirty="0">
                <a:latin typeface="Arial"/>
                <a:cs typeface="Arial"/>
              </a:rPr>
              <a:t>statement  </a:t>
            </a:r>
            <a:r>
              <a:rPr sz="2800" dirty="0">
                <a:latin typeface="Arial"/>
                <a:cs typeface="Arial"/>
              </a:rPr>
              <a:t>about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population </a:t>
            </a:r>
            <a:r>
              <a:rPr sz="2800" spc="-20" dirty="0">
                <a:latin typeface="Arial"/>
                <a:cs typeface="Arial"/>
              </a:rPr>
              <a:t>parameter </a:t>
            </a:r>
            <a:r>
              <a:rPr sz="2800" spc="-15" dirty="0">
                <a:latin typeface="Arial"/>
                <a:cs typeface="Arial"/>
              </a:rPr>
              <a:t>made  for the </a:t>
            </a:r>
            <a:r>
              <a:rPr sz="2800" spc="-5" dirty="0">
                <a:latin typeface="Arial"/>
                <a:cs typeface="Arial"/>
              </a:rPr>
              <a:t>purposes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800" spc="-15" dirty="0">
                <a:latin typeface="Arial"/>
                <a:cs typeface="Arial"/>
              </a:rPr>
              <a:t>argument.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5400" y="4419600"/>
            <a:ext cx="7354114" cy="129330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114"/>
              </a:spcBef>
            </a:pPr>
            <a:r>
              <a:rPr sz="2800" spc="-25" dirty="0">
                <a:solidFill>
                  <a:srgbClr val="ED7D31"/>
                </a:solidFill>
                <a:latin typeface="Arial"/>
                <a:cs typeface="Arial"/>
              </a:rPr>
              <a:t>Alternate </a:t>
            </a:r>
            <a:r>
              <a:rPr sz="2800" spc="-15" dirty="0">
                <a:solidFill>
                  <a:srgbClr val="ED7D31"/>
                </a:solidFill>
                <a:latin typeface="Arial"/>
                <a:cs typeface="Arial"/>
              </a:rPr>
              <a:t>hypothesis: </a:t>
            </a:r>
            <a:r>
              <a:rPr sz="2800" spc="-30" dirty="0">
                <a:latin typeface="Arial"/>
                <a:cs typeface="Arial"/>
              </a:rPr>
              <a:t>represents </a:t>
            </a:r>
            <a:r>
              <a:rPr sz="2800" spc="-60" dirty="0">
                <a:latin typeface="Arial"/>
                <a:cs typeface="Arial"/>
              </a:rPr>
              <a:t>all  </a:t>
            </a:r>
            <a:r>
              <a:rPr sz="2800" spc="-10" dirty="0">
                <a:latin typeface="Arial"/>
                <a:cs typeface="Arial"/>
              </a:rPr>
              <a:t>other </a:t>
            </a:r>
            <a:r>
              <a:rPr sz="2800" spc="-20" dirty="0">
                <a:latin typeface="Arial"/>
                <a:cs typeface="Arial"/>
              </a:rPr>
              <a:t>possible </a:t>
            </a:r>
            <a:r>
              <a:rPr sz="2800" spc="-25" dirty="0">
                <a:latin typeface="Arial"/>
                <a:cs typeface="Arial"/>
              </a:rPr>
              <a:t>parameter </a:t>
            </a:r>
            <a:r>
              <a:rPr sz="2800" spc="-50" dirty="0">
                <a:latin typeface="Arial"/>
                <a:cs typeface="Arial"/>
              </a:rPr>
              <a:t>values  </a:t>
            </a:r>
            <a:r>
              <a:rPr sz="2800" spc="-5" dirty="0">
                <a:latin typeface="Arial"/>
                <a:cs typeface="Arial"/>
              </a:rPr>
              <a:t>except </a:t>
            </a:r>
            <a:r>
              <a:rPr sz="2800" dirty="0">
                <a:latin typeface="Arial"/>
                <a:cs typeface="Arial"/>
              </a:rPr>
              <a:t>that </a:t>
            </a:r>
            <a:r>
              <a:rPr sz="2800" spc="-5" dirty="0">
                <a:latin typeface="Arial"/>
                <a:cs typeface="Arial"/>
              </a:rPr>
              <a:t>stated </a:t>
            </a:r>
            <a:r>
              <a:rPr sz="2800" spc="-40" dirty="0">
                <a:latin typeface="Arial"/>
                <a:cs typeface="Arial"/>
              </a:rPr>
              <a:t>in </a:t>
            </a:r>
            <a:r>
              <a:rPr sz="2800" spc="-1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null  </a:t>
            </a:r>
            <a:r>
              <a:rPr sz="2800" spc="-20" dirty="0">
                <a:latin typeface="Arial"/>
                <a:cs typeface="Arial"/>
              </a:rPr>
              <a:t>hypothesis.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240F4CD-02E0-4A35-B88B-3732DD2038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45" dirty="0"/>
              <a:t>Hypothesis</a:t>
            </a:r>
            <a:r>
              <a:rPr sz="4400" spc="-65" dirty="0"/>
              <a:t> </a:t>
            </a:r>
            <a:r>
              <a:rPr sz="4400" spc="-30" dirty="0"/>
              <a:t>testing</a:t>
            </a:r>
            <a:endParaRPr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895600"/>
            <a:ext cx="8382000" cy="220060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R="5080"/>
            <a:r>
              <a:rPr sz="2800" spc="-75" dirty="0"/>
              <a:t>The </a:t>
            </a:r>
            <a:r>
              <a:rPr sz="2800" i="1" spc="-55" dirty="0">
                <a:latin typeface="Arial"/>
                <a:cs typeface="Arial"/>
              </a:rPr>
              <a:t>null </a:t>
            </a:r>
            <a:r>
              <a:rPr sz="2800" i="1" spc="-30" dirty="0">
                <a:latin typeface="Arial"/>
                <a:cs typeface="Arial"/>
              </a:rPr>
              <a:t>hypothesis </a:t>
            </a:r>
            <a:r>
              <a:rPr sz="2800" spc="-60" dirty="0"/>
              <a:t>is usually </a:t>
            </a:r>
            <a:r>
              <a:rPr sz="2800" spc="-25" dirty="0"/>
              <a:t>the simplest </a:t>
            </a:r>
            <a:r>
              <a:rPr sz="2800" spc="-15" dirty="0"/>
              <a:t>statement</a:t>
            </a:r>
            <a:br>
              <a:rPr lang="en-US" sz="2800" spc="-15" dirty="0"/>
            </a:br>
            <a:br>
              <a:rPr lang="en-US" sz="2800" spc="-15" dirty="0"/>
            </a:br>
            <a:br>
              <a:rPr lang="en-US" sz="2800" spc="-15" dirty="0"/>
            </a:br>
            <a:r>
              <a:rPr lang="en-US" sz="2800" spc="-45" dirty="0"/>
              <a:t>T</a:t>
            </a:r>
            <a:r>
              <a:rPr sz="2800" spc="-25" dirty="0"/>
              <a:t>he </a:t>
            </a:r>
            <a:r>
              <a:rPr sz="2800" i="1" spc="-45" dirty="0">
                <a:latin typeface="Arial"/>
                <a:cs typeface="Arial"/>
              </a:rPr>
              <a:t>alternative  </a:t>
            </a:r>
            <a:r>
              <a:rPr sz="2800" i="1" spc="-30" dirty="0">
                <a:latin typeface="Arial"/>
                <a:cs typeface="Arial"/>
              </a:rPr>
              <a:t>hypothesis </a:t>
            </a:r>
            <a:r>
              <a:rPr sz="2800" spc="-60" dirty="0"/>
              <a:t>is usually </a:t>
            </a:r>
            <a:r>
              <a:rPr sz="2800" spc="-25" dirty="0"/>
              <a:t>the  </a:t>
            </a:r>
            <a:r>
              <a:rPr sz="2800" spc="-15" dirty="0"/>
              <a:t>statement </a:t>
            </a:r>
            <a:r>
              <a:rPr sz="2800" spc="-20" dirty="0"/>
              <a:t>of </a:t>
            </a:r>
            <a:r>
              <a:rPr sz="2800" spc="-30" dirty="0"/>
              <a:t>greatest</a:t>
            </a:r>
            <a:r>
              <a:rPr sz="2800" spc="20" dirty="0"/>
              <a:t> </a:t>
            </a:r>
            <a:r>
              <a:rPr sz="2800" spc="-35" dirty="0"/>
              <a:t>interest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E1E87F5-DCCE-41B2-B464-ACAC59DF25B6}"/>
              </a:ext>
            </a:extLst>
          </p:cNvPr>
          <p:cNvSpPr txBox="1">
            <a:spLocks/>
          </p:cNvSpPr>
          <p:nvPr/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350" b="0" i="0">
                <a:solidFill>
                  <a:srgbClr val="2F559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4400" kern="0" spc="-45"/>
              <a:t>Hypothesis</a:t>
            </a:r>
            <a:r>
              <a:rPr lang="en-GB" sz="4400" kern="0" spc="-65"/>
              <a:t> </a:t>
            </a:r>
            <a:r>
              <a:rPr lang="en-GB" sz="4400" kern="0" spc="-30"/>
              <a:t>testing</a:t>
            </a:r>
            <a:endParaRPr lang="en-GB" sz="4400" kern="0" dirty="0"/>
          </a:p>
        </p:txBody>
      </p:sp>
    </p:spTree>
    <p:extLst>
      <p:ext uri="{BB962C8B-B14F-4D97-AF65-F5344CB8AC3E}">
        <p14:creationId xmlns:p14="http://schemas.microsoft.com/office/powerpoint/2010/main" val="290349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71600" y="2209800"/>
            <a:ext cx="6258025" cy="91627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spcBef>
                <a:spcPts val="425"/>
              </a:spcBef>
            </a:pPr>
            <a:r>
              <a:rPr sz="2800" b="1" spc="-95" dirty="0">
                <a:solidFill>
                  <a:srgbClr val="2F5597"/>
                </a:solidFill>
                <a:latin typeface="Arial"/>
                <a:cs typeface="Arial"/>
              </a:rPr>
              <a:t>A </a:t>
            </a:r>
            <a:r>
              <a:rPr sz="2800" b="1" spc="15" dirty="0">
                <a:solidFill>
                  <a:srgbClr val="2F5597"/>
                </a:solidFill>
                <a:latin typeface="Arial"/>
                <a:cs typeface="Arial"/>
              </a:rPr>
              <a:t>good </a:t>
            </a:r>
            <a:r>
              <a:rPr sz="2800" b="1" spc="-75" dirty="0">
                <a:solidFill>
                  <a:srgbClr val="2F5597"/>
                </a:solidFill>
                <a:latin typeface="Arial"/>
                <a:cs typeface="Arial"/>
              </a:rPr>
              <a:t>null </a:t>
            </a:r>
            <a:r>
              <a:rPr sz="2800" b="1" spc="-40" dirty="0">
                <a:solidFill>
                  <a:srgbClr val="2F5597"/>
                </a:solidFill>
                <a:latin typeface="Arial"/>
                <a:cs typeface="Arial"/>
              </a:rPr>
              <a:t>hypothesis </a:t>
            </a:r>
            <a:r>
              <a:rPr sz="2800" spc="-10" dirty="0">
                <a:solidFill>
                  <a:srgbClr val="2F5597"/>
                </a:solidFill>
                <a:latin typeface="Arial"/>
                <a:cs typeface="Arial"/>
              </a:rPr>
              <a:t>would </a:t>
            </a:r>
            <a:r>
              <a:rPr sz="2800" spc="-25" dirty="0">
                <a:solidFill>
                  <a:srgbClr val="2F5597"/>
                </a:solidFill>
                <a:latin typeface="Arial"/>
                <a:cs typeface="Arial"/>
              </a:rPr>
              <a:t>be </a:t>
            </a:r>
            <a:r>
              <a:rPr sz="2800" spc="-50" dirty="0">
                <a:solidFill>
                  <a:srgbClr val="2F5597"/>
                </a:solidFill>
                <a:latin typeface="Arial"/>
                <a:cs typeface="Arial"/>
              </a:rPr>
              <a:t>interesting </a:t>
            </a:r>
            <a:r>
              <a:rPr sz="2800" spc="-75" dirty="0">
                <a:solidFill>
                  <a:srgbClr val="2F5597"/>
                </a:solidFill>
                <a:latin typeface="Arial"/>
                <a:cs typeface="Arial"/>
              </a:rPr>
              <a:t>if  </a:t>
            </a:r>
            <a:r>
              <a:rPr sz="2800" spc="-50" dirty="0">
                <a:solidFill>
                  <a:srgbClr val="2F5597"/>
                </a:solidFill>
                <a:latin typeface="Arial"/>
                <a:cs typeface="Arial"/>
              </a:rPr>
              <a:t>proven</a:t>
            </a:r>
            <a:r>
              <a:rPr sz="2800" spc="-10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F5597"/>
                </a:solidFill>
                <a:latin typeface="Arial"/>
                <a:cs typeface="Arial"/>
              </a:rPr>
              <a:t>wrong.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3D6636D-D58C-402B-AE0C-37CEAE2439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246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45" dirty="0"/>
              <a:t>Hypothesis</a:t>
            </a:r>
            <a:r>
              <a:rPr sz="4400" spc="-65" dirty="0"/>
              <a:t> </a:t>
            </a:r>
            <a:r>
              <a:rPr sz="4400" spc="-30" dirty="0"/>
              <a:t>testing</a:t>
            </a:r>
            <a:endParaRPr sz="4400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3EFA17A-D741-4DC8-B67F-933FC3277106}"/>
              </a:ext>
            </a:extLst>
          </p:cNvPr>
          <p:cNvSpPr txBox="1"/>
          <p:nvPr/>
        </p:nvSpPr>
        <p:spPr>
          <a:xfrm>
            <a:off x="2209800" y="4038600"/>
            <a:ext cx="5105400" cy="87780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461645" algn="ctr"/>
            <a:r>
              <a:rPr sz="2650" b="1" spc="-95" dirty="0">
                <a:solidFill>
                  <a:srgbClr val="2F5597"/>
                </a:solidFill>
                <a:latin typeface="Arial"/>
                <a:cs typeface="Arial"/>
              </a:rPr>
              <a:t>A </a:t>
            </a:r>
            <a:r>
              <a:rPr sz="2650" b="1" spc="-75" dirty="0">
                <a:solidFill>
                  <a:srgbClr val="2F5597"/>
                </a:solidFill>
                <a:latin typeface="Arial"/>
                <a:cs typeface="Arial"/>
              </a:rPr>
              <a:t>null </a:t>
            </a:r>
            <a:r>
              <a:rPr sz="2650" b="1" spc="-40" dirty="0">
                <a:solidFill>
                  <a:srgbClr val="2F5597"/>
                </a:solidFill>
                <a:latin typeface="Arial"/>
                <a:cs typeface="Arial"/>
              </a:rPr>
              <a:t>hypothesis </a:t>
            </a:r>
            <a:r>
              <a:rPr sz="2650" b="1" spc="-75" dirty="0">
                <a:solidFill>
                  <a:srgbClr val="2F5597"/>
                </a:solidFill>
                <a:latin typeface="Arial"/>
                <a:cs typeface="Arial"/>
              </a:rPr>
              <a:t>is </a:t>
            </a:r>
            <a:r>
              <a:rPr sz="2650" b="1" spc="-25" dirty="0">
                <a:solidFill>
                  <a:srgbClr val="2F5597"/>
                </a:solidFill>
                <a:latin typeface="Arial"/>
                <a:cs typeface="Arial"/>
              </a:rPr>
              <a:t>specific;</a:t>
            </a:r>
            <a:r>
              <a:rPr lang="en-US" sz="2650" spc="-25" dirty="0">
                <a:solidFill>
                  <a:srgbClr val="2F5597"/>
                </a:solidFill>
                <a:latin typeface="Arial"/>
                <a:cs typeface="Arial"/>
              </a:rPr>
              <a:t> </a:t>
            </a:r>
            <a:r>
              <a:rPr sz="2650" spc="-75" dirty="0">
                <a:solidFill>
                  <a:srgbClr val="2F5597"/>
                </a:solidFill>
                <a:latin typeface="Arial"/>
                <a:cs typeface="Arial"/>
              </a:rPr>
              <a:t>an </a:t>
            </a:r>
            <a:r>
              <a:rPr sz="2650" spc="-50" dirty="0">
                <a:solidFill>
                  <a:srgbClr val="2F5597"/>
                </a:solidFill>
                <a:latin typeface="Arial"/>
                <a:cs typeface="Arial"/>
              </a:rPr>
              <a:t>alternate </a:t>
            </a:r>
            <a:r>
              <a:rPr sz="2650" spc="-40" dirty="0">
                <a:solidFill>
                  <a:srgbClr val="2F5597"/>
                </a:solidFill>
                <a:latin typeface="Arial"/>
                <a:cs typeface="Arial"/>
              </a:rPr>
              <a:t>hypothesis </a:t>
            </a:r>
            <a:r>
              <a:rPr sz="2650" spc="-75" dirty="0">
                <a:solidFill>
                  <a:srgbClr val="2F5597"/>
                </a:solidFill>
                <a:latin typeface="Arial"/>
                <a:cs typeface="Arial"/>
              </a:rPr>
              <a:t>is  </a:t>
            </a:r>
            <a:r>
              <a:rPr sz="2650" dirty="0">
                <a:solidFill>
                  <a:srgbClr val="2F5597"/>
                </a:solidFill>
                <a:latin typeface="Arial"/>
                <a:cs typeface="Arial"/>
              </a:rPr>
              <a:t>not.</a:t>
            </a:r>
            <a:endParaRPr sz="26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97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330" y="650002"/>
            <a:ext cx="621586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spc="-114" dirty="0"/>
              <a:t>Test</a:t>
            </a:r>
            <a:r>
              <a:rPr sz="4400" spc="-70" dirty="0"/>
              <a:t> </a:t>
            </a:r>
            <a:r>
              <a:rPr sz="4400" spc="-20" dirty="0"/>
              <a:t>Statistic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0" y="2544167"/>
            <a:ext cx="6934200" cy="1342033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spcBef>
                <a:spcPts val="384"/>
              </a:spcBef>
            </a:pPr>
            <a:r>
              <a:rPr sz="2800" spc="-60" dirty="0">
                <a:latin typeface="Arial"/>
                <a:cs typeface="Arial"/>
              </a:rPr>
              <a:t>A </a:t>
            </a:r>
            <a:r>
              <a:rPr sz="2800" spc="-15" dirty="0">
                <a:latin typeface="Arial"/>
                <a:cs typeface="Arial"/>
              </a:rPr>
              <a:t>number </a:t>
            </a:r>
            <a:r>
              <a:rPr sz="2800" spc="-20" dirty="0">
                <a:latin typeface="Arial"/>
                <a:cs typeface="Arial"/>
              </a:rPr>
              <a:t>calculated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35" dirty="0">
                <a:latin typeface="Arial"/>
                <a:cs typeface="Arial"/>
              </a:rPr>
              <a:t>represent  </a:t>
            </a:r>
            <a:r>
              <a:rPr sz="2800" spc="-20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match </a:t>
            </a:r>
            <a:r>
              <a:rPr sz="2800" spc="-15" dirty="0">
                <a:latin typeface="Arial"/>
                <a:cs typeface="Arial"/>
              </a:rPr>
              <a:t>between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set </a:t>
            </a:r>
            <a:r>
              <a:rPr sz="2800" spc="-15" dirty="0">
                <a:latin typeface="Arial"/>
                <a:cs typeface="Arial"/>
              </a:rPr>
              <a:t>of </a:t>
            </a:r>
            <a:r>
              <a:rPr sz="2800" spc="-10" dirty="0">
                <a:latin typeface="Arial"/>
                <a:cs typeface="Arial"/>
              </a:rPr>
              <a:t>data </a:t>
            </a:r>
            <a:r>
              <a:rPr sz="2800" spc="-20" dirty="0">
                <a:latin typeface="Arial"/>
                <a:cs typeface="Arial"/>
              </a:rPr>
              <a:t>and the </a:t>
            </a:r>
            <a:r>
              <a:rPr sz="2800" spc="-50" dirty="0">
                <a:latin typeface="Arial"/>
                <a:cs typeface="Arial"/>
              </a:rPr>
              <a:t>null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hypothesis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7800" y="4753967"/>
            <a:ext cx="6375757" cy="911146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spcBef>
                <a:spcPts val="384"/>
              </a:spcBef>
            </a:pPr>
            <a:r>
              <a:rPr sz="2800" spc="-40" dirty="0">
                <a:latin typeface="Arial"/>
                <a:cs typeface="Arial"/>
              </a:rPr>
              <a:t>Can </a:t>
            </a:r>
            <a:r>
              <a:rPr sz="2800" spc="-10" dirty="0">
                <a:latin typeface="Arial"/>
                <a:cs typeface="Arial"/>
              </a:rPr>
              <a:t>be </a:t>
            </a:r>
            <a:r>
              <a:rPr sz="2800" spc="-5" dirty="0">
                <a:latin typeface="Arial"/>
                <a:cs typeface="Arial"/>
              </a:rPr>
              <a:t>compared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65" dirty="0">
                <a:latin typeface="Arial"/>
                <a:cs typeface="Arial"/>
              </a:rPr>
              <a:t>a </a:t>
            </a:r>
            <a:r>
              <a:rPr sz="2800" spc="-45" dirty="0">
                <a:latin typeface="Arial"/>
                <a:cs typeface="Arial"/>
              </a:rPr>
              <a:t>general  </a:t>
            </a:r>
            <a:r>
              <a:rPr sz="2800" spc="-15" dirty="0">
                <a:latin typeface="Arial"/>
                <a:cs typeface="Arial"/>
              </a:rPr>
              <a:t>distribution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45" dirty="0">
                <a:latin typeface="Arial"/>
                <a:cs typeface="Arial"/>
              </a:rPr>
              <a:t>infer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probability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1317</Words>
  <Application>Microsoft Office PowerPoint</Application>
  <PresentationFormat>Custom</PresentationFormat>
  <Paragraphs>200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Courier New</vt:lpstr>
      <vt:lpstr>Franklin Gothic Book</vt:lpstr>
      <vt:lpstr>Symbol</vt:lpstr>
      <vt:lpstr>Times New Roman</vt:lpstr>
      <vt:lpstr>Verdana</vt:lpstr>
      <vt:lpstr>Office Theme</vt:lpstr>
      <vt:lpstr>C7041 Experimental Design and Analysis</vt:lpstr>
      <vt:lpstr>1.06 Hypothesis testing</vt:lpstr>
      <vt:lpstr>Hypothesis testing</vt:lpstr>
      <vt:lpstr>Hypothesis testing</vt:lpstr>
      <vt:lpstr>Hypothesis testing</vt:lpstr>
      <vt:lpstr>Hypothesis testing</vt:lpstr>
      <vt:lpstr>The null hypothesis is usually the simplest statement   The alternative  hypothesis is usually the  statement of greatest interest</vt:lpstr>
      <vt:lpstr>Hypothesis testing</vt:lpstr>
      <vt:lpstr>Test Statistic</vt:lpstr>
      <vt:lpstr>Test Statistic</vt:lpstr>
      <vt:lpstr>Test Statistic</vt:lpstr>
      <vt:lpstr>PowerPoint Presentation</vt:lpstr>
      <vt:lpstr>PowerPoint Presentation</vt:lpstr>
      <vt:lpstr>How to find P-values</vt:lpstr>
      <vt:lpstr>PowerPoint Presentation</vt:lpstr>
      <vt:lpstr>PowerPoint Presentation</vt:lpstr>
      <vt:lpstr>Stating the hypotheses</vt:lpstr>
      <vt:lpstr>PowerPoint Presentation</vt:lpstr>
      <vt:lpstr>PowerPoint Presentation</vt:lpstr>
      <vt:lpstr>PowerPoint Presentation</vt:lpstr>
      <vt:lpstr>PowerPoint Presentation</vt:lpstr>
      <vt:lpstr>Statistical significance</vt:lpstr>
      <vt:lpstr>PowerPoint Presentation</vt:lpstr>
      <vt:lpstr>PowerPoint Presentation</vt:lpstr>
      <vt:lpstr>PowerPoint Presentation</vt:lpstr>
      <vt:lpstr>Sample R code for doing this simulation</vt:lpstr>
      <vt:lpstr>PowerPoint Presentation</vt:lpstr>
      <vt:lpstr>PowerPoint Presentation</vt:lpstr>
      <vt:lpstr>Hypotheses</vt:lpstr>
      <vt:lpstr>PowerPoint Presentation</vt:lpstr>
      <vt:lpstr>PowerPoint Presentation</vt:lpstr>
      <vt:lpstr>PowerPoint Presentation</vt:lpstr>
      <vt:lpstr>The P-value:</vt:lpstr>
      <vt:lpstr>PowerPoint Presentation</vt:lpstr>
      <vt:lpstr>Significance level</vt:lpstr>
      <vt:lpstr>Type I error</vt:lpstr>
      <vt:lpstr>Type II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value</vt:lpstr>
      <vt:lpstr>“Statistically significant”</vt:lpstr>
      <vt:lpstr>Compare 2 samples</vt:lpstr>
      <vt:lpstr>Compare 2 samples</vt:lpstr>
      <vt:lpstr>Compare 2 samples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C7041 Experimental Design and Analysis</dc:title>
  <cp:lastModifiedBy>Ed Harris</cp:lastModifiedBy>
  <cp:revision>15</cp:revision>
  <dcterms:created xsi:type="dcterms:W3CDTF">2020-10-28T21:22:04Z</dcterms:created>
  <dcterms:modified xsi:type="dcterms:W3CDTF">2020-11-02T22:11:51Z</dcterms:modified>
</cp:coreProperties>
</file>