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2"/>
    <p:sldId id="308" r:id="rId3"/>
    <p:sldId id="310" r:id="rId4"/>
    <p:sldId id="311" r:id="rId5"/>
    <p:sldId id="312" r:id="rId6"/>
    <p:sldId id="313" r:id="rId7"/>
    <p:sldId id="257" r:id="rId8"/>
    <p:sldId id="314" r:id="rId9"/>
    <p:sldId id="316" r:id="rId10"/>
    <p:sldId id="309" r:id="rId11"/>
    <p:sldId id="258" r:id="rId12"/>
    <p:sldId id="315" r:id="rId13"/>
    <p:sldId id="259" r:id="rId14"/>
    <p:sldId id="317" r:id="rId15"/>
    <p:sldId id="318" r:id="rId16"/>
    <p:sldId id="319" r:id="rId17"/>
    <p:sldId id="260" r:id="rId18"/>
    <p:sldId id="320" r:id="rId19"/>
    <p:sldId id="321" r:id="rId20"/>
    <p:sldId id="322" r:id="rId21"/>
    <p:sldId id="261" r:id="rId22"/>
    <p:sldId id="323" r:id="rId23"/>
    <p:sldId id="324" r:id="rId24"/>
    <p:sldId id="329" r:id="rId25"/>
    <p:sldId id="330" r:id="rId26"/>
    <p:sldId id="262" r:id="rId27"/>
    <p:sldId id="326" r:id="rId28"/>
    <p:sldId id="327" r:id="rId29"/>
    <p:sldId id="328" r:id="rId30"/>
    <p:sldId id="332" r:id="rId31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50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8997" y="650002"/>
            <a:ext cx="5960405" cy="389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zoology.ubc.ca/~whitlock/Kingfisher/SamplingNormal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zoology.ubc.ca/~whitlock/Kingfisher/CIMean.ht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scientist.org/article/the-most-dangerous-equation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full/10.1002/ece3.1782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9" y="1113692"/>
            <a:ext cx="7650993" cy="1406282"/>
          </a:xfrm>
        </p:spPr>
        <p:txBody>
          <a:bodyPr/>
          <a:lstStyle/>
          <a:p>
            <a:pPr algn="ctr"/>
            <a:r>
              <a:rPr lang="en-GB" sz="4569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637214" y="2689674"/>
            <a:ext cx="1134606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31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94" y="4987556"/>
            <a:ext cx="2965938" cy="19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65" y="3886201"/>
            <a:ext cx="2532282" cy="30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2" y="3040016"/>
            <a:ext cx="3708803" cy="19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1" y="2751808"/>
            <a:ext cx="2969701" cy="197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031631" y="4791888"/>
            <a:ext cx="1874490" cy="21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124200" y="838200"/>
            <a:ext cx="3657600" cy="6586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lang="en-GB" sz="4400" u="sng" spc="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Sampling tool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3712E7-899D-4666-907D-BE4F891E0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2438400"/>
            <a:ext cx="8610600" cy="420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87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981200" y="2057400"/>
            <a:ext cx="5638800" cy="134395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R="5080" algn="ctr"/>
            <a:r>
              <a:rPr sz="2800" spc="-8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2800" b="1" i="1" spc="-25" dirty="0">
                <a:solidFill>
                  <a:srgbClr val="2F5597"/>
                </a:solidFill>
                <a:latin typeface="Arial"/>
                <a:cs typeface="Arial"/>
              </a:rPr>
              <a:t>standard </a:t>
            </a:r>
            <a:r>
              <a:rPr sz="2800" b="1" i="1" spc="-50" dirty="0">
                <a:solidFill>
                  <a:srgbClr val="2F5597"/>
                </a:solidFill>
                <a:latin typeface="Arial"/>
                <a:cs typeface="Arial"/>
              </a:rPr>
              <a:t>error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2800" spc="-60" dirty="0">
                <a:solidFill>
                  <a:srgbClr val="2F5597"/>
                </a:solidFill>
                <a:latin typeface="Arial"/>
                <a:cs typeface="Arial"/>
              </a:rPr>
              <a:t>an </a:t>
            </a: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estimate </a:t>
            </a:r>
            <a:r>
              <a:rPr sz="2800" spc="-60" dirty="0">
                <a:solidFill>
                  <a:srgbClr val="2F5597"/>
                </a:solidFill>
                <a:latin typeface="Arial"/>
                <a:cs typeface="Arial"/>
              </a:rPr>
              <a:t>is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the standard </a:t>
            </a: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deviation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its </a:t>
            </a: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sampling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distribution.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2421" y="4267200"/>
            <a:ext cx="6333558" cy="91691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R="5080" algn="ctr"/>
            <a:r>
              <a:rPr sz="2800" spc="-8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standard </a:t>
            </a:r>
            <a:r>
              <a:rPr sz="2800" spc="-50" dirty="0">
                <a:solidFill>
                  <a:srgbClr val="2F5597"/>
                </a:solidFill>
                <a:latin typeface="Arial"/>
                <a:cs typeface="Arial"/>
              </a:rPr>
              <a:t>error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predicts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sampling </a:t>
            </a:r>
            <a:r>
              <a:rPr sz="2800" spc="-50" dirty="0">
                <a:solidFill>
                  <a:srgbClr val="2F5597"/>
                </a:solidFill>
                <a:latin typeface="Arial"/>
                <a:cs typeface="Arial"/>
              </a:rPr>
              <a:t>error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estimate.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728681C-D404-437A-8493-17BDDCC3C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943" y="381000"/>
            <a:ext cx="5714514" cy="32774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F0098D8-3837-4D87-9B50-A89D2B276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81" y="3962400"/>
            <a:ext cx="5714514" cy="32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48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839678"/>
            <a:ext cx="8654269" cy="501611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>
              <a:lnSpc>
                <a:spcPts val="3210"/>
              </a:lnSpc>
              <a:spcBef>
                <a:spcPts val="509"/>
              </a:spcBef>
            </a:pPr>
            <a:r>
              <a:rPr sz="4400" spc="-40" dirty="0"/>
              <a:t>Standard </a:t>
            </a:r>
            <a:r>
              <a:rPr sz="4400" spc="-65" dirty="0"/>
              <a:t>error </a:t>
            </a:r>
            <a:r>
              <a:rPr sz="4400" spc="-25" dirty="0"/>
              <a:t>of </a:t>
            </a:r>
            <a:r>
              <a:rPr sz="4400" spc="-35" dirty="0"/>
              <a:t>the </a:t>
            </a:r>
            <a:r>
              <a:rPr sz="4400" spc="-65" dirty="0"/>
              <a:t>mean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3352800" y="1752600"/>
            <a:ext cx="2667000" cy="1671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643351-6369-49FB-9F44-3C705AB432F1}"/>
              </a:ext>
            </a:extLst>
          </p:cNvPr>
          <p:cNvSpPr txBox="1"/>
          <p:nvPr/>
        </p:nvSpPr>
        <p:spPr>
          <a:xfrm>
            <a:off x="2286000" y="4246541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Very simple estimate of </a:t>
            </a:r>
            <a:r>
              <a:rPr lang="en-US" sz="2000" b="1" dirty="0"/>
              <a:t>SAMPLE variation</a:t>
            </a:r>
          </a:p>
          <a:p>
            <a:endParaRPr lang="en-US" sz="2000" dirty="0"/>
          </a:p>
          <a:p>
            <a:r>
              <a:rPr lang="en-US" sz="2000" dirty="0"/>
              <a:t>Represents </a:t>
            </a:r>
            <a:r>
              <a:rPr lang="en-US" sz="2000" b="1" dirty="0"/>
              <a:t>difference between sample estimate and true population estimate</a:t>
            </a:r>
          </a:p>
          <a:p>
            <a:endParaRPr lang="en-US" sz="2000" dirty="0"/>
          </a:p>
          <a:p>
            <a:r>
              <a:rPr lang="en-US" sz="2000" dirty="0"/>
              <a:t>Related to </a:t>
            </a:r>
            <a:r>
              <a:rPr lang="en-US" sz="2000" b="1" dirty="0"/>
              <a:t>population std dev and the sample size</a:t>
            </a:r>
          </a:p>
          <a:p>
            <a:endParaRPr lang="en-US" sz="2000" dirty="0"/>
          </a:p>
          <a:p>
            <a:r>
              <a:rPr lang="en-US" sz="2000" dirty="0"/>
              <a:t>This is totally </a:t>
            </a:r>
            <a:r>
              <a:rPr lang="en-US" sz="2000" b="1" dirty="0"/>
              <a:t>GREAT</a:t>
            </a:r>
            <a:endParaRPr lang="en-GB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13"/>
          <p:cNvGrpSpPr>
            <a:grpSpLocks noChangeAspect="1"/>
          </p:cNvGrpSpPr>
          <p:nvPr/>
        </p:nvGrpSpPr>
        <p:grpSpPr>
          <a:xfrm>
            <a:off x="5707500" y="3655163"/>
            <a:ext cx="2765510" cy="1350982"/>
            <a:chOff x="8029511" y="1489519"/>
            <a:chExt cx="1381760" cy="675005"/>
          </a:xfrm>
        </p:grpSpPr>
        <p:sp>
          <p:nvSpPr>
            <p:cNvPr id="14" name="object 14"/>
            <p:cNvSpPr/>
            <p:nvPr/>
          </p:nvSpPr>
          <p:spPr>
            <a:xfrm>
              <a:off x="8278177" y="1489519"/>
              <a:ext cx="930401" cy="2277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29511" y="1753552"/>
              <a:ext cx="1381632" cy="4107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50940" y="5500216"/>
            <a:ext cx="1993060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i="1" spc="15" dirty="0">
                <a:solidFill>
                  <a:srgbClr val="ED7D31"/>
                </a:solidFill>
                <a:latin typeface="Arial"/>
                <a:cs typeface="Arial"/>
              </a:rPr>
              <a:t>The </a:t>
            </a:r>
            <a:r>
              <a:rPr sz="2000" i="1" spc="10" dirty="0">
                <a:solidFill>
                  <a:srgbClr val="ED7D31"/>
                </a:solidFill>
                <a:latin typeface="Arial"/>
                <a:cs typeface="Arial"/>
              </a:rPr>
              <a:t>math</a:t>
            </a:r>
            <a:r>
              <a:rPr sz="2000" i="1" spc="-55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2000" i="1" spc="10" dirty="0">
                <a:solidFill>
                  <a:srgbClr val="ED7D31"/>
                </a:solidFill>
                <a:latin typeface="Arial"/>
                <a:cs typeface="Arial"/>
              </a:rPr>
              <a:t>works!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89069" y="5010584"/>
            <a:ext cx="128270" cy="490220"/>
          </a:xfrm>
          <a:custGeom>
            <a:avLst/>
            <a:gdLst/>
            <a:ahLst/>
            <a:cxnLst/>
            <a:rect l="l" t="t" r="r" b="b"/>
            <a:pathLst>
              <a:path w="128270" h="490219">
                <a:moveTo>
                  <a:pt x="104190" y="35304"/>
                </a:moveTo>
                <a:lnTo>
                  <a:pt x="0" y="487187"/>
                </a:lnTo>
                <a:lnTo>
                  <a:pt x="11343" y="489807"/>
                </a:lnTo>
                <a:lnTo>
                  <a:pt x="115534" y="37924"/>
                </a:lnTo>
                <a:lnTo>
                  <a:pt x="104190" y="35304"/>
                </a:lnTo>
                <a:close/>
              </a:path>
              <a:path w="128270" h="490219">
                <a:moveTo>
                  <a:pt x="125348" y="29202"/>
                </a:moveTo>
                <a:lnTo>
                  <a:pt x="105597" y="29202"/>
                </a:lnTo>
                <a:lnTo>
                  <a:pt x="116941" y="31822"/>
                </a:lnTo>
                <a:lnTo>
                  <a:pt x="115534" y="37924"/>
                </a:lnTo>
                <a:lnTo>
                  <a:pt x="128154" y="40839"/>
                </a:lnTo>
                <a:lnTo>
                  <a:pt x="125348" y="29202"/>
                </a:lnTo>
                <a:close/>
              </a:path>
              <a:path w="128270" h="490219">
                <a:moveTo>
                  <a:pt x="105597" y="29202"/>
                </a:moveTo>
                <a:lnTo>
                  <a:pt x="104190" y="35304"/>
                </a:lnTo>
                <a:lnTo>
                  <a:pt x="115534" y="37924"/>
                </a:lnTo>
                <a:lnTo>
                  <a:pt x="116941" y="31822"/>
                </a:lnTo>
                <a:lnTo>
                  <a:pt x="105597" y="29202"/>
                </a:lnTo>
                <a:close/>
              </a:path>
              <a:path w="128270" h="490219">
                <a:moveTo>
                  <a:pt x="118305" y="0"/>
                </a:moveTo>
                <a:lnTo>
                  <a:pt x="91570" y="32390"/>
                </a:lnTo>
                <a:lnTo>
                  <a:pt x="104190" y="35304"/>
                </a:lnTo>
                <a:lnTo>
                  <a:pt x="105597" y="29202"/>
                </a:lnTo>
                <a:lnTo>
                  <a:pt x="125348" y="29202"/>
                </a:lnTo>
                <a:lnTo>
                  <a:pt x="118305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5600" y="5606192"/>
            <a:ext cx="414655" cy="127000"/>
          </a:xfrm>
          <a:custGeom>
            <a:avLst/>
            <a:gdLst/>
            <a:ahLst/>
            <a:cxnLst/>
            <a:rect l="l" t="t" r="r" b="b"/>
            <a:pathLst>
              <a:path w="414654" h="127000">
                <a:moveTo>
                  <a:pt x="31281" y="90337"/>
                </a:moveTo>
                <a:lnTo>
                  <a:pt x="0" y="118351"/>
                </a:lnTo>
                <a:lnTo>
                  <a:pt x="41160" y="126589"/>
                </a:lnTo>
                <a:lnTo>
                  <a:pt x="38201" y="115731"/>
                </a:lnTo>
                <a:lnTo>
                  <a:pt x="31715" y="115731"/>
                </a:lnTo>
                <a:lnTo>
                  <a:pt x="28652" y="104490"/>
                </a:lnTo>
                <a:lnTo>
                  <a:pt x="34689" y="102842"/>
                </a:lnTo>
                <a:lnTo>
                  <a:pt x="31281" y="90337"/>
                </a:lnTo>
                <a:close/>
              </a:path>
              <a:path w="414654" h="127000">
                <a:moveTo>
                  <a:pt x="34689" y="102842"/>
                </a:moveTo>
                <a:lnTo>
                  <a:pt x="28652" y="104490"/>
                </a:lnTo>
                <a:lnTo>
                  <a:pt x="31715" y="115731"/>
                </a:lnTo>
                <a:lnTo>
                  <a:pt x="37752" y="114083"/>
                </a:lnTo>
                <a:lnTo>
                  <a:pt x="34689" y="102842"/>
                </a:lnTo>
                <a:close/>
              </a:path>
              <a:path w="414654" h="127000">
                <a:moveTo>
                  <a:pt x="37752" y="114083"/>
                </a:moveTo>
                <a:lnTo>
                  <a:pt x="31715" y="115731"/>
                </a:lnTo>
                <a:lnTo>
                  <a:pt x="38201" y="115731"/>
                </a:lnTo>
                <a:lnTo>
                  <a:pt x="37752" y="114083"/>
                </a:lnTo>
                <a:close/>
              </a:path>
              <a:path w="414654" h="127000">
                <a:moveTo>
                  <a:pt x="411455" y="0"/>
                </a:moveTo>
                <a:lnTo>
                  <a:pt x="34689" y="102842"/>
                </a:lnTo>
                <a:lnTo>
                  <a:pt x="37752" y="114083"/>
                </a:lnTo>
                <a:lnTo>
                  <a:pt x="414519" y="11240"/>
                </a:lnTo>
                <a:lnTo>
                  <a:pt x="411455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844280" y="6333750"/>
            <a:ext cx="2469615" cy="6206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899"/>
              </a:lnSpc>
              <a:spcBef>
                <a:spcPts val="95"/>
              </a:spcBef>
            </a:pPr>
            <a:r>
              <a:rPr sz="2000" spc="15" dirty="0">
                <a:solidFill>
                  <a:srgbClr val="ED7D31"/>
                </a:solidFill>
                <a:latin typeface="Arial"/>
                <a:cs typeface="Arial"/>
              </a:rPr>
              <a:t>The </a:t>
            </a:r>
            <a:r>
              <a:rPr sz="2000" spc="10" dirty="0">
                <a:solidFill>
                  <a:srgbClr val="ED7D31"/>
                </a:solidFill>
                <a:latin typeface="Arial"/>
                <a:cs typeface="Arial"/>
              </a:rPr>
              <a:t>problem </a:t>
            </a:r>
            <a:r>
              <a:rPr sz="2000" spc="5" dirty="0">
                <a:solidFill>
                  <a:srgbClr val="ED7D31"/>
                </a:solidFill>
                <a:latin typeface="Arial"/>
                <a:cs typeface="Arial"/>
              </a:rPr>
              <a:t>is, </a:t>
            </a:r>
            <a:r>
              <a:rPr sz="2000" spc="15" dirty="0">
                <a:solidFill>
                  <a:srgbClr val="ED7D31"/>
                </a:solidFill>
                <a:latin typeface="Arial"/>
                <a:cs typeface="Arial"/>
              </a:rPr>
              <a:t>we </a:t>
            </a:r>
            <a:r>
              <a:rPr sz="2000" spc="10" dirty="0">
                <a:solidFill>
                  <a:srgbClr val="ED7D31"/>
                </a:solidFill>
                <a:latin typeface="Arial"/>
                <a:cs typeface="Arial"/>
              </a:rPr>
              <a:t>rarely know</a:t>
            </a:r>
            <a:r>
              <a:rPr sz="2000" spc="-70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ED7D31"/>
                </a:solidFill>
                <a:latin typeface="Symbol"/>
                <a:cs typeface="Symbol"/>
              </a:rPr>
              <a:t></a:t>
            </a:r>
            <a:r>
              <a:rPr lang="en-US" sz="2000" spc="10" dirty="0">
                <a:solidFill>
                  <a:srgbClr val="ED7D31"/>
                </a:solidFill>
                <a:latin typeface="Times New Roman"/>
                <a:cs typeface="Times New Roman"/>
              </a:rPr>
              <a:t>!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25390" y="5597313"/>
            <a:ext cx="1080210" cy="2237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5" dirty="0">
                <a:latin typeface="Arial"/>
                <a:cs typeface="Arial"/>
              </a:rPr>
              <a:t>Mean </a:t>
            </a:r>
            <a:r>
              <a:rPr sz="1350" spc="10" dirty="0">
                <a:latin typeface="Arial"/>
                <a:cs typeface="Arial"/>
              </a:rPr>
              <a:t>=</a:t>
            </a:r>
            <a:r>
              <a:rPr sz="1350" spc="-70" dirty="0">
                <a:latin typeface="Arial"/>
                <a:cs typeface="Arial"/>
              </a:rPr>
              <a:t> </a:t>
            </a:r>
            <a:r>
              <a:rPr sz="1350" spc="10" dirty="0">
                <a:latin typeface="Arial"/>
                <a:cs typeface="Arial"/>
              </a:rPr>
              <a:t>67.4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74916A75-A654-4C33-B724-F33970C31C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839678"/>
            <a:ext cx="8654269" cy="501611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>
              <a:lnSpc>
                <a:spcPts val="3210"/>
              </a:lnSpc>
              <a:spcBef>
                <a:spcPts val="509"/>
              </a:spcBef>
            </a:pPr>
            <a:r>
              <a:rPr sz="4400" spc="-40" dirty="0"/>
              <a:t>Standard </a:t>
            </a:r>
            <a:r>
              <a:rPr sz="4400" spc="-65" dirty="0"/>
              <a:t>error </a:t>
            </a:r>
            <a:r>
              <a:rPr sz="4400" spc="-25" dirty="0"/>
              <a:t>of </a:t>
            </a:r>
            <a:r>
              <a:rPr sz="4400" spc="-35" dirty="0"/>
              <a:t>the </a:t>
            </a:r>
            <a:r>
              <a:rPr sz="4400" spc="-65" dirty="0"/>
              <a:t>mean</a:t>
            </a:r>
            <a:endParaRPr sz="4400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B16C680-425A-48B7-854D-DFDFC61EE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21" y="1504037"/>
            <a:ext cx="5054696" cy="289901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3DE0D8-AD1F-44E5-8B50-1AF26E73F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24" y="4565802"/>
            <a:ext cx="5073424" cy="2909758"/>
          </a:xfrm>
          <a:prstGeom prst="rect">
            <a:avLst/>
          </a:prstGeom>
        </p:spPr>
      </p:pic>
      <p:pic>
        <p:nvPicPr>
          <p:cNvPr id="10242" name="Picture 2" descr="upload.wikimedia.org/wikipedia/en/thumb/9/9a/Tr...">
            <a:extLst>
              <a:ext uri="{FF2B5EF4-FFF2-40B4-BE49-F238E27FC236}">
                <a16:creationId xmlns:a16="http://schemas.microsoft.com/office/drawing/2014/main" id="{77E55B71-6D25-4735-A996-7A35955A0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894" y="6347699"/>
            <a:ext cx="777604" cy="6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3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609600" y="409059"/>
            <a:ext cx="9372600" cy="147989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ctr">
              <a:spcBef>
                <a:spcPts val="480"/>
              </a:spcBef>
            </a:pP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Estimate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the standard </a:t>
            </a:r>
            <a:endParaRPr lang="en-US" sz="4400" spc="-30" dirty="0">
              <a:solidFill>
                <a:srgbClr val="2F5597"/>
              </a:solidFill>
              <a:latin typeface="Arial"/>
              <a:cs typeface="Arial"/>
            </a:endParaRPr>
          </a:p>
          <a:p>
            <a:pPr marL="12700" marR="5080" algn="ctr">
              <a:spcBef>
                <a:spcPts val="480"/>
              </a:spcBef>
            </a:pP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error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4400" spc="6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mean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33800" y="2667000"/>
            <a:ext cx="2362200" cy="1479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52600" y="5020371"/>
            <a:ext cx="7086600" cy="1315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899"/>
              </a:lnSpc>
              <a:spcBef>
                <a:spcPts val="95"/>
              </a:spcBef>
            </a:pPr>
            <a:r>
              <a:rPr lang="en-GB" sz="2800" i="1" spc="10" dirty="0">
                <a:solidFill>
                  <a:srgbClr val="ED7D31"/>
                </a:solidFill>
                <a:latin typeface="Arial"/>
                <a:cs typeface="Arial"/>
              </a:rPr>
              <a:t>This gives us </a:t>
            </a:r>
            <a:r>
              <a:rPr lang="en-GB" sz="2800" i="1" spc="15" dirty="0">
                <a:solidFill>
                  <a:srgbClr val="ED7D31"/>
                </a:solidFill>
                <a:latin typeface="Arial"/>
                <a:cs typeface="Arial"/>
              </a:rPr>
              <a:t>some </a:t>
            </a:r>
            <a:r>
              <a:rPr lang="en-GB" sz="2800" i="1" spc="10" dirty="0">
                <a:solidFill>
                  <a:srgbClr val="ED7D31"/>
                </a:solidFill>
                <a:latin typeface="Arial"/>
                <a:cs typeface="Arial"/>
              </a:rPr>
              <a:t>knowledge of </a:t>
            </a:r>
            <a:r>
              <a:rPr lang="en-GB" sz="2800" i="1" spc="5" dirty="0">
                <a:solidFill>
                  <a:srgbClr val="ED7D31"/>
                </a:solidFill>
                <a:latin typeface="Arial"/>
                <a:cs typeface="Arial"/>
              </a:rPr>
              <a:t>the</a:t>
            </a:r>
            <a:r>
              <a:rPr lang="en-GB" sz="2800" i="1" spc="-15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lang="en-GB" sz="2800" i="1" spc="5" dirty="0">
                <a:solidFill>
                  <a:srgbClr val="ED7D31"/>
                </a:solidFill>
                <a:latin typeface="Arial"/>
                <a:cs typeface="Arial"/>
              </a:rPr>
              <a:t>likely</a:t>
            </a:r>
            <a:endParaRPr lang="en-GB" sz="2800" dirty="0">
              <a:latin typeface="Arial"/>
              <a:cs typeface="Arial"/>
            </a:endParaRPr>
          </a:p>
          <a:p>
            <a:pPr marL="12700" marR="5080" algn="ctr">
              <a:lnSpc>
                <a:spcPct val="101899"/>
              </a:lnSpc>
              <a:spcBef>
                <a:spcPts val="95"/>
              </a:spcBef>
            </a:pPr>
            <a:r>
              <a:rPr lang="en-US" sz="2800" i="1" spc="10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2800" i="1" spc="10" dirty="0">
                <a:solidFill>
                  <a:srgbClr val="ED7D31"/>
                </a:solidFill>
                <a:latin typeface="Arial"/>
                <a:cs typeface="Arial"/>
              </a:rPr>
              <a:t>difference between </a:t>
            </a:r>
            <a:r>
              <a:rPr sz="2800" i="1" spc="15" dirty="0">
                <a:solidFill>
                  <a:srgbClr val="ED7D31"/>
                </a:solidFill>
                <a:latin typeface="Arial"/>
                <a:cs typeface="Arial"/>
              </a:rPr>
              <a:t>our sample mean </a:t>
            </a:r>
            <a:r>
              <a:rPr sz="2800" i="1" spc="10" dirty="0">
                <a:solidFill>
                  <a:srgbClr val="ED7D31"/>
                </a:solidFill>
                <a:latin typeface="Arial"/>
                <a:cs typeface="Arial"/>
              </a:rPr>
              <a:t>and the </a:t>
            </a:r>
            <a:r>
              <a:rPr sz="2800" i="1" spc="5" dirty="0">
                <a:solidFill>
                  <a:srgbClr val="ED7D31"/>
                </a:solidFill>
                <a:latin typeface="Arial"/>
                <a:cs typeface="Arial"/>
              </a:rPr>
              <a:t>true </a:t>
            </a:r>
            <a:r>
              <a:rPr sz="2800" i="1" spc="10" dirty="0">
                <a:solidFill>
                  <a:srgbClr val="ED7D31"/>
                </a:solidFill>
                <a:latin typeface="Arial"/>
                <a:cs typeface="Arial"/>
              </a:rPr>
              <a:t>population mean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223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5730519" y="2006233"/>
            <a:ext cx="3507818" cy="61927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97500"/>
              </a:lnSpc>
              <a:spcBef>
                <a:spcPts val="125"/>
              </a:spcBef>
            </a:pPr>
            <a:r>
              <a:rPr sz="2000" spc="-10" dirty="0">
                <a:solidFill>
                  <a:srgbClr val="ED7D31"/>
                </a:solidFill>
                <a:latin typeface="Arial"/>
                <a:cs typeface="Arial"/>
              </a:rPr>
              <a:t>In most cases, </a:t>
            </a:r>
            <a:r>
              <a:rPr sz="2000" spc="-20" dirty="0">
                <a:solidFill>
                  <a:srgbClr val="ED7D31"/>
                </a:solidFill>
                <a:latin typeface="Arial"/>
                <a:cs typeface="Arial"/>
              </a:rPr>
              <a:t>we </a:t>
            </a:r>
            <a:r>
              <a:rPr sz="2000" spc="-10" dirty="0">
                <a:solidFill>
                  <a:srgbClr val="ED7D31"/>
                </a:solidFill>
                <a:latin typeface="Arial"/>
                <a:cs typeface="Arial"/>
              </a:rPr>
              <a:t>don’t know the</a:t>
            </a:r>
            <a:r>
              <a:rPr sz="2000" spc="-90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ED7D31"/>
                </a:solidFill>
                <a:latin typeface="Arial"/>
                <a:cs typeface="Arial"/>
              </a:rPr>
              <a:t>real population distribution.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91000" y="4298160"/>
            <a:ext cx="44958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800" spc="-25" dirty="0">
                <a:solidFill>
                  <a:srgbClr val="ED7D31"/>
                </a:solidFill>
                <a:latin typeface="Arial"/>
                <a:cs typeface="Arial"/>
              </a:rPr>
              <a:t>We </a:t>
            </a:r>
            <a:r>
              <a:rPr sz="2800" spc="-10" dirty="0">
                <a:solidFill>
                  <a:srgbClr val="ED7D31"/>
                </a:solidFill>
                <a:latin typeface="Arial"/>
                <a:cs typeface="Arial"/>
              </a:rPr>
              <a:t>only have</a:t>
            </a:r>
            <a:r>
              <a:rPr sz="2800" spc="-85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ED7D31"/>
                </a:solidFill>
                <a:latin typeface="Arial"/>
                <a:cs typeface="Arial"/>
              </a:rPr>
              <a:t>1</a:t>
            </a:r>
            <a:r>
              <a:rPr sz="2800" spc="-5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ED7D31"/>
                </a:solidFill>
                <a:latin typeface="Arial"/>
                <a:cs typeface="Arial"/>
              </a:rPr>
              <a:t>sample.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8" name="Title 47">
            <a:extLst>
              <a:ext uri="{FF2B5EF4-FFF2-40B4-BE49-F238E27FC236}">
                <a16:creationId xmlns:a16="http://schemas.microsoft.com/office/drawing/2014/main" id="{B39BCF38-10D9-4BA5-A972-D4DD8879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20B1D06-31FB-48EB-90B3-B4ABB3DA7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23" y="1219200"/>
            <a:ext cx="5054696" cy="289901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9BF9C23-B82B-4B71-907B-9219B6BB6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065728"/>
            <a:ext cx="7449464" cy="22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25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0" y="599412"/>
            <a:ext cx="5987269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45" dirty="0"/>
              <a:t>Confidence</a:t>
            </a:r>
            <a:r>
              <a:rPr sz="4400" spc="-65" dirty="0"/>
              <a:t> </a:t>
            </a:r>
            <a:r>
              <a:rPr sz="4400" spc="-75" dirty="0"/>
              <a:t>interval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143000" y="2895600"/>
            <a:ext cx="7593886" cy="2651752"/>
          </a:xfrm>
          <a:prstGeom prst="rect">
            <a:avLst/>
          </a:prstGeom>
          <a:noFill/>
        </p:spPr>
        <p:txBody>
          <a:bodyPr vert="horz" wrap="square" lIns="0" tIns="17145" rIns="0" bIns="0" rtlCol="0">
            <a:spAutoFit/>
          </a:bodyPr>
          <a:lstStyle/>
          <a:p>
            <a:pPr marL="44450" marR="61594">
              <a:lnSpc>
                <a:spcPct val="102000"/>
              </a:lnSpc>
              <a:spcBef>
                <a:spcPts val="135"/>
              </a:spcBef>
            </a:pPr>
            <a:r>
              <a:rPr sz="2800" spc="-10" dirty="0">
                <a:latin typeface="Arial"/>
                <a:cs typeface="Arial"/>
              </a:rPr>
              <a:t>The </a:t>
            </a:r>
            <a:r>
              <a:rPr sz="2800" b="1" spc="70" dirty="0">
                <a:latin typeface="Arial"/>
                <a:cs typeface="Arial"/>
              </a:rPr>
              <a:t>95% </a:t>
            </a:r>
            <a:r>
              <a:rPr sz="2800" b="1" spc="25" dirty="0">
                <a:latin typeface="Arial"/>
                <a:cs typeface="Arial"/>
              </a:rPr>
              <a:t>confidence </a:t>
            </a:r>
            <a:r>
              <a:rPr sz="2800" b="1" spc="10" dirty="0">
                <a:latin typeface="Arial"/>
                <a:cs typeface="Arial"/>
              </a:rPr>
              <a:t>interval </a:t>
            </a:r>
            <a:r>
              <a:rPr sz="2800" b="1" spc="20" dirty="0">
                <a:latin typeface="Arial"/>
                <a:cs typeface="Arial"/>
              </a:rPr>
              <a:t>provides </a:t>
            </a:r>
            <a:r>
              <a:rPr sz="2800" b="1" spc="-15" dirty="0">
                <a:latin typeface="Arial"/>
                <a:cs typeface="Arial"/>
              </a:rPr>
              <a:t>a  </a:t>
            </a:r>
            <a:r>
              <a:rPr sz="2800" b="1" spc="15" dirty="0">
                <a:latin typeface="Arial"/>
                <a:cs typeface="Arial"/>
              </a:rPr>
              <a:t>plausible </a:t>
            </a:r>
            <a:r>
              <a:rPr sz="2800" b="1" spc="5" dirty="0">
                <a:latin typeface="Arial"/>
                <a:cs typeface="Arial"/>
              </a:rPr>
              <a:t>range </a:t>
            </a:r>
            <a:r>
              <a:rPr sz="2800" spc="25" dirty="0">
                <a:latin typeface="Arial"/>
                <a:cs typeface="Arial"/>
              </a:rPr>
              <a:t>for </a:t>
            </a:r>
            <a:r>
              <a:rPr sz="2800" spc="-1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parameter. </a:t>
            </a:r>
            <a:endParaRPr lang="en-US" sz="2800" dirty="0">
              <a:latin typeface="Arial"/>
              <a:cs typeface="Arial"/>
            </a:endParaRPr>
          </a:p>
          <a:p>
            <a:pPr marL="44450" marR="61594">
              <a:lnSpc>
                <a:spcPct val="102000"/>
              </a:lnSpc>
              <a:spcBef>
                <a:spcPts val="135"/>
              </a:spcBef>
            </a:pPr>
            <a:endParaRPr lang="en-US" sz="2800" dirty="0">
              <a:latin typeface="Arial"/>
              <a:cs typeface="Arial"/>
            </a:endParaRPr>
          </a:p>
          <a:p>
            <a:pPr marL="44450" marR="61594">
              <a:lnSpc>
                <a:spcPct val="102000"/>
              </a:lnSpc>
              <a:spcBef>
                <a:spcPts val="135"/>
              </a:spcBef>
            </a:pPr>
            <a:r>
              <a:rPr sz="2800" dirty="0">
                <a:latin typeface="Arial"/>
                <a:cs typeface="Arial"/>
              </a:rPr>
              <a:t>All </a:t>
            </a:r>
            <a:r>
              <a:rPr sz="2800" b="1" dirty="0">
                <a:latin typeface="Arial"/>
                <a:cs typeface="Arial"/>
              </a:rPr>
              <a:t>values </a:t>
            </a:r>
            <a:r>
              <a:rPr sz="2800" b="1" spc="20" dirty="0">
                <a:latin typeface="Arial"/>
                <a:cs typeface="Arial"/>
              </a:rPr>
              <a:t>for </a:t>
            </a:r>
            <a:r>
              <a:rPr sz="2800" b="1" spc="15" dirty="0">
                <a:latin typeface="Arial"/>
                <a:cs typeface="Arial"/>
              </a:rPr>
              <a:t>the parameter lying </a:t>
            </a:r>
            <a:r>
              <a:rPr sz="2800" b="1" spc="25" dirty="0">
                <a:latin typeface="Arial"/>
                <a:cs typeface="Arial"/>
              </a:rPr>
              <a:t>within </a:t>
            </a:r>
            <a:r>
              <a:rPr sz="2800" b="1" spc="15" dirty="0">
                <a:latin typeface="Arial"/>
                <a:cs typeface="Arial"/>
              </a:rPr>
              <a:t>the </a:t>
            </a:r>
            <a:r>
              <a:rPr sz="2800" b="1" spc="5" dirty="0">
                <a:latin typeface="Arial"/>
                <a:cs typeface="Arial"/>
              </a:rPr>
              <a:t>interval </a:t>
            </a:r>
            <a:r>
              <a:rPr sz="2800" b="1" spc="-15" dirty="0">
                <a:latin typeface="Arial"/>
                <a:cs typeface="Arial"/>
              </a:rPr>
              <a:t>are </a:t>
            </a:r>
            <a:r>
              <a:rPr sz="2800" b="1" spc="15" dirty="0">
                <a:latin typeface="Arial"/>
                <a:cs typeface="Arial"/>
              </a:rPr>
              <a:t>plausible</a:t>
            </a:r>
            <a:r>
              <a:rPr sz="2800" spc="15" dirty="0">
                <a:latin typeface="Arial"/>
                <a:cs typeface="Arial"/>
              </a:rPr>
              <a:t>, </a:t>
            </a:r>
            <a:r>
              <a:rPr sz="2800" spc="10" dirty="0">
                <a:latin typeface="Arial"/>
                <a:cs typeface="Arial"/>
              </a:rPr>
              <a:t>given </a:t>
            </a:r>
            <a:r>
              <a:rPr sz="2800" spc="15" dirty="0">
                <a:latin typeface="Arial"/>
                <a:cs typeface="Arial"/>
              </a:rPr>
              <a:t>the </a:t>
            </a:r>
            <a:r>
              <a:rPr sz="2800" spc="20" dirty="0">
                <a:latin typeface="Arial"/>
                <a:cs typeface="Arial"/>
              </a:rPr>
              <a:t>data, </a:t>
            </a:r>
            <a:r>
              <a:rPr sz="2800" spc="5" dirty="0">
                <a:latin typeface="Arial"/>
                <a:cs typeface="Arial"/>
              </a:rPr>
              <a:t>whereas </a:t>
            </a:r>
            <a:r>
              <a:rPr sz="2800" b="1" spc="20" dirty="0">
                <a:latin typeface="Arial"/>
                <a:cs typeface="Arial"/>
              </a:rPr>
              <a:t>those </a:t>
            </a:r>
            <a:r>
              <a:rPr sz="2800" b="1" spc="25" dirty="0">
                <a:latin typeface="Arial"/>
                <a:cs typeface="Arial"/>
              </a:rPr>
              <a:t>outside </a:t>
            </a:r>
            <a:r>
              <a:rPr sz="2800" b="1" spc="-15" dirty="0">
                <a:latin typeface="Arial"/>
                <a:cs typeface="Arial"/>
              </a:rPr>
              <a:t>are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unlikely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90600" y="762000"/>
            <a:ext cx="701040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05" dirty="0">
                <a:solidFill>
                  <a:srgbClr val="2F5597"/>
                </a:solidFill>
                <a:latin typeface="Arial"/>
                <a:cs typeface="Arial"/>
              </a:rPr>
              <a:t>The 2SE</a:t>
            </a:r>
            <a:r>
              <a:rPr sz="4400" spc="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rule-of-thumb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1200" y="3124200"/>
            <a:ext cx="5611579" cy="1858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65" marR="347980">
              <a:lnSpc>
                <a:spcPct val="101899"/>
              </a:lnSpc>
              <a:spcBef>
                <a:spcPts val="95"/>
              </a:spcBef>
              <a:tabLst>
                <a:tab pos="1604645" algn="l"/>
                <a:tab pos="2235200" algn="l"/>
                <a:tab pos="2586355" algn="l"/>
              </a:tabLst>
            </a:pPr>
            <a:r>
              <a:rPr sz="2800" spc="20" dirty="0">
                <a:latin typeface="Arial"/>
                <a:cs typeface="Arial"/>
              </a:rPr>
              <a:t>provides </a:t>
            </a:r>
            <a:r>
              <a:rPr sz="2800" spc="-15" dirty="0">
                <a:latin typeface="Arial"/>
                <a:cs typeface="Arial"/>
              </a:rPr>
              <a:t>a </a:t>
            </a:r>
            <a:r>
              <a:rPr sz="2800" spc="20" dirty="0">
                <a:latin typeface="Arial"/>
                <a:cs typeface="Arial"/>
              </a:rPr>
              <a:t>rough </a:t>
            </a:r>
            <a:r>
              <a:rPr sz="2800" spc="15" dirty="0">
                <a:latin typeface="Arial"/>
                <a:cs typeface="Arial"/>
              </a:rPr>
              <a:t>estimate </a:t>
            </a:r>
            <a:r>
              <a:rPr sz="2800" spc="35" dirty="0">
                <a:latin typeface="Arial"/>
                <a:cs typeface="Arial"/>
              </a:rPr>
              <a:t>of </a:t>
            </a:r>
            <a:r>
              <a:rPr sz="2800" spc="20" dirty="0">
                <a:latin typeface="Arial"/>
                <a:cs typeface="Arial"/>
              </a:rPr>
              <a:t>the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70" dirty="0">
                <a:latin typeface="Arial"/>
                <a:cs typeface="Arial"/>
              </a:rPr>
              <a:t>95%  </a:t>
            </a:r>
            <a:r>
              <a:rPr sz="2800" spc="25" dirty="0">
                <a:latin typeface="Arial"/>
                <a:cs typeface="Arial"/>
              </a:rPr>
              <a:t>confidence </a:t>
            </a:r>
            <a:r>
              <a:rPr sz="2800" spc="5" dirty="0">
                <a:latin typeface="Arial"/>
                <a:cs typeface="Arial"/>
              </a:rPr>
              <a:t>interval </a:t>
            </a:r>
            <a:r>
              <a:rPr sz="2800" spc="20" dirty="0">
                <a:latin typeface="Arial"/>
                <a:cs typeface="Arial"/>
              </a:rPr>
              <a:t>for </a:t>
            </a:r>
            <a:r>
              <a:rPr sz="2800" spc="15" dirty="0">
                <a:latin typeface="Arial"/>
                <a:cs typeface="Arial"/>
              </a:rPr>
              <a:t>the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mean.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994"/>
              </a:spcBef>
            </a:pPr>
            <a:endParaRPr sz="1000" dirty="0">
              <a:latin typeface="Arial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7EEFD2-22C1-40A0-9C4A-61C28D4B0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449881"/>
            <a:ext cx="3265245" cy="5186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1A82FAA-2B8F-4697-8BFD-91964DD917AB}"/>
              </a:ext>
            </a:extLst>
          </p:cNvPr>
          <p:cNvSpPr txBox="1"/>
          <p:nvPr/>
        </p:nvSpPr>
        <p:spPr>
          <a:xfrm>
            <a:off x="1867376" y="2427496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spc="-10" dirty="0">
                <a:latin typeface="Arial"/>
                <a:cs typeface="Arial"/>
              </a:rPr>
              <a:t>The</a:t>
            </a:r>
            <a:r>
              <a:rPr lang="en-GB" sz="2800" spc="5" dirty="0">
                <a:latin typeface="Arial"/>
                <a:cs typeface="Arial"/>
              </a:rPr>
              <a:t> </a:t>
            </a:r>
            <a:r>
              <a:rPr lang="en-GB" sz="2800" spc="10" dirty="0">
                <a:latin typeface="Arial"/>
                <a:cs typeface="Arial"/>
              </a:rPr>
              <a:t>interval </a:t>
            </a:r>
            <a:endParaRPr lang="en-GB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649D12-C4AF-4792-9C52-1154B68178B7}"/>
              </a:ext>
            </a:extLst>
          </p:cNvPr>
          <p:cNvSpPr txBox="1"/>
          <p:nvPr/>
        </p:nvSpPr>
        <p:spPr>
          <a:xfrm>
            <a:off x="958901" y="5410200"/>
            <a:ext cx="9220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spc="-10" dirty="0">
                <a:latin typeface="Arial"/>
                <a:cs typeface="Arial"/>
              </a:rPr>
              <a:t>(</a:t>
            </a:r>
            <a:r>
              <a:rPr lang="en-GB" sz="1800" i="1" spc="-10" dirty="0">
                <a:latin typeface="Arial"/>
                <a:cs typeface="Arial"/>
              </a:rPr>
              <a:t>Assuming Gaussian distributed population and/or sufficiently large sample</a:t>
            </a:r>
            <a:r>
              <a:rPr lang="en-GB" sz="1800" i="1" spc="-35" dirty="0">
                <a:latin typeface="Arial"/>
                <a:cs typeface="Arial"/>
              </a:rPr>
              <a:t> </a:t>
            </a:r>
            <a:r>
              <a:rPr lang="en-GB" sz="1800" i="1" spc="-10" dirty="0">
                <a:latin typeface="Arial"/>
                <a:cs typeface="Arial"/>
              </a:rPr>
              <a:t>size.</a:t>
            </a:r>
            <a:r>
              <a:rPr lang="en-GB" sz="1800" spc="-10" dirty="0">
                <a:latin typeface="Arial"/>
                <a:cs typeface="Arial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959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124200" y="685800"/>
            <a:ext cx="4495800" cy="6586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3405" marR="5080" indent="-561340">
              <a:lnSpc>
                <a:spcPct val="101899"/>
              </a:lnSpc>
              <a:spcBef>
                <a:spcPts val="95"/>
              </a:spcBef>
            </a:pPr>
            <a:r>
              <a:rPr lang="en-US" sz="4400" u="sng" spc="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CI </a:t>
            </a:r>
            <a:r>
              <a:rPr lang="en-US" sz="4400" u="sng" spc="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calculator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69489D-0CD1-48E0-B8E3-E88523EDE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52600"/>
            <a:ext cx="7159876" cy="558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8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BCA6CA-9855-4BE4-BFB4-C86C8CF3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69" y="1066800"/>
            <a:ext cx="8540261" cy="703141"/>
          </a:xfrm>
        </p:spPr>
        <p:txBody>
          <a:bodyPr/>
          <a:lstStyle/>
          <a:p>
            <a:pPr algn="ctr"/>
            <a:r>
              <a:rPr lang="en-GB" sz="4569" dirty="0"/>
              <a:t>1.04 Estimation</a:t>
            </a:r>
          </a:p>
        </p:txBody>
      </p:sp>
      <p:pic>
        <p:nvPicPr>
          <p:cNvPr id="1026" name="Picture 2" descr="Learn Statistics with Comic Books | CTRL Lab Notebook">
            <a:extLst>
              <a:ext uri="{FF2B5EF4-FFF2-40B4-BE49-F238E27FC236}">
                <a16:creationId xmlns:a16="http://schemas.microsoft.com/office/drawing/2014/main" id="{8C57F3D5-DA6C-4C35-99E0-D3F7CE64F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5870671" cy="438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762000" y="533400"/>
            <a:ext cx="8458200" cy="14042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R="5080" algn="ctr"/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Use 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correct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language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when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talking </a:t>
            </a:r>
            <a:r>
              <a:rPr sz="4400" dirty="0">
                <a:solidFill>
                  <a:srgbClr val="2F5597"/>
                </a:solidFill>
                <a:latin typeface="Arial"/>
                <a:cs typeface="Arial"/>
              </a:rPr>
              <a:t>about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confidence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intervals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6400" y="2514600"/>
            <a:ext cx="6705600" cy="40741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sz="2400" spc="-10" dirty="0">
                <a:solidFill>
                  <a:srgbClr val="F50E1A"/>
                </a:solidFill>
                <a:latin typeface="Arial"/>
                <a:cs typeface="Arial"/>
              </a:rPr>
              <a:t>Not</a:t>
            </a:r>
            <a:r>
              <a:rPr sz="2400" spc="-20" dirty="0">
                <a:solidFill>
                  <a:srgbClr val="F50E1A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50E1A"/>
                </a:solidFill>
                <a:latin typeface="Arial"/>
                <a:cs typeface="Arial"/>
              </a:rPr>
              <a:t>correct:</a:t>
            </a:r>
            <a:endParaRPr sz="2400" dirty="0">
              <a:latin typeface="Arial"/>
              <a:cs typeface="Arial"/>
            </a:endParaRPr>
          </a:p>
          <a:p>
            <a:pPr marR="160020"/>
            <a:r>
              <a:rPr sz="2400" i="1" spc="-10" dirty="0">
                <a:latin typeface="Arial"/>
                <a:cs typeface="Arial"/>
              </a:rPr>
              <a:t>“There is </a:t>
            </a:r>
            <a:r>
              <a:rPr sz="2400" i="1" spc="-5" dirty="0">
                <a:latin typeface="Arial"/>
                <a:cs typeface="Arial"/>
              </a:rPr>
              <a:t>a </a:t>
            </a:r>
            <a:r>
              <a:rPr sz="2400" i="1" spc="-10" dirty="0">
                <a:latin typeface="Arial"/>
                <a:cs typeface="Arial"/>
              </a:rPr>
              <a:t>95% probability that the population </a:t>
            </a:r>
            <a:r>
              <a:rPr sz="2400" i="1" spc="-15" dirty="0">
                <a:latin typeface="Arial"/>
                <a:cs typeface="Arial"/>
              </a:rPr>
              <a:t>mean </a:t>
            </a:r>
            <a:r>
              <a:rPr sz="2400" i="1" spc="-10" dirty="0">
                <a:latin typeface="Arial"/>
                <a:cs typeface="Arial"/>
              </a:rPr>
              <a:t>is within </a:t>
            </a:r>
            <a:r>
              <a:rPr sz="2400" i="1" spc="-5" dirty="0">
                <a:latin typeface="Arial"/>
                <a:cs typeface="Arial"/>
              </a:rPr>
              <a:t>a </a:t>
            </a:r>
            <a:r>
              <a:rPr sz="2400" i="1" spc="-10" dirty="0">
                <a:latin typeface="Arial"/>
                <a:cs typeface="Arial"/>
              </a:rPr>
              <a:t>particular 95% confidence</a:t>
            </a:r>
            <a:r>
              <a:rPr sz="2400" i="1" spc="-4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interval”</a:t>
            </a:r>
            <a:r>
              <a:rPr lang="en-US" sz="2400" i="1" spc="-10" dirty="0">
                <a:latin typeface="Arial"/>
                <a:cs typeface="Arial"/>
              </a:rPr>
              <a:t> </a:t>
            </a:r>
          </a:p>
          <a:p>
            <a:pPr marR="160020" algn="ctr"/>
            <a:r>
              <a:rPr lang="en-US" sz="2400" spc="-10" dirty="0">
                <a:latin typeface="Arial"/>
                <a:cs typeface="Arial"/>
              </a:rPr>
              <a:t>(this implies likelihood)</a:t>
            </a:r>
            <a:endParaRPr sz="2400" dirty="0">
              <a:latin typeface="Arial"/>
              <a:cs typeface="Arial"/>
            </a:endParaRPr>
          </a:p>
          <a:p>
            <a:endParaRPr sz="2400" dirty="0">
              <a:latin typeface="Arial"/>
              <a:cs typeface="Arial"/>
            </a:endParaRPr>
          </a:p>
          <a:p>
            <a:r>
              <a:rPr sz="2400" spc="-10" dirty="0">
                <a:solidFill>
                  <a:srgbClr val="ED7D31"/>
                </a:solidFill>
                <a:latin typeface="Arial"/>
                <a:cs typeface="Arial"/>
              </a:rPr>
              <a:t>Correct:</a:t>
            </a:r>
            <a:endParaRPr sz="2400" dirty="0">
              <a:latin typeface="Arial"/>
              <a:cs typeface="Arial"/>
            </a:endParaRPr>
          </a:p>
          <a:p>
            <a:pPr marR="5080"/>
            <a:r>
              <a:rPr sz="2400" i="1" spc="-20" dirty="0">
                <a:latin typeface="Arial"/>
                <a:cs typeface="Arial"/>
              </a:rPr>
              <a:t>“We </a:t>
            </a:r>
            <a:r>
              <a:rPr sz="2400" i="1" spc="-10" dirty="0">
                <a:latin typeface="Arial"/>
                <a:cs typeface="Arial"/>
              </a:rPr>
              <a:t>are 95% confident that the population </a:t>
            </a:r>
            <a:r>
              <a:rPr sz="2400" i="1" spc="-15" dirty="0">
                <a:latin typeface="Arial"/>
                <a:cs typeface="Arial"/>
              </a:rPr>
              <a:t>mean </a:t>
            </a:r>
            <a:r>
              <a:rPr sz="2400" i="1" spc="-5" dirty="0">
                <a:latin typeface="Arial"/>
                <a:cs typeface="Arial"/>
              </a:rPr>
              <a:t>lies </a:t>
            </a:r>
            <a:r>
              <a:rPr sz="2400" i="1" spc="-10" dirty="0">
                <a:latin typeface="Arial"/>
                <a:cs typeface="Arial"/>
              </a:rPr>
              <a:t>within the 95% confidence</a:t>
            </a:r>
            <a:r>
              <a:rPr sz="2400" i="1" spc="-4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interval.”</a:t>
            </a:r>
            <a:endParaRPr lang="en-US" sz="2400" i="1" spc="-10" dirty="0">
              <a:latin typeface="Arial"/>
              <a:cs typeface="Arial"/>
            </a:endParaRPr>
          </a:p>
          <a:p>
            <a:pPr marR="5080"/>
            <a:endParaRPr lang="en-US" sz="2400" i="1" spc="-10" dirty="0">
              <a:latin typeface="Arial"/>
              <a:cs typeface="Arial"/>
            </a:endParaRPr>
          </a:p>
          <a:p>
            <a:pPr marR="5080" algn="ctr"/>
            <a:r>
              <a:rPr lang="en-US" sz="2400" spc="-10" dirty="0">
                <a:latin typeface="Arial"/>
                <a:cs typeface="Arial"/>
              </a:rPr>
              <a:t>(this implies plausibility)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220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2590800" y="2057400"/>
            <a:ext cx="4876800" cy="5250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19200" y="609600"/>
            <a:ext cx="8103823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15" dirty="0">
                <a:solidFill>
                  <a:srgbClr val="2F5597"/>
                </a:solidFill>
                <a:latin typeface="Arial"/>
                <a:cs typeface="Arial"/>
              </a:rPr>
              <a:t>Sample means </a:t>
            </a:r>
            <a:r>
              <a:rPr sz="4400" spc="1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15" dirty="0">
                <a:solidFill>
                  <a:srgbClr val="2F5597"/>
                </a:solidFill>
                <a:latin typeface="Arial"/>
                <a:cs typeface="Arial"/>
              </a:rPr>
              <a:t>gene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10" dirty="0">
                <a:solidFill>
                  <a:srgbClr val="2F5597"/>
                </a:solidFill>
                <a:latin typeface="Arial"/>
                <a:cs typeface="Arial"/>
              </a:rPr>
              <a:t>sizes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514600" y="1730164"/>
            <a:ext cx="5812425" cy="5392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B6AB25-3F61-4C2F-8F03-58D9F3411EC2}"/>
              </a:ext>
            </a:extLst>
          </p:cNvPr>
          <p:cNvSpPr txBox="1"/>
          <p:nvPr/>
        </p:nvSpPr>
        <p:spPr>
          <a:xfrm>
            <a:off x="914400" y="457200"/>
            <a:ext cx="502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spc="-35" dirty="0">
                <a:solidFill>
                  <a:schemeClr val="accent1">
                    <a:lumMod val="75000"/>
                  </a:schemeClr>
                </a:solidFill>
              </a:rPr>
              <a:t>Confidence</a:t>
            </a:r>
            <a:r>
              <a:rPr lang="en-GB" sz="4400" spc="-3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400" spc="-60" dirty="0">
                <a:solidFill>
                  <a:schemeClr val="accent1">
                    <a:lumMod val="75000"/>
                  </a:schemeClr>
                </a:solidFill>
              </a:rPr>
              <a:t>interval</a:t>
            </a:r>
            <a:endParaRPr lang="en-GB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82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79660" y="304800"/>
            <a:ext cx="8499078" cy="13984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/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US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count</a:t>
            </a:r>
            <a:r>
              <a:rPr lang="en-US" sz="4400" spc="-15" dirty="0">
                <a:solidFill>
                  <a:srgbClr val="2F5597"/>
                </a:solidFill>
                <a:latin typeface="Arial"/>
                <a:cs typeface="Arial"/>
              </a:rPr>
              <a:t>ies with unusual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kidney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cancer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death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4B2E9B5-0D1F-4D71-BA80-1A61C28F9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06308"/>
            <a:ext cx="7480441" cy="46451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F3136F-675B-4D01-A426-1AEEAB816DF2}"/>
              </a:ext>
            </a:extLst>
          </p:cNvPr>
          <p:cNvSpPr txBox="1"/>
          <p:nvPr/>
        </p:nvSpPr>
        <p:spPr>
          <a:xfrm>
            <a:off x="457200" y="6477000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Counties coloured teal are the lowest 10% of the cancer distribution, red are the highest 10%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41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79660" y="304800"/>
            <a:ext cx="8499078" cy="13984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/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US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count</a:t>
            </a:r>
            <a:r>
              <a:rPr lang="en-US" sz="4400" spc="-15" dirty="0">
                <a:solidFill>
                  <a:srgbClr val="2F5597"/>
                </a:solidFill>
                <a:latin typeface="Arial"/>
                <a:cs typeface="Arial"/>
              </a:rPr>
              <a:t>ies with unusual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kidney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cancer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death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4B2E9B5-0D1F-4D71-BA80-1A61C28F9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89" y="2743200"/>
            <a:ext cx="3847254" cy="23890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F3136F-675B-4D01-A426-1AEEAB816DF2}"/>
              </a:ext>
            </a:extLst>
          </p:cNvPr>
          <p:cNvSpPr txBox="1"/>
          <p:nvPr/>
        </p:nvSpPr>
        <p:spPr>
          <a:xfrm>
            <a:off x="304800" y="5525830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Counties coloured teal are the lowest 10% of the cancer distribution, red are the highest 10%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5916D9-B5A8-416A-8C66-987DF7908158}"/>
              </a:ext>
            </a:extLst>
          </p:cNvPr>
          <p:cNvSpPr txBox="1"/>
          <p:nvPr/>
        </p:nvSpPr>
        <p:spPr>
          <a:xfrm>
            <a:off x="5181600" y="28194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Teal counties are small, rural low population density</a:t>
            </a:r>
          </a:p>
          <a:p>
            <a:endParaRPr lang="en-US" dirty="0"/>
          </a:p>
          <a:p>
            <a:r>
              <a:rPr lang="en-US" dirty="0"/>
              <a:t>This could be an effect of fresh air, honest work, and clean living?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784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79660" y="304800"/>
            <a:ext cx="8499078" cy="13984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/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US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count</a:t>
            </a:r>
            <a:r>
              <a:rPr lang="en-US" sz="4400" spc="-15" dirty="0">
                <a:solidFill>
                  <a:srgbClr val="2F5597"/>
                </a:solidFill>
                <a:latin typeface="Arial"/>
                <a:cs typeface="Arial"/>
              </a:rPr>
              <a:t>ies with unusual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kidney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cancer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death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4B2E9B5-0D1F-4D71-BA80-1A61C28F9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89" y="2743200"/>
            <a:ext cx="3847254" cy="23890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F3136F-675B-4D01-A426-1AEEAB816DF2}"/>
              </a:ext>
            </a:extLst>
          </p:cNvPr>
          <p:cNvSpPr txBox="1"/>
          <p:nvPr/>
        </p:nvSpPr>
        <p:spPr>
          <a:xfrm>
            <a:off x="304800" y="5525830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Counties coloured teal are the lowest 10% of the cancer distribution, red are the highest 10%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5916D9-B5A8-416A-8C66-987DF7908158}"/>
              </a:ext>
            </a:extLst>
          </p:cNvPr>
          <p:cNvSpPr txBox="1"/>
          <p:nvPr/>
        </p:nvSpPr>
        <p:spPr>
          <a:xfrm>
            <a:off x="5181600" y="28194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 counties are </a:t>
            </a:r>
            <a:r>
              <a:rPr lang="en-US" b="1" dirty="0"/>
              <a:t>ALSO</a:t>
            </a:r>
            <a:r>
              <a:rPr lang="en-US" dirty="0"/>
              <a:t> small, rural low population density</a:t>
            </a:r>
          </a:p>
          <a:p>
            <a:endParaRPr lang="en-US" dirty="0"/>
          </a:p>
          <a:p>
            <a:r>
              <a:rPr lang="en-US" dirty="0"/>
              <a:t>Could this be due to the effects of low income – diabetes, poor diet, smoking, etc.?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774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41768"/>
            <a:ext cx="9464310" cy="13984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R="5080" algn="ctr"/>
            <a:r>
              <a:rPr sz="4400" spc="-50" dirty="0"/>
              <a:t>Variation </a:t>
            </a:r>
            <a:r>
              <a:rPr sz="4400" spc="-40" dirty="0"/>
              <a:t>in </a:t>
            </a:r>
            <a:r>
              <a:rPr sz="4400" spc="-15" dirty="0"/>
              <a:t>cancer </a:t>
            </a:r>
            <a:r>
              <a:rPr sz="4400" spc="-25" dirty="0"/>
              <a:t>rates </a:t>
            </a:r>
            <a:r>
              <a:rPr sz="4400" spc="-30" dirty="0"/>
              <a:t>decreases  </a:t>
            </a:r>
            <a:r>
              <a:rPr sz="4400" dirty="0"/>
              <a:t>with </a:t>
            </a:r>
            <a:r>
              <a:rPr sz="4400" spc="-10" dirty="0"/>
              <a:t>population </a:t>
            </a:r>
            <a:r>
              <a:rPr sz="4400" spc="-50" dirty="0"/>
              <a:t>size </a:t>
            </a:r>
            <a:r>
              <a:rPr sz="4400" spc="-10" dirty="0"/>
              <a:t>of</a:t>
            </a:r>
            <a:r>
              <a:rPr sz="4400" spc="45" dirty="0"/>
              <a:t> </a:t>
            </a:r>
            <a:r>
              <a:rPr sz="4400" spc="-15" dirty="0"/>
              <a:t>counties</a:t>
            </a:r>
            <a:endParaRPr sz="4400" dirty="0"/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838200" y="1781042"/>
            <a:ext cx="4088686" cy="4707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09800" y="6629400"/>
            <a:ext cx="5219700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pc="10" dirty="0">
                <a:latin typeface="Arial"/>
                <a:cs typeface="Arial"/>
                <a:hlinkClick r:id="rId3"/>
              </a:rPr>
              <a:t>Wainer (2007) </a:t>
            </a:r>
            <a:r>
              <a:rPr spc="15" dirty="0">
                <a:latin typeface="Arial"/>
                <a:cs typeface="Arial"/>
                <a:hlinkClick r:id="rId3"/>
              </a:rPr>
              <a:t>The most dangerous </a:t>
            </a:r>
            <a:r>
              <a:rPr spc="10" dirty="0">
                <a:latin typeface="Arial"/>
                <a:cs typeface="Arial"/>
                <a:hlinkClick r:id="rId3"/>
              </a:rPr>
              <a:t>equation. </a:t>
            </a:r>
            <a:r>
              <a:rPr i="1" spc="15" dirty="0">
                <a:latin typeface="Arial"/>
                <a:cs typeface="Arial"/>
                <a:hlinkClick r:id="rId3"/>
              </a:rPr>
              <a:t>American </a:t>
            </a:r>
            <a:r>
              <a:rPr i="1" spc="10" dirty="0">
                <a:latin typeface="Arial"/>
                <a:cs typeface="Arial"/>
                <a:hlinkClick r:id="rId3"/>
              </a:rPr>
              <a:t>Scientist </a:t>
            </a:r>
            <a:r>
              <a:rPr spc="10" dirty="0">
                <a:latin typeface="Arial"/>
                <a:cs typeface="Arial"/>
                <a:hlinkClick r:id="rId3"/>
              </a:rPr>
              <a:t>95:</a:t>
            </a:r>
            <a:r>
              <a:rPr spc="50" dirty="0">
                <a:latin typeface="Arial"/>
                <a:cs typeface="Arial"/>
                <a:hlinkClick r:id="rId3"/>
              </a:rPr>
              <a:t> </a:t>
            </a:r>
            <a:r>
              <a:rPr spc="15" dirty="0">
                <a:latin typeface="Arial"/>
                <a:cs typeface="Arial"/>
                <a:hlinkClick r:id="rId3"/>
              </a:rPr>
              <a:t>249-256</a:t>
            </a:r>
            <a:r>
              <a:rPr spc="1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C42BB0-103B-49D1-AB6D-A14ECDC1F726}"/>
              </a:ext>
            </a:extLst>
          </p:cNvPr>
          <p:cNvSpPr txBox="1"/>
          <p:nvPr/>
        </p:nvSpPr>
        <p:spPr>
          <a:xfrm>
            <a:off x="5297424" y="2438400"/>
            <a:ext cx="4379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Sampling is the </a:t>
            </a:r>
            <a:r>
              <a:rPr lang="en-US" dirty="0" err="1"/>
              <a:t>cuplit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The rural counties have small population size</a:t>
            </a:r>
          </a:p>
          <a:p>
            <a:endParaRPr lang="en-US" dirty="0"/>
          </a:p>
          <a:p>
            <a:r>
              <a:rPr lang="en-US" dirty="0"/>
              <a:t>A county with pop == 100, might have zero</a:t>
            </a:r>
          </a:p>
          <a:p>
            <a:endParaRPr lang="en-US" dirty="0"/>
          </a:p>
          <a:p>
            <a:r>
              <a:rPr lang="en-US" dirty="0"/>
              <a:t>BUT, with only 1 case it looks BAD!</a:t>
            </a:r>
          </a:p>
          <a:p>
            <a:endParaRPr lang="en-US" dirty="0"/>
          </a:p>
          <a:p>
            <a:r>
              <a:rPr lang="en-US" dirty="0"/>
              <a:t>Bigger counties converge towards the global mean…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0600" y="533400"/>
            <a:ext cx="54864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Pseudoreplication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8800" y="2583664"/>
            <a:ext cx="6076950" cy="13025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sz="2800" spc="15" dirty="0">
                <a:latin typeface="Arial"/>
                <a:cs typeface="Arial"/>
              </a:rPr>
              <a:t>The </a:t>
            </a:r>
            <a:r>
              <a:rPr sz="2800" spc="10" dirty="0">
                <a:latin typeface="Arial"/>
                <a:cs typeface="Arial"/>
              </a:rPr>
              <a:t>error </a:t>
            </a:r>
            <a:r>
              <a:rPr sz="2800" spc="5" dirty="0">
                <a:latin typeface="Arial"/>
                <a:cs typeface="Arial"/>
              </a:rPr>
              <a:t>that </a:t>
            </a:r>
            <a:r>
              <a:rPr sz="2800" spc="10" dirty="0">
                <a:latin typeface="Arial"/>
                <a:cs typeface="Arial"/>
              </a:rPr>
              <a:t>occurs when </a:t>
            </a:r>
            <a:r>
              <a:rPr sz="2800" b="1" spc="10" dirty="0">
                <a:latin typeface="Arial"/>
                <a:cs typeface="Arial"/>
              </a:rPr>
              <a:t>samples are not </a:t>
            </a:r>
            <a:r>
              <a:rPr sz="2800" b="1" spc="15" dirty="0">
                <a:latin typeface="Arial"/>
                <a:cs typeface="Arial"/>
              </a:rPr>
              <a:t>independent</a:t>
            </a:r>
            <a:r>
              <a:rPr sz="2800" spc="15" dirty="0">
                <a:latin typeface="Arial"/>
                <a:cs typeface="Arial"/>
              </a:rPr>
              <a:t>, </a:t>
            </a:r>
            <a:r>
              <a:rPr sz="2800" spc="10" dirty="0">
                <a:latin typeface="Arial"/>
                <a:cs typeface="Arial"/>
              </a:rPr>
              <a:t>but they are treated </a:t>
            </a:r>
            <a:r>
              <a:rPr sz="2800" spc="15" dirty="0">
                <a:latin typeface="Arial"/>
                <a:cs typeface="Arial"/>
              </a:rPr>
              <a:t>as though </a:t>
            </a:r>
            <a:r>
              <a:rPr sz="2800" spc="10" dirty="0">
                <a:latin typeface="Arial"/>
                <a:cs typeface="Arial"/>
              </a:rPr>
              <a:t>they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are.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464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67046" y="762000"/>
            <a:ext cx="7310154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Example:</a:t>
            </a: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Pseudoreplication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7200" y="2223725"/>
            <a:ext cx="5410200" cy="332494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7800"/>
              </a:lnSpc>
              <a:spcBef>
                <a:spcPts val="125"/>
              </a:spcBef>
            </a:pPr>
            <a:r>
              <a:rPr sz="2400" spc="-50" dirty="0">
                <a:latin typeface="Arial"/>
                <a:cs typeface="Arial"/>
              </a:rPr>
              <a:t>You </a:t>
            </a:r>
            <a:r>
              <a:rPr sz="2400" spc="-10" dirty="0">
                <a:latin typeface="Arial"/>
                <a:cs typeface="Arial"/>
              </a:rPr>
              <a:t>are interested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lang="en-US" sz="2400" spc="-5" dirty="0">
                <a:latin typeface="Arial"/>
                <a:cs typeface="Arial"/>
              </a:rPr>
              <a:t>b</a:t>
            </a:r>
            <a:r>
              <a:rPr lang="en-US" sz="2400" spc="-10" dirty="0">
                <a:latin typeface="Arial"/>
                <a:cs typeface="Arial"/>
              </a:rPr>
              <a:t>ovine growth hormone (BGH) in cows</a:t>
            </a:r>
            <a:r>
              <a:rPr sz="2400" spc="-10" dirty="0">
                <a:latin typeface="Arial"/>
                <a:cs typeface="Arial"/>
              </a:rPr>
              <a:t>. </a:t>
            </a:r>
            <a:endParaRPr lang="en-US" sz="2400" spc="-10" dirty="0">
              <a:latin typeface="Arial"/>
              <a:cs typeface="Arial"/>
            </a:endParaRPr>
          </a:p>
          <a:p>
            <a:pPr marL="12700" marR="5080">
              <a:lnSpc>
                <a:spcPct val="97800"/>
              </a:lnSpc>
              <a:spcBef>
                <a:spcPts val="125"/>
              </a:spcBef>
            </a:pPr>
            <a:endParaRPr lang="en-US" sz="2400" spc="-10" dirty="0">
              <a:latin typeface="Arial"/>
              <a:cs typeface="Arial"/>
            </a:endParaRPr>
          </a:p>
          <a:p>
            <a:pPr marL="12700" marR="5080">
              <a:lnSpc>
                <a:spcPct val="97800"/>
              </a:lnSpc>
              <a:spcBef>
                <a:spcPts val="125"/>
              </a:spcBef>
            </a:pPr>
            <a:r>
              <a:rPr lang="en-US" sz="2400" spc="-10" dirty="0">
                <a:latin typeface="Arial"/>
                <a:cs typeface="Arial"/>
              </a:rPr>
              <a:t>Collecting this kind of data is expensive and</a:t>
            </a:r>
            <a:r>
              <a:rPr sz="2400" spc="-10" dirty="0">
                <a:latin typeface="Arial"/>
                <a:cs typeface="Arial"/>
              </a:rPr>
              <a:t> you decide to take </a:t>
            </a:r>
            <a:r>
              <a:rPr lang="en-US" sz="2400" spc="-10" dirty="0">
                <a:latin typeface="Arial"/>
                <a:cs typeface="Arial"/>
              </a:rPr>
              <a:t>1</a:t>
            </a:r>
            <a:r>
              <a:rPr sz="2400" spc="-10" dirty="0">
                <a:latin typeface="Arial"/>
                <a:cs typeface="Arial"/>
              </a:rPr>
              <a:t>0 measurements from each </a:t>
            </a:r>
            <a:r>
              <a:rPr lang="en-US" sz="2400" spc="-20" dirty="0">
                <a:latin typeface="Arial"/>
                <a:cs typeface="Arial"/>
              </a:rPr>
              <a:t>cow</a:t>
            </a:r>
            <a:r>
              <a:rPr sz="2400" spc="-20" dirty="0">
                <a:latin typeface="Arial"/>
                <a:cs typeface="Arial"/>
              </a:rPr>
              <a:t>. </a:t>
            </a:r>
            <a:endParaRPr lang="en-US" sz="2400" spc="-20" dirty="0">
              <a:latin typeface="Arial"/>
              <a:cs typeface="Arial"/>
            </a:endParaRPr>
          </a:p>
          <a:p>
            <a:pPr marL="12700" marR="5080">
              <a:lnSpc>
                <a:spcPct val="97800"/>
              </a:lnSpc>
              <a:spcBef>
                <a:spcPts val="125"/>
              </a:spcBef>
            </a:pPr>
            <a:endParaRPr lang="en-US" sz="2400" spc="-20" dirty="0">
              <a:latin typeface="Arial"/>
              <a:cs typeface="Arial"/>
            </a:endParaRPr>
          </a:p>
          <a:p>
            <a:pPr marL="12700" marR="5080">
              <a:lnSpc>
                <a:spcPct val="97800"/>
              </a:lnSpc>
              <a:spcBef>
                <a:spcPts val="125"/>
              </a:spcBef>
            </a:pPr>
            <a:r>
              <a:rPr sz="2400" spc="-50" dirty="0">
                <a:latin typeface="Arial"/>
                <a:cs typeface="Arial"/>
              </a:rPr>
              <a:t>You </a:t>
            </a:r>
            <a:r>
              <a:rPr sz="2400" spc="-10" dirty="0">
                <a:latin typeface="Arial"/>
                <a:cs typeface="Arial"/>
              </a:rPr>
              <a:t>study </a:t>
            </a:r>
            <a:r>
              <a:rPr sz="2400" spc="-5" dirty="0">
                <a:latin typeface="Arial"/>
                <a:cs typeface="Arial"/>
              </a:rPr>
              <a:t>6 </a:t>
            </a:r>
            <a:r>
              <a:rPr lang="en-US" sz="2400" spc="-10" dirty="0">
                <a:latin typeface="Arial"/>
                <a:cs typeface="Arial"/>
              </a:rPr>
              <a:t>cows</a:t>
            </a:r>
            <a:r>
              <a:rPr sz="2400" spc="-10" dirty="0">
                <a:latin typeface="Arial"/>
                <a:cs typeface="Arial"/>
              </a:rPr>
              <a:t>, so you have 60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measurements.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4600" y="6567971"/>
            <a:ext cx="52578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" dirty="0">
                <a:latin typeface="Arial"/>
                <a:cs typeface="Arial"/>
              </a:rPr>
              <a:t>What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spc="-10" dirty="0">
                <a:latin typeface="Arial"/>
                <a:cs typeface="Arial"/>
              </a:rPr>
              <a:t>your sample size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</a:t>
            </a:r>
            <a:r>
              <a:rPr sz="2800" i="1" spc="-1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)</a:t>
            </a:r>
            <a:r>
              <a:rPr sz="2800" i="1" spc="-10" dirty="0"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1266" name="Picture 2" descr="Getting Dairy Calves Off to a Good Start — The SIP Principle with Colostrum  – DAIReXNET">
            <a:extLst>
              <a:ext uri="{FF2B5EF4-FFF2-40B4-BE49-F238E27FC236}">
                <a16:creationId xmlns:a16="http://schemas.microsoft.com/office/drawing/2014/main" id="{FAECDEC5-B9AA-4CC0-BA5A-D03AC4A7B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2933"/>
            <a:ext cx="34480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45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838200" y="685800"/>
            <a:ext cx="8397524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Avoiding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 pseudoreplication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87124" y="6172200"/>
            <a:ext cx="7848600" cy="757259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spcBef>
                <a:spcPts val="145"/>
              </a:spcBef>
            </a:pPr>
            <a:r>
              <a:rPr sz="2400" b="1" spc="-45" dirty="0">
                <a:latin typeface="Arial"/>
                <a:cs typeface="Arial"/>
              </a:rPr>
              <a:t>Take </a:t>
            </a:r>
            <a:r>
              <a:rPr sz="2400" b="1" spc="-10" dirty="0">
                <a:latin typeface="Arial"/>
                <a:cs typeface="Arial"/>
              </a:rPr>
              <a:t>the </a:t>
            </a:r>
            <a:r>
              <a:rPr sz="2400" b="1" spc="-15" dirty="0">
                <a:latin typeface="Arial"/>
                <a:cs typeface="Arial"/>
              </a:rPr>
              <a:t>mean </a:t>
            </a:r>
            <a:r>
              <a:rPr lang="en-US" sz="2400" b="1" spc="-10" dirty="0">
                <a:latin typeface="Arial"/>
                <a:cs typeface="Arial"/>
              </a:rPr>
              <a:t>BGH </a:t>
            </a:r>
            <a:r>
              <a:rPr sz="2400" b="1" spc="-10" dirty="0">
                <a:latin typeface="Arial"/>
                <a:cs typeface="Arial"/>
              </a:rPr>
              <a:t>for each </a:t>
            </a:r>
            <a:r>
              <a:rPr lang="en-US" sz="2400" b="1" spc="-20" dirty="0">
                <a:latin typeface="Arial"/>
                <a:cs typeface="Arial"/>
              </a:rPr>
              <a:t>cow</a:t>
            </a:r>
            <a:r>
              <a:rPr sz="2400" b="1" spc="-20" dirty="0">
                <a:latin typeface="Arial"/>
                <a:cs typeface="Arial"/>
              </a:rPr>
              <a:t>, </a:t>
            </a:r>
            <a:r>
              <a:rPr sz="2400" b="1" spc="-10" dirty="0">
                <a:latin typeface="Arial"/>
                <a:cs typeface="Arial"/>
              </a:rPr>
              <a:t>so that you have </a:t>
            </a:r>
            <a:r>
              <a:rPr sz="2400" b="1" spc="-5" dirty="0">
                <a:latin typeface="Arial"/>
                <a:cs typeface="Arial"/>
              </a:rPr>
              <a:t>6 </a:t>
            </a:r>
            <a:r>
              <a:rPr lang="en-US" sz="2400" b="1" spc="-10" dirty="0">
                <a:latin typeface="Arial"/>
                <a:cs typeface="Arial"/>
              </a:rPr>
              <a:t>measures</a:t>
            </a:r>
            <a:r>
              <a:rPr sz="2400" b="1" spc="-10" dirty="0">
                <a:latin typeface="Arial"/>
                <a:cs typeface="Arial"/>
              </a:rPr>
              <a:t>, one for each </a:t>
            </a:r>
            <a:r>
              <a:rPr lang="en-US" sz="2400" b="1" spc="-10" dirty="0">
                <a:latin typeface="Arial"/>
                <a:cs typeface="Arial"/>
              </a:rPr>
              <a:t>cow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(</a:t>
            </a:r>
            <a:r>
              <a:rPr sz="2400" b="1" i="1" spc="-15" dirty="0">
                <a:latin typeface="Arial"/>
                <a:cs typeface="Arial"/>
              </a:rPr>
              <a:t>n </a:t>
            </a:r>
            <a:r>
              <a:rPr sz="2400" b="1" spc="-5" dirty="0">
                <a:latin typeface="Arial"/>
                <a:cs typeface="Arial"/>
              </a:rPr>
              <a:t>=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6).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93F5091-54FE-4479-B8CD-C8DD1F676522}"/>
              </a:ext>
            </a:extLst>
          </p:cNvPr>
          <p:cNvSpPr txBox="1"/>
          <p:nvPr/>
        </p:nvSpPr>
        <p:spPr>
          <a:xfrm>
            <a:off x="4267200" y="2223725"/>
            <a:ext cx="5410200" cy="332494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7800"/>
              </a:lnSpc>
              <a:spcBef>
                <a:spcPts val="125"/>
              </a:spcBef>
            </a:pPr>
            <a:r>
              <a:rPr sz="2400" spc="-50" dirty="0">
                <a:latin typeface="Arial"/>
                <a:cs typeface="Arial"/>
              </a:rPr>
              <a:t>You </a:t>
            </a:r>
            <a:r>
              <a:rPr sz="2400" spc="-10" dirty="0">
                <a:latin typeface="Arial"/>
                <a:cs typeface="Arial"/>
              </a:rPr>
              <a:t>are interested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lang="en-US" sz="2400" spc="-5" dirty="0">
                <a:latin typeface="Arial"/>
                <a:cs typeface="Arial"/>
              </a:rPr>
              <a:t>b</a:t>
            </a:r>
            <a:r>
              <a:rPr lang="en-US" sz="2400" spc="-10" dirty="0">
                <a:latin typeface="Arial"/>
                <a:cs typeface="Arial"/>
              </a:rPr>
              <a:t>ovine growth hormone (BGH) in cows</a:t>
            </a:r>
            <a:r>
              <a:rPr sz="2400" spc="-10" dirty="0">
                <a:latin typeface="Arial"/>
                <a:cs typeface="Arial"/>
              </a:rPr>
              <a:t>. </a:t>
            </a:r>
            <a:endParaRPr lang="en-US" sz="2400" spc="-10" dirty="0">
              <a:latin typeface="Arial"/>
              <a:cs typeface="Arial"/>
            </a:endParaRPr>
          </a:p>
          <a:p>
            <a:pPr marL="12700" marR="5080">
              <a:lnSpc>
                <a:spcPct val="97800"/>
              </a:lnSpc>
              <a:spcBef>
                <a:spcPts val="125"/>
              </a:spcBef>
            </a:pPr>
            <a:endParaRPr lang="en-US" sz="2400" spc="-10" dirty="0">
              <a:latin typeface="Arial"/>
              <a:cs typeface="Arial"/>
            </a:endParaRPr>
          </a:p>
          <a:p>
            <a:pPr marL="12700" marR="5080">
              <a:lnSpc>
                <a:spcPct val="97800"/>
              </a:lnSpc>
              <a:spcBef>
                <a:spcPts val="125"/>
              </a:spcBef>
            </a:pPr>
            <a:r>
              <a:rPr lang="en-US" sz="2400" spc="-10" dirty="0">
                <a:latin typeface="Arial"/>
                <a:cs typeface="Arial"/>
              </a:rPr>
              <a:t>Collecting this kind of data is expensive and</a:t>
            </a:r>
            <a:r>
              <a:rPr sz="2400" spc="-10" dirty="0">
                <a:latin typeface="Arial"/>
                <a:cs typeface="Arial"/>
              </a:rPr>
              <a:t> you decide to take </a:t>
            </a:r>
            <a:r>
              <a:rPr lang="en-US" sz="2400" spc="-10" dirty="0">
                <a:latin typeface="Arial"/>
                <a:cs typeface="Arial"/>
              </a:rPr>
              <a:t>1</a:t>
            </a:r>
            <a:r>
              <a:rPr sz="2400" spc="-10" dirty="0">
                <a:latin typeface="Arial"/>
                <a:cs typeface="Arial"/>
              </a:rPr>
              <a:t>0 measurements from each </a:t>
            </a:r>
            <a:r>
              <a:rPr lang="en-US" sz="2400" spc="-20" dirty="0">
                <a:latin typeface="Arial"/>
                <a:cs typeface="Arial"/>
              </a:rPr>
              <a:t>cow</a:t>
            </a:r>
            <a:r>
              <a:rPr sz="2400" spc="-20" dirty="0">
                <a:latin typeface="Arial"/>
                <a:cs typeface="Arial"/>
              </a:rPr>
              <a:t>. </a:t>
            </a:r>
            <a:endParaRPr lang="en-US" sz="2400" spc="-20" dirty="0">
              <a:latin typeface="Arial"/>
              <a:cs typeface="Arial"/>
            </a:endParaRPr>
          </a:p>
          <a:p>
            <a:pPr marL="12700" marR="5080">
              <a:lnSpc>
                <a:spcPct val="97800"/>
              </a:lnSpc>
              <a:spcBef>
                <a:spcPts val="125"/>
              </a:spcBef>
            </a:pPr>
            <a:endParaRPr lang="en-US" sz="2400" spc="-20" dirty="0">
              <a:latin typeface="Arial"/>
              <a:cs typeface="Arial"/>
            </a:endParaRPr>
          </a:p>
          <a:p>
            <a:pPr marL="12700" marR="5080">
              <a:lnSpc>
                <a:spcPct val="97800"/>
              </a:lnSpc>
              <a:spcBef>
                <a:spcPts val="125"/>
              </a:spcBef>
            </a:pPr>
            <a:r>
              <a:rPr sz="2400" spc="-50" dirty="0">
                <a:latin typeface="Arial"/>
                <a:cs typeface="Arial"/>
              </a:rPr>
              <a:t>You </a:t>
            </a:r>
            <a:r>
              <a:rPr sz="2400" spc="-10" dirty="0">
                <a:latin typeface="Arial"/>
                <a:cs typeface="Arial"/>
              </a:rPr>
              <a:t>study </a:t>
            </a:r>
            <a:r>
              <a:rPr sz="2400" spc="-5" dirty="0">
                <a:latin typeface="Arial"/>
                <a:cs typeface="Arial"/>
              </a:rPr>
              <a:t>6 </a:t>
            </a:r>
            <a:r>
              <a:rPr lang="en-US" sz="2400" spc="-10" dirty="0">
                <a:latin typeface="Arial"/>
                <a:cs typeface="Arial"/>
              </a:rPr>
              <a:t>cows</a:t>
            </a:r>
            <a:r>
              <a:rPr sz="2400" spc="-10" dirty="0">
                <a:latin typeface="Arial"/>
                <a:cs typeface="Arial"/>
              </a:rPr>
              <a:t>, so you have 60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measurements.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8" name="Picture 2" descr="Getting Dairy Calves Off to a Good Start — The SIP Principle with Colostrum  – DAIReXNET">
            <a:extLst>
              <a:ext uri="{FF2B5EF4-FFF2-40B4-BE49-F238E27FC236}">
                <a16:creationId xmlns:a16="http://schemas.microsoft.com/office/drawing/2014/main" id="{7C0BB304-73A4-4C22-80EB-6F4C498D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2933"/>
            <a:ext cx="34480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14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219723" y="4344423"/>
            <a:ext cx="3353435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latin typeface="Arial"/>
                <a:cs typeface="Arial"/>
              </a:rPr>
              <a:t>Sample </a:t>
            </a:r>
            <a:r>
              <a:rPr sz="2000" b="1" spc="-10" dirty="0">
                <a:latin typeface="Arial"/>
                <a:cs typeface="Arial"/>
              </a:rPr>
              <a:t>size 10 from </a:t>
            </a:r>
            <a:r>
              <a:rPr lang="en-US" sz="2000" b="1" spc="-15" dirty="0">
                <a:latin typeface="Arial"/>
                <a:cs typeface="Arial"/>
              </a:rPr>
              <a:t>Gaussian</a:t>
            </a:r>
            <a:r>
              <a:rPr sz="2000" b="1" spc="-15" dirty="0">
                <a:latin typeface="Arial"/>
                <a:cs typeface="Arial"/>
              </a:rPr>
              <a:t> distribution with </a:t>
            </a:r>
            <a:r>
              <a:rPr sz="2000" b="1" spc="-5" dirty="0">
                <a:latin typeface="Symbol"/>
                <a:cs typeface="Symbol"/>
              </a:rPr>
              <a:t></a:t>
            </a:r>
            <a:r>
              <a:rPr sz="2000" b="1" spc="-5" dirty="0">
                <a:latin typeface="Arial"/>
                <a:cs typeface="Arial"/>
              </a:rPr>
              <a:t>=13 </a:t>
            </a:r>
            <a:r>
              <a:rPr sz="2000" b="1" spc="-10" dirty="0">
                <a:latin typeface="Arial"/>
                <a:cs typeface="Arial"/>
              </a:rPr>
              <a:t>and </a:t>
            </a:r>
            <a:r>
              <a:rPr sz="2000" b="1" dirty="0">
                <a:latin typeface="Symbol"/>
                <a:cs typeface="Symbol"/>
              </a:rPr>
              <a:t></a:t>
            </a:r>
            <a:r>
              <a:rPr sz="2000" b="1" baseline="25925" dirty="0">
                <a:latin typeface="Arial"/>
                <a:cs typeface="Arial"/>
              </a:rPr>
              <a:t>2</a:t>
            </a:r>
            <a:r>
              <a:rPr sz="2000" b="1" dirty="0">
                <a:latin typeface="Arial"/>
                <a:cs typeface="Arial"/>
              </a:rPr>
              <a:t>=16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85CC461-855C-4B2B-B03E-B26AE850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8142"/>
            <a:ext cx="5960405" cy="677108"/>
          </a:xfrm>
        </p:spPr>
        <p:txBody>
          <a:bodyPr/>
          <a:lstStyle/>
          <a:p>
            <a:r>
              <a:rPr lang="en-US" sz="4400" dirty="0"/>
              <a:t>Estimation</a:t>
            </a:r>
            <a:endParaRPr lang="en-GB" sz="4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7E3EE3-9391-4C65-AE03-15E5E41EF08E}"/>
              </a:ext>
            </a:extLst>
          </p:cNvPr>
          <p:cNvSpPr txBox="1"/>
          <p:nvPr/>
        </p:nvSpPr>
        <p:spPr>
          <a:xfrm>
            <a:off x="4800600" y="638142"/>
            <a:ext cx="5029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set.seed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(1); x &lt;- 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rnorm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(10, 13, 16)</a:t>
            </a:r>
          </a:p>
          <a:p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hist(x, 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=F, breaks = 10,</a:t>
            </a:r>
          </a:p>
          <a:p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col="goldenrod")</a:t>
            </a:r>
          </a:p>
          <a:p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curve(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dnorm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mean=mean(x), 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(x)), </a:t>
            </a:r>
          </a:p>
          <a:p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col="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darkblue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add=TRUE, 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yaxt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="n")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D279CB2-09D9-4483-8462-EF43050E0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52" y="2350696"/>
            <a:ext cx="5533948" cy="468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26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0B90C2-A489-487C-94C2-0EFDE85E3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6597989" cy="3714941"/>
          </a:xfrm>
          <a:prstGeom prst="rect">
            <a:avLst/>
          </a:prstGeom>
        </p:spPr>
      </p:pic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4221B545-44CC-4330-A469-7931950DF265}"/>
              </a:ext>
            </a:extLst>
          </p:cNvPr>
          <p:cNvSpPr txBox="1"/>
          <p:nvPr/>
        </p:nvSpPr>
        <p:spPr>
          <a:xfrm>
            <a:off x="2133600" y="5334000"/>
            <a:ext cx="5029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hlinkClick r:id="rId3"/>
              </a:rPr>
              <a:t>Davies, G.M., Gray, A., 2015. Don’t let spurious accusations of </a:t>
            </a:r>
            <a:r>
              <a:rPr lang="en-GB" dirty="0" err="1">
                <a:effectLst/>
                <a:hlinkClick r:id="rId3"/>
              </a:rPr>
              <a:t>pseudoreplication</a:t>
            </a:r>
            <a:r>
              <a:rPr lang="en-GB" dirty="0">
                <a:effectLst/>
                <a:hlinkClick r:id="rId3"/>
              </a:rPr>
              <a:t> limit our ability to learn from natural experiments (and other messy kinds of ecological monitoring). Ecology and Evolution 5, 5295–5304. </a:t>
            </a:r>
            <a:endParaRPr lang="en-GB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8C77E2-51C4-40DB-A0EC-2FA33B35C80E}"/>
              </a:ext>
            </a:extLst>
          </p:cNvPr>
          <p:cNvSpPr txBox="1"/>
          <p:nvPr/>
        </p:nvSpPr>
        <p:spPr>
          <a:xfrm>
            <a:off x="2209800" y="609600"/>
            <a:ext cx="19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Suggested reading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81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477000" y="4191000"/>
            <a:ext cx="3152877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90"/>
              </a:spcBef>
            </a:pPr>
            <a:r>
              <a:rPr lang="en-US" sz="2000" b="1" spc="-15" dirty="0">
                <a:latin typeface="Arial"/>
                <a:cs typeface="Arial"/>
              </a:rPr>
              <a:t>A different sample of 10 from a Gaussian</a:t>
            </a:r>
            <a:r>
              <a:rPr sz="2000" b="1" spc="-15" dirty="0">
                <a:latin typeface="Arial"/>
                <a:cs typeface="Arial"/>
              </a:rPr>
              <a:t> distribution with </a:t>
            </a:r>
            <a:r>
              <a:rPr sz="2000" b="1" spc="-5" dirty="0">
                <a:latin typeface="Symbol"/>
                <a:cs typeface="Symbol"/>
              </a:rPr>
              <a:t></a:t>
            </a:r>
            <a:r>
              <a:rPr sz="2000" b="1" spc="-5" dirty="0">
                <a:latin typeface="Arial"/>
                <a:cs typeface="Arial"/>
              </a:rPr>
              <a:t>=13 </a:t>
            </a:r>
            <a:r>
              <a:rPr sz="2000" b="1" spc="-10" dirty="0">
                <a:latin typeface="Arial"/>
                <a:cs typeface="Arial"/>
              </a:rPr>
              <a:t>and </a:t>
            </a:r>
            <a:r>
              <a:rPr sz="2000" b="1" dirty="0">
                <a:latin typeface="Symbol"/>
                <a:cs typeface="Symbol"/>
              </a:rPr>
              <a:t></a:t>
            </a:r>
            <a:r>
              <a:rPr sz="2000" b="1" baseline="25925" dirty="0">
                <a:latin typeface="Arial"/>
                <a:cs typeface="Arial"/>
              </a:rPr>
              <a:t>2</a:t>
            </a:r>
            <a:r>
              <a:rPr sz="2000" b="1" dirty="0">
                <a:latin typeface="Arial"/>
                <a:cs typeface="Arial"/>
              </a:rPr>
              <a:t>=16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85CC461-855C-4B2B-B03E-B26AE850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8142"/>
            <a:ext cx="5960405" cy="677108"/>
          </a:xfrm>
        </p:spPr>
        <p:txBody>
          <a:bodyPr/>
          <a:lstStyle/>
          <a:p>
            <a:r>
              <a:rPr lang="en-US" sz="4400" dirty="0"/>
              <a:t>Estimation</a:t>
            </a:r>
            <a:endParaRPr lang="en-GB" sz="4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7E3EE3-9391-4C65-AE03-15E5E41EF08E}"/>
              </a:ext>
            </a:extLst>
          </p:cNvPr>
          <p:cNvSpPr txBox="1"/>
          <p:nvPr/>
        </p:nvSpPr>
        <p:spPr>
          <a:xfrm>
            <a:off x="4800600" y="638142"/>
            <a:ext cx="5029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set.seed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(2); x &lt;- 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rnorm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(10, 13, 16)</a:t>
            </a:r>
          </a:p>
          <a:p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hist(x, 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=F, breaks = 10,</a:t>
            </a:r>
          </a:p>
          <a:p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col="goldenrod")</a:t>
            </a:r>
          </a:p>
          <a:p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curve(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dnorm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mean=mean(x), 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(x)), </a:t>
            </a:r>
          </a:p>
          <a:p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col="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darkblue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add=TRUE, 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yaxt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="n")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900E8-5F03-4FB4-8626-C448C115B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09800"/>
            <a:ext cx="5520013" cy="46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6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477000" y="4191000"/>
            <a:ext cx="3152877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90"/>
              </a:spcBef>
            </a:pPr>
            <a:r>
              <a:rPr lang="en-US" sz="2000" b="1" spc="-15" dirty="0">
                <a:latin typeface="Arial"/>
                <a:cs typeface="Arial"/>
              </a:rPr>
              <a:t>A 3</a:t>
            </a:r>
            <a:r>
              <a:rPr lang="en-US" sz="2000" b="1" spc="-15" baseline="30000" dirty="0">
                <a:latin typeface="Arial"/>
                <a:cs typeface="Arial"/>
              </a:rPr>
              <a:t>rd</a:t>
            </a:r>
            <a:r>
              <a:rPr lang="en-US" sz="2000" b="1" spc="-15" dirty="0">
                <a:latin typeface="Arial"/>
                <a:cs typeface="Arial"/>
              </a:rPr>
              <a:t> sample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85CC461-855C-4B2B-B03E-B26AE850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8142"/>
            <a:ext cx="5960405" cy="677108"/>
          </a:xfrm>
        </p:spPr>
        <p:txBody>
          <a:bodyPr/>
          <a:lstStyle/>
          <a:p>
            <a:r>
              <a:rPr lang="en-US" sz="4400" dirty="0"/>
              <a:t>Estimation</a:t>
            </a:r>
            <a:endParaRPr lang="en-GB" sz="4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7E3EE3-9391-4C65-AE03-15E5E41EF08E}"/>
              </a:ext>
            </a:extLst>
          </p:cNvPr>
          <p:cNvSpPr txBox="1"/>
          <p:nvPr/>
        </p:nvSpPr>
        <p:spPr>
          <a:xfrm>
            <a:off x="4800600" y="638142"/>
            <a:ext cx="5029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set.seed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(2); x &lt;- 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rnorm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(10, 13, 16)</a:t>
            </a:r>
          </a:p>
          <a:p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hist(x, 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=F, breaks = 10,</a:t>
            </a:r>
          </a:p>
          <a:p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col="goldenrod")</a:t>
            </a:r>
          </a:p>
          <a:p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curve(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dnorm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mean=mean(x), 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(x)), </a:t>
            </a:r>
          </a:p>
          <a:p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col="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darkblue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add=TRUE, </a:t>
            </a:r>
            <a:r>
              <a:rPr lang="en-GB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yaxt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="n")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BA531-3C78-4770-9355-049F357D0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62200"/>
            <a:ext cx="5520013" cy="46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2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7200" y="685800"/>
            <a:ext cx="8915400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/>
            <a:r>
              <a:rPr sz="44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44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sz="44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means 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44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many 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samples, </a:t>
            </a:r>
            <a:r>
              <a:rPr sz="44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each 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44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sample 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size</a:t>
            </a:r>
            <a:r>
              <a:rPr sz="4400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44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10</a:t>
            </a:r>
            <a:endParaRPr sz="4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5A8E9-1EDF-4E3D-8A4A-33308762B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511108"/>
            <a:ext cx="5459600" cy="462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1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7200" y="685800"/>
            <a:ext cx="8915400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/>
            <a:r>
              <a:rPr sz="44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44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sz="44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means 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44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many 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samples, </a:t>
            </a:r>
            <a:r>
              <a:rPr sz="44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each 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44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sample 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size</a:t>
            </a:r>
            <a:r>
              <a:rPr sz="4400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44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10</a:t>
            </a:r>
            <a:endParaRPr sz="4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3ACE70-5FE9-425F-8280-B3AADAEFB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866793"/>
            <a:ext cx="4946241" cy="41874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7200" y="685800"/>
            <a:ext cx="8915400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/>
            <a:r>
              <a:rPr sz="44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44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sz="44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means 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44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many 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samples, </a:t>
            </a:r>
            <a:r>
              <a:rPr sz="44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each 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44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sample 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size</a:t>
            </a:r>
            <a:r>
              <a:rPr sz="4400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44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10</a:t>
            </a:r>
            <a:r>
              <a:rPr lang="en-US" sz="44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0</a:t>
            </a:r>
            <a:endParaRPr sz="4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280E59-E45B-4642-A802-1A22406C1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45492"/>
            <a:ext cx="5009565" cy="424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2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705600" y="5638800"/>
            <a:ext cx="1177781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i="1" spc="10" dirty="0">
                <a:latin typeface="Arial"/>
                <a:cs typeface="Arial"/>
              </a:rPr>
              <a:t>n </a:t>
            </a:r>
            <a:r>
              <a:rPr sz="2000" b="1" spc="10" dirty="0">
                <a:latin typeface="Arial"/>
                <a:cs typeface="Arial"/>
              </a:rPr>
              <a:t>=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100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1813" y="3159825"/>
            <a:ext cx="990600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i="1" spc="10" dirty="0">
                <a:latin typeface="Arial"/>
                <a:cs typeface="Arial"/>
              </a:rPr>
              <a:t>n </a:t>
            </a:r>
            <a:r>
              <a:rPr sz="2000" b="1" spc="10" dirty="0">
                <a:latin typeface="Arial"/>
                <a:cs typeface="Arial"/>
              </a:rPr>
              <a:t>=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10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000" y="520379"/>
            <a:ext cx="9525000" cy="137024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Variation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in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sample means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decreases </a:t>
            </a:r>
            <a:r>
              <a:rPr sz="4400" dirty="0">
                <a:solidFill>
                  <a:srgbClr val="2F5597"/>
                </a:solidFill>
                <a:latin typeface="Arial"/>
                <a:cs typeface="Arial"/>
              </a:rPr>
              <a:t>with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sample</a:t>
            </a:r>
            <a:r>
              <a:rPr sz="4400" spc="18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size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4191000"/>
            <a:ext cx="2667000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-10" dirty="0">
                <a:latin typeface="Arial"/>
                <a:cs typeface="Arial"/>
              </a:rPr>
              <a:t>1000 samples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each</a:t>
            </a:r>
            <a:endParaRPr sz="2000" b="1" dirty="0">
              <a:latin typeface="Arial"/>
              <a:cs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5FAC3BB-873A-4B5A-8EC1-8287D82B3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218" y="2130576"/>
            <a:ext cx="2813963" cy="23823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BCFE4F6-BC9C-4553-85B8-D1D7C664C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218" y="4636167"/>
            <a:ext cx="2813963" cy="23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93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959</Words>
  <Application>Microsoft Office PowerPoint</Application>
  <PresentationFormat>Custom</PresentationFormat>
  <Paragraphs>113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Courier New</vt:lpstr>
      <vt:lpstr>Open Sans</vt:lpstr>
      <vt:lpstr>Symbol</vt:lpstr>
      <vt:lpstr>Times New Roman</vt:lpstr>
      <vt:lpstr>Office Theme</vt:lpstr>
      <vt:lpstr>C7041 Experimental Design and Analysis</vt:lpstr>
      <vt:lpstr>1.04 Estimation</vt:lpstr>
      <vt:lpstr>Estimation</vt:lpstr>
      <vt:lpstr>Estimation</vt:lpstr>
      <vt:lpstr>Estimation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error of the mean</vt:lpstr>
      <vt:lpstr>Standard error of the mean</vt:lpstr>
      <vt:lpstr>PowerPoint Presentation</vt:lpstr>
      <vt:lpstr>PowerPoint Presentation</vt:lpstr>
      <vt:lpstr>Confidence interval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Variation in cancer rates decreases  with population size of counties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C7041 Experimental Design and Analysis</dc:title>
  <cp:lastModifiedBy>Ed Harris</cp:lastModifiedBy>
  <cp:revision>17</cp:revision>
  <dcterms:created xsi:type="dcterms:W3CDTF">2020-10-28T13:53:38Z</dcterms:created>
  <dcterms:modified xsi:type="dcterms:W3CDTF">2020-11-02T16:10:27Z</dcterms:modified>
</cp:coreProperties>
</file>