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3" r:id="rId2"/>
    <p:sldId id="256" r:id="rId3"/>
    <p:sldId id="257" r:id="rId4"/>
    <p:sldId id="294" r:id="rId5"/>
    <p:sldId id="295" r:id="rId6"/>
    <p:sldId id="258" r:id="rId7"/>
    <p:sldId id="296" r:id="rId8"/>
    <p:sldId id="297" r:id="rId9"/>
    <p:sldId id="298" r:id="rId10"/>
    <p:sldId id="259" r:id="rId11"/>
    <p:sldId id="299" r:id="rId12"/>
    <p:sldId id="300" r:id="rId13"/>
    <p:sldId id="301" r:id="rId14"/>
    <p:sldId id="260" r:id="rId15"/>
    <p:sldId id="302" r:id="rId16"/>
    <p:sldId id="303" r:id="rId17"/>
    <p:sldId id="304" r:id="rId18"/>
    <p:sldId id="261" r:id="rId19"/>
    <p:sldId id="305" r:id="rId20"/>
    <p:sldId id="306" r:id="rId21"/>
    <p:sldId id="307" r:id="rId22"/>
    <p:sldId id="262" r:id="rId23"/>
    <p:sldId id="308" r:id="rId24"/>
    <p:sldId id="309" r:id="rId25"/>
    <p:sldId id="310" r:id="rId26"/>
    <p:sldId id="263" r:id="rId27"/>
    <p:sldId id="311" r:id="rId28"/>
    <p:sldId id="314" r:id="rId29"/>
    <p:sldId id="312" r:id="rId30"/>
    <p:sldId id="313" r:id="rId31"/>
    <p:sldId id="264" r:id="rId32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50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47397" y="650002"/>
            <a:ext cx="6163605" cy="389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tcore.ca/~peleetom" TargetMode="Externa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science.com/45083-misleading-gun-death-chart.html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science.com/45083-misleading-gun-death-chart.html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E64F-2A09-4756-B2DD-41D08824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539" y="1113692"/>
            <a:ext cx="7650993" cy="1406282"/>
          </a:xfrm>
        </p:spPr>
        <p:txBody>
          <a:bodyPr/>
          <a:lstStyle/>
          <a:p>
            <a:pPr algn="ctr"/>
            <a:r>
              <a:rPr lang="en-GB" sz="4569" dirty="0"/>
              <a:t>C7041 Experimental Design and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19903-BB99-4D04-AE74-9CB383949716}"/>
              </a:ext>
            </a:extLst>
          </p:cNvPr>
          <p:cNvSpPr txBox="1"/>
          <p:nvPr/>
        </p:nvSpPr>
        <p:spPr>
          <a:xfrm>
            <a:off x="4637214" y="2689674"/>
            <a:ext cx="1134606" cy="404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31" dirty="0"/>
              <a:t>Ed Harris</a:t>
            </a:r>
          </a:p>
        </p:txBody>
      </p:sp>
      <p:pic>
        <p:nvPicPr>
          <p:cNvPr id="1026" name="Picture 2" descr="Biodiversity can benefit your farm - Farm and Dairy">
            <a:extLst>
              <a:ext uri="{FF2B5EF4-FFF2-40B4-BE49-F238E27FC236}">
                <a16:creationId xmlns:a16="http://schemas.microsoft.com/office/drawing/2014/main" id="{9A8DB3F7-9257-4104-BE9A-B79D2EF4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694" y="4987556"/>
            <a:ext cx="2965938" cy="19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Insect Apocalypse Is Here - The New York Times">
            <a:extLst>
              <a:ext uri="{FF2B5EF4-FFF2-40B4-BE49-F238E27FC236}">
                <a16:creationId xmlns:a16="http://schemas.microsoft.com/office/drawing/2014/main" id="{A18371C3-9DC8-4ED0-973B-1ACD6F9EF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65" y="3886201"/>
            <a:ext cx="2532282" cy="308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rming Systems Trial - Rodale Institute">
            <a:extLst>
              <a:ext uri="{FF2B5EF4-FFF2-40B4-BE49-F238E27FC236}">
                <a16:creationId xmlns:a16="http://schemas.microsoft.com/office/drawing/2014/main" id="{BA9DE0EF-7893-47F8-A4AE-948BDF6BB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262" y="3040016"/>
            <a:ext cx="3708803" cy="192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DNA of rare goat breeds in France reveals secrets of paternity">
            <a:extLst>
              <a:ext uri="{FF2B5EF4-FFF2-40B4-BE49-F238E27FC236}">
                <a16:creationId xmlns:a16="http://schemas.microsoft.com/office/drawing/2014/main" id="{750CC69D-DB06-486D-B6E2-903B479AF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1" y="2751808"/>
            <a:ext cx="2969701" cy="197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inter wheat - New variety types with huge potential">
            <a:extLst>
              <a:ext uri="{FF2B5EF4-FFF2-40B4-BE49-F238E27FC236}">
                <a16:creationId xmlns:a16="http://schemas.microsoft.com/office/drawing/2014/main" id="{5E5D5D30-DE77-4F31-B11F-4EAED03A8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2"/>
          <a:stretch/>
        </p:blipFill>
        <p:spPr bwMode="auto">
          <a:xfrm>
            <a:off x="1031631" y="4791888"/>
            <a:ext cx="1874490" cy="219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31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2819400"/>
            <a:ext cx="6858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spc="-40" dirty="0"/>
              <a:t>Graphing </a:t>
            </a:r>
            <a:r>
              <a:rPr sz="4000" spc="-45" dirty="0"/>
              <a:t>numerical</a:t>
            </a:r>
            <a:r>
              <a:rPr sz="4000" spc="25" dirty="0"/>
              <a:t> </a:t>
            </a:r>
            <a:r>
              <a:rPr sz="4000" spc="-55" dirty="0"/>
              <a:t>variables</a:t>
            </a:r>
            <a:endParaRPr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58549" y="1620306"/>
            <a:ext cx="7236499" cy="5693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3600" spc="-25" dirty="0">
                <a:solidFill>
                  <a:srgbClr val="2F5597"/>
                </a:solidFill>
                <a:latin typeface="Arial"/>
                <a:cs typeface="Arial"/>
              </a:rPr>
              <a:t>Heights </a:t>
            </a:r>
            <a:r>
              <a:rPr sz="3600" spc="-10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lang="en-US" sz="3600" spc="-10" dirty="0">
                <a:solidFill>
                  <a:srgbClr val="2F5597"/>
                </a:solidFill>
                <a:latin typeface="Arial"/>
                <a:cs typeface="Arial"/>
              </a:rPr>
              <a:t>EDA</a:t>
            </a:r>
            <a:r>
              <a:rPr sz="3600" spc="-1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2F5597"/>
                </a:solidFill>
                <a:latin typeface="Arial"/>
                <a:cs typeface="Arial"/>
              </a:rPr>
              <a:t>students</a:t>
            </a:r>
            <a:r>
              <a:rPr sz="3600" spc="3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3600" spc="-75" dirty="0">
                <a:solidFill>
                  <a:srgbClr val="2F5597"/>
                </a:solidFill>
                <a:latin typeface="Arial"/>
                <a:cs typeface="Arial"/>
              </a:rPr>
              <a:t>(cm)</a:t>
            </a:r>
            <a:endParaRPr sz="36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507987"/>
              </p:ext>
            </p:extLst>
          </p:nvPr>
        </p:nvGraphicFramePr>
        <p:xfrm>
          <a:off x="2209800" y="2941320"/>
          <a:ext cx="5333999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9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2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02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191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3200" spc="10" dirty="0">
                          <a:latin typeface="Arial"/>
                          <a:cs typeface="Arial"/>
                        </a:rPr>
                        <a:t>165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6370" algn="r">
                        <a:lnSpc>
                          <a:spcPct val="100000"/>
                        </a:lnSpc>
                      </a:pPr>
                      <a:r>
                        <a:rPr sz="3200" dirty="0">
                          <a:latin typeface="Arial"/>
                          <a:cs typeface="Arial"/>
                        </a:rPr>
                        <a:t>168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1130" algn="r">
                        <a:lnSpc>
                          <a:spcPct val="100000"/>
                        </a:lnSpc>
                      </a:pPr>
                      <a:r>
                        <a:rPr sz="3200" dirty="0">
                          <a:latin typeface="Arial"/>
                          <a:cs typeface="Arial"/>
                        </a:rPr>
                        <a:t>163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</a:pPr>
                      <a:r>
                        <a:rPr sz="3200" spc="10" dirty="0">
                          <a:latin typeface="Arial"/>
                          <a:cs typeface="Arial"/>
                        </a:rPr>
                        <a:t>173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00000"/>
                        </a:lnSpc>
                      </a:pPr>
                      <a:r>
                        <a:rPr sz="3200" dirty="0">
                          <a:latin typeface="Arial"/>
                          <a:cs typeface="Arial"/>
                        </a:rPr>
                        <a:t>170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3200" spc="10" dirty="0">
                          <a:latin typeface="Arial"/>
                          <a:cs typeface="Arial"/>
                        </a:rPr>
                        <a:t>163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6370" algn="r">
                        <a:lnSpc>
                          <a:spcPct val="100000"/>
                        </a:lnSpc>
                      </a:pPr>
                      <a:r>
                        <a:rPr sz="3200" dirty="0">
                          <a:latin typeface="Arial"/>
                          <a:cs typeface="Arial"/>
                        </a:rPr>
                        <a:t>170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4465" algn="r">
                        <a:lnSpc>
                          <a:spcPct val="100000"/>
                        </a:lnSpc>
                      </a:pPr>
                      <a:r>
                        <a:rPr sz="3200" dirty="0">
                          <a:latin typeface="Arial"/>
                          <a:cs typeface="Arial"/>
                        </a:rPr>
                        <a:t>155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r>
                        <a:rPr sz="3200" spc="10" dirty="0">
                          <a:latin typeface="Arial"/>
                          <a:cs typeface="Arial"/>
                        </a:rPr>
                        <a:t>152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</a:pPr>
                      <a:r>
                        <a:rPr sz="3200" dirty="0">
                          <a:latin typeface="Arial"/>
                          <a:cs typeface="Arial"/>
                        </a:rPr>
                        <a:t>190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01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3200" spc="10" dirty="0">
                          <a:latin typeface="Arial"/>
                          <a:cs typeface="Arial"/>
                        </a:rPr>
                        <a:t>170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6370" algn="r">
                        <a:lnSpc>
                          <a:spcPct val="100000"/>
                        </a:lnSpc>
                      </a:pPr>
                      <a:r>
                        <a:rPr sz="3200" dirty="0">
                          <a:latin typeface="Arial"/>
                          <a:cs typeface="Arial"/>
                        </a:rPr>
                        <a:t>168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4465" algn="r">
                        <a:lnSpc>
                          <a:spcPct val="100000"/>
                        </a:lnSpc>
                      </a:pPr>
                      <a:r>
                        <a:rPr sz="3200" dirty="0">
                          <a:latin typeface="Arial"/>
                          <a:cs typeface="Arial"/>
                        </a:rPr>
                        <a:t>142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3200" spc="10" dirty="0">
                          <a:latin typeface="Arial"/>
                          <a:cs typeface="Arial"/>
                        </a:rPr>
                        <a:t>160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</a:pPr>
                      <a:r>
                        <a:rPr sz="3200" dirty="0">
                          <a:latin typeface="Arial"/>
                          <a:cs typeface="Arial"/>
                        </a:rPr>
                        <a:t>154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01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3200" spc="10" dirty="0">
                          <a:latin typeface="Arial"/>
                          <a:cs typeface="Arial"/>
                        </a:rPr>
                        <a:t>165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6370" algn="r">
                        <a:lnSpc>
                          <a:spcPct val="100000"/>
                        </a:lnSpc>
                      </a:pPr>
                      <a:r>
                        <a:rPr sz="3200" dirty="0">
                          <a:latin typeface="Arial"/>
                          <a:cs typeface="Arial"/>
                        </a:rPr>
                        <a:t>156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4465" algn="r">
                        <a:lnSpc>
                          <a:spcPct val="100000"/>
                        </a:lnSpc>
                      </a:pPr>
                      <a:r>
                        <a:rPr sz="3200" dirty="0">
                          <a:latin typeface="Arial"/>
                          <a:cs typeface="Arial"/>
                        </a:rPr>
                        <a:t>177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3200" spc="10" dirty="0">
                          <a:latin typeface="Arial"/>
                          <a:cs typeface="Arial"/>
                        </a:rPr>
                        <a:t>173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</a:pPr>
                      <a:r>
                        <a:rPr sz="3200" dirty="0">
                          <a:latin typeface="Arial"/>
                          <a:cs typeface="Arial"/>
                        </a:rPr>
                        <a:t>165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22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3200" spc="10" dirty="0">
                          <a:latin typeface="Arial"/>
                          <a:cs typeface="Arial"/>
                        </a:rPr>
                        <a:t>165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6370" algn="r">
                        <a:lnSpc>
                          <a:spcPct val="100000"/>
                        </a:lnSpc>
                      </a:pPr>
                      <a:r>
                        <a:rPr sz="3200" dirty="0">
                          <a:latin typeface="Arial"/>
                          <a:cs typeface="Arial"/>
                        </a:rPr>
                        <a:t>175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4465" algn="r">
                        <a:lnSpc>
                          <a:spcPct val="100000"/>
                        </a:lnSpc>
                      </a:pPr>
                      <a:r>
                        <a:rPr sz="3200" dirty="0">
                          <a:latin typeface="Arial"/>
                          <a:cs typeface="Arial"/>
                        </a:rPr>
                        <a:t>155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3200" spc="10" dirty="0">
                          <a:latin typeface="Arial"/>
                          <a:cs typeface="Arial"/>
                        </a:rPr>
                        <a:t>166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</a:pPr>
                      <a:r>
                        <a:rPr sz="3200" dirty="0">
                          <a:latin typeface="Arial"/>
                          <a:cs typeface="Arial"/>
                        </a:rPr>
                        <a:t>168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91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3200" spc="10" dirty="0">
                          <a:latin typeface="Arial"/>
                          <a:cs typeface="Arial"/>
                        </a:rPr>
                        <a:t>165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6370" algn="r">
                        <a:lnSpc>
                          <a:spcPct val="100000"/>
                        </a:lnSpc>
                      </a:pPr>
                      <a:r>
                        <a:rPr sz="3200" dirty="0">
                          <a:latin typeface="Arial"/>
                          <a:cs typeface="Arial"/>
                        </a:rPr>
                        <a:t>180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4465" algn="r">
                        <a:lnSpc>
                          <a:spcPct val="100000"/>
                        </a:lnSpc>
                      </a:pPr>
                      <a:r>
                        <a:rPr sz="3200" dirty="0">
                          <a:latin typeface="Arial"/>
                          <a:cs typeface="Arial"/>
                        </a:rPr>
                        <a:t>165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825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705100" y="1600200"/>
            <a:ext cx="46482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4400" spc="-55" dirty="0">
                <a:solidFill>
                  <a:srgbClr val="2F5597"/>
                </a:solidFill>
                <a:latin typeface="Arial"/>
                <a:cs typeface="Arial"/>
              </a:rPr>
              <a:t>Frequency</a:t>
            </a:r>
            <a:r>
              <a:rPr sz="4400" spc="-8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table</a:t>
            </a:r>
            <a:endParaRPr sz="4400" dirty="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191751"/>
              </p:ext>
            </p:extLst>
          </p:nvPr>
        </p:nvGraphicFramePr>
        <p:xfrm>
          <a:off x="2918460" y="3070004"/>
          <a:ext cx="4419600" cy="24077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946">
                <a:tc>
                  <a:txBody>
                    <a:bodyPr/>
                    <a:lstStyle/>
                    <a:p>
                      <a:pPr marL="307340" marR="289560" indent="-1016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Height  Gr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p</a:t>
                      </a: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400" spc="10" dirty="0">
                          <a:latin typeface="Arial"/>
                          <a:cs typeface="Arial"/>
                        </a:rPr>
                        <a:t>Frequency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7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spc="15" dirty="0">
                          <a:latin typeface="Arial"/>
                          <a:cs typeface="Arial"/>
                        </a:rPr>
                        <a:t>141-150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7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400" spc="15" dirty="0">
                          <a:latin typeface="Arial"/>
                          <a:cs typeface="Arial"/>
                        </a:rPr>
                        <a:t>151-160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6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7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400" spc="15" dirty="0">
                          <a:latin typeface="Arial"/>
                          <a:cs typeface="Arial"/>
                        </a:rPr>
                        <a:t>161-170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400" spc="15" dirty="0">
                          <a:latin typeface="Arial"/>
                          <a:cs typeface="Arial"/>
                        </a:rPr>
                        <a:t>15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7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400" spc="15" dirty="0">
                          <a:latin typeface="Arial"/>
                          <a:cs typeface="Arial"/>
                        </a:rPr>
                        <a:t>171-180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7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400" spc="15" dirty="0">
                          <a:latin typeface="Arial"/>
                          <a:cs typeface="Arial"/>
                        </a:rPr>
                        <a:t>181-190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190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3810000" y="1371600"/>
            <a:ext cx="41148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Histogram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8" name="object 8"/>
          <p:cNvSpPr>
            <a:spLocks noChangeAspect="1"/>
          </p:cNvSpPr>
          <p:nvPr/>
        </p:nvSpPr>
        <p:spPr>
          <a:xfrm>
            <a:off x="1600200" y="2590800"/>
            <a:ext cx="6699270" cy="4327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0994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8045" y="838200"/>
            <a:ext cx="8245110" cy="63094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0" spc="-25" dirty="0">
                <a:solidFill>
                  <a:srgbClr val="2F5597"/>
                </a:solidFill>
                <a:latin typeface="Arial"/>
                <a:cs typeface="Arial"/>
              </a:rPr>
              <a:t>Height </a:t>
            </a:r>
            <a:r>
              <a:rPr sz="4000" spc="-20" dirty="0">
                <a:solidFill>
                  <a:srgbClr val="2F5597"/>
                </a:solidFill>
                <a:latin typeface="Arial"/>
                <a:cs typeface="Arial"/>
              </a:rPr>
              <a:t>histogram </a:t>
            </a:r>
            <a:r>
              <a:rPr sz="4000" spc="-5" dirty="0">
                <a:solidFill>
                  <a:srgbClr val="2F5597"/>
                </a:solidFill>
                <a:latin typeface="Arial"/>
                <a:cs typeface="Arial"/>
              </a:rPr>
              <a:t>with </a:t>
            </a:r>
            <a:r>
              <a:rPr sz="4000" spc="-30" dirty="0">
                <a:solidFill>
                  <a:srgbClr val="2F5597"/>
                </a:solidFill>
                <a:latin typeface="Arial"/>
                <a:cs typeface="Arial"/>
              </a:rPr>
              <a:t>more</a:t>
            </a:r>
            <a:r>
              <a:rPr sz="4000" spc="6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2F5597"/>
                </a:solidFill>
                <a:latin typeface="Arial"/>
                <a:cs typeface="Arial"/>
              </a:rPr>
              <a:t>data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>
            <a:spLocks noChangeAspect="1"/>
          </p:cNvSpPr>
          <p:nvPr/>
        </p:nvSpPr>
        <p:spPr>
          <a:xfrm>
            <a:off x="1143000" y="2819400"/>
            <a:ext cx="7440236" cy="3858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282278" y="5189189"/>
            <a:ext cx="6196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543" y="0"/>
                </a:lnTo>
              </a:path>
            </a:pathLst>
          </a:custGeom>
          <a:ln w="6013">
            <a:solidFill>
              <a:srgbClr val="0000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691447" y="2454295"/>
            <a:ext cx="3236785" cy="2555403"/>
            <a:chOff x="6753859" y="1126891"/>
            <a:chExt cx="1658620" cy="1026794"/>
          </a:xfrm>
        </p:grpSpPr>
        <p:sp>
          <p:nvSpPr>
            <p:cNvPr id="6" name="object 6"/>
            <p:cNvSpPr/>
            <p:nvPr/>
          </p:nvSpPr>
          <p:spPr>
            <a:xfrm>
              <a:off x="6797420" y="2119824"/>
              <a:ext cx="1577340" cy="0"/>
            </a:xfrm>
            <a:custGeom>
              <a:avLst/>
              <a:gdLst/>
              <a:ahLst/>
              <a:cxnLst/>
              <a:rect l="l" t="t" r="r" b="b"/>
              <a:pathLst>
                <a:path w="1577340">
                  <a:moveTo>
                    <a:pt x="181751" y="0"/>
                  </a:moveTo>
                  <a:lnTo>
                    <a:pt x="193767" y="0"/>
                  </a:lnTo>
                </a:path>
                <a:path w="1577340">
                  <a:moveTo>
                    <a:pt x="0" y="0"/>
                  </a:moveTo>
                  <a:lnTo>
                    <a:pt x="12016" y="0"/>
                  </a:lnTo>
                </a:path>
                <a:path w="1577340">
                  <a:moveTo>
                    <a:pt x="43560" y="0"/>
                  </a:moveTo>
                  <a:lnTo>
                    <a:pt x="55576" y="0"/>
                  </a:lnTo>
                </a:path>
                <a:path w="1577340">
                  <a:moveTo>
                    <a:pt x="94630" y="0"/>
                  </a:moveTo>
                  <a:lnTo>
                    <a:pt x="106647" y="0"/>
                  </a:lnTo>
                </a:path>
                <a:path w="1577340">
                  <a:moveTo>
                    <a:pt x="138190" y="0"/>
                  </a:moveTo>
                  <a:lnTo>
                    <a:pt x="150207" y="0"/>
                  </a:lnTo>
                </a:path>
                <a:path w="1577340">
                  <a:moveTo>
                    <a:pt x="231319" y="0"/>
                  </a:moveTo>
                  <a:lnTo>
                    <a:pt x="243336" y="0"/>
                  </a:lnTo>
                </a:path>
                <a:path w="1577340">
                  <a:moveTo>
                    <a:pt x="276381" y="0"/>
                  </a:moveTo>
                  <a:lnTo>
                    <a:pt x="288398" y="0"/>
                  </a:lnTo>
                </a:path>
                <a:path w="1577340">
                  <a:moveTo>
                    <a:pt x="319942" y="0"/>
                  </a:moveTo>
                  <a:lnTo>
                    <a:pt x="331958" y="0"/>
                  </a:lnTo>
                </a:path>
                <a:path w="1577340">
                  <a:moveTo>
                    <a:pt x="413070" y="0"/>
                  </a:moveTo>
                  <a:lnTo>
                    <a:pt x="425087" y="0"/>
                  </a:lnTo>
                </a:path>
                <a:path w="1577340">
                  <a:moveTo>
                    <a:pt x="369510" y="0"/>
                  </a:moveTo>
                  <a:lnTo>
                    <a:pt x="381527" y="0"/>
                  </a:lnTo>
                </a:path>
                <a:path w="1577340">
                  <a:moveTo>
                    <a:pt x="456630" y="0"/>
                  </a:moveTo>
                  <a:lnTo>
                    <a:pt x="468647" y="0"/>
                  </a:lnTo>
                </a:path>
                <a:path w="1577340">
                  <a:moveTo>
                    <a:pt x="507701" y="0"/>
                  </a:moveTo>
                  <a:lnTo>
                    <a:pt x="519718" y="0"/>
                  </a:lnTo>
                </a:path>
                <a:path w="1577340">
                  <a:moveTo>
                    <a:pt x="551261" y="0"/>
                  </a:moveTo>
                  <a:lnTo>
                    <a:pt x="563278" y="0"/>
                  </a:lnTo>
                </a:path>
                <a:path w="1577340">
                  <a:moveTo>
                    <a:pt x="644390" y="0"/>
                  </a:moveTo>
                  <a:lnTo>
                    <a:pt x="656407" y="0"/>
                  </a:lnTo>
                </a:path>
                <a:path w="1577340">
                  <a:moveTo>
                    <a:pt x="594822" y="0"/>
                  </a:moveTo>
                  <a:lnTo>
                    <a:pt x="606838" y="0"/>
                  </a:lnTo>
                </a:path>
                <a:path w="1577340">
                  <a:moveTo>
                    <a:pt x="689452" y="0"/>
                  </a:moveTo>
                  <a:lnTo>
                    <a:pt x="701469" y="0"/>
                  </a:lnTo>
                </a:path>
                <a:path w="1577340">
                  <a:moveTo>
                    <a:pt x="733012" y="0"/>
                  </a:moveTo>
                  <a:lnTo>
                    <a:pt x="745029" y="0"/>
                  </a:lnTo>
                </a:path>
                <a:path w="1577340">
                  <a:moveTo>
                    <a:pt x="782581" y="0"/>
                  </a:moveTo>
                  <a:lnTo>
                    <a:pt x="794598" y="0"/>
                  </a:lnTo>
                </a:path>
                <a:path w="1577340">
                  <a:moveTo>
                    <a:pt x="869701" y="0"/>
                  </a:moveTo>
                  <a:lnTo>
                    <a:pt x="881718" y="0"/>
                  </a:lnTo>
                </a:path>
                <a:path w="1577340">
                  <a:moveTo>
                    <a:pt x="826141" y="0"/>
                  </a:moveTo>
                  <a:lnTo>
                    <a:pt x="838158" y="0"/>
                  </a:lnTo>
                </a:path>
                <a:path w="1577340">
                  <a:moveTo>
                    <a:pt x="920772" y="0"/>
                  </a:moveTo>
                  <a:lnTo>
                    <a:pt x="932789" y="0"/>
                  </a:lnTo>
                </a:path>
                <a:path w="1577340">
                  <a:moveTo>
                    <a:pt x="964332" y="0"/>
                  </a:moveTo>
                  <a:lnTo>
                    <a:pt x="976349" y="0"/>
                  </a:lnTo>
                </a:path>
                <a:path w="1577340">
                  <a:moveTo>
                    <a:pt x="1007892" y="0"/>
                  </a:moveTo>
                  <a:lnTo>
                    <a:pt x="1019909" y="0"/>
                  </a:lnTo>
                </a:path>
                <a:path w="1577340">
                  <a:moveTo>
                    <a:pt x="1102523" y="0"/>
                  </a:moveTo>
                  <a:lnTo>
                    <a:pt x="1114540" y="0"/>
                  </a:lnTo>
                </a:path>
                <a:path w="1577340">
                  <a:moveTo>
                    <a:pt x="1057461" y="0"/>
                  </a:moveTo>
                  <a:lnTo>
                    <a:pt x="1069477" y="0"/>
                  </a:lnTo>
                </a:path>
                <a:path w="1577340">
                  <a:moveTo>
                    <a:pt x="1146083" y="0"/>
                  </a:moveTo>
                  <a:lnTo>
                    <a:pt x="1158100" y="0"/>
                  </a:lnTo>
                </a:path>
                <a:path w="1577340">
                  <a:moveTo>
                    <a:pt x="1195652" y="0"/>
                  </a:moveTo>
                  <a:lnTo>
                    <a:pt x="1207668" y="0"/>
                  </a:lnTo>
                </a:path>
                <a:path w="1577340">
                  <a:moveTo>
                    <a:pt x="1239212" y="0"/>
                  </a:moveTo>
                  <a:lnTo>
                    <a:pt x="1251229" y="0"/>
                  </a:lnTo>
                </a:path>
                <a:path w="1577340">
                  <a:moveTo>
                    <a:pt x="1333843" y="0"/>
                  </a:moveTo>
                  <a:lnTo>
                    <a:pt x="1345859" y="0"/>
                  </a:lnTo>
                </a:path>
                <a:path w="1577340">
                  <a:moveTo>
                    <a:pt x="1282772" y="0"/>
                  </a:moveTo>
                  <a:lnTo>
                    <a:pt x="1294789" y="0"/>
                  </a:lnTo>
                </a:path>
                <a:path w="1577340">
                  <a:moveTo>
                    <a:pt x="1377403" y="0"/>
                  </a:moveTo>
                  <a:lnTo>
                    <a:pt x="1389420" y="0"/>
                  </a:lnTo>
                </a:path>
                <a:path w="1577340">
                  <a:moveTo>
                    <a:pt x="1420963" y="0"/>
                  </a:moveTo>
                  <a:lnTo>
                    <a:pt x="1432980" y="0"/>
                  </a:lnTo>
                </a:path>
                <a:path w="1577340">
                  <a:moveTo>
                    <a:pt x="1470532" y="0"/>
                  </a:moveTo>
                  <a:lnTo>
                    <a:pt x="1482548" y="0"/>
                  </a:lnTo>
                </a:path>
                <a:path w="1577340">
                  <a:moveTo>
                    <a:pt x="1565163" y="0"/>
                  </a:moveTo>
                  <a:lnTo>
                    <a:pt x="1577179" y="0"/>
                  </a:lnTo>
                </a:path>
                <a:path w="1577340">
                  <a:moveTo>
                    <a:pt x="1515594" y="0"/>
                  </a:moveTo>
                  <a:lnTo>
                    <a:pt x="1527611" y="0"/>
                  </a:lnTo>
                </a:path>
              </a:pathLst>
            </a:custGeom>
            <a:ln w="195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53859" y="1126891"/>
              <a:ext cx="1658620" cy="1026794"/>
            </a:xfrm>
            <a:custGeom>
              <a:avLst/>
              <a:gdLst/>
              <a:ahLst/>
              <a:cxnLst/>
              <a:rect l="l" t="t" r="r" b="b"/>
              <a:pathLst>
                <a:path w="1658620" h="1026794">
                  <a:moveTo>
                    <a:pt x="6008" y="996691"/>
                  </a:moveTo>
                  <a:lnTo>
                    <a:pt x="1658291" y="996691"/>
                  </a:lnTo>
                </a:path>
                <a:path w="1658620" h="1026794">
                  <a:moveTo>
                    <a:pt x="0" y="945579"/>
                  </a:moveTo>
                  <a:lnTo>
                    <a:pt x="18024" y="945579"/>
                  </a:lnTo>
                </a:path>
                <a:path w="1658620" h="1026794">
                  <a:moveTo>
                    <a:pt x="0" y="901983"/>
                  </a:moveTo>
                  <a:lnTo>
                    <a:pt x="18024" y="901983"/>
                  </a:lnTo>
                </a:path>
                <a:path w="1658620" h="1026794">
                  <a:moveTo>
                    <a:pt x="0" y="801261"/>
                  </a:moveTo>
                  <a:lnTo>
                    <a:pt x="18024" y="801261"/>
                  </a:lnTo>
                </a:path>
                <a:path w="1658620" h="1026794">
                  <a:moveTo>
                    <a:pt x="0" y="852374"/>
                  </a:moveTo>
                  <a:lnTo>
                    <a:pt x="18024" y="852374"/>
                  </a:lnTo>
                </a:path>
                <a:path w="1658620" h="1026794">
                  <a:moveTo>
                    <a:pt x="0" y="757665"/>
                  </a:moveTo>
                  <a:lnTo>
                    <a:pt x="18024" y="757665"/>
                  </a:lnTo>
                </a:path>
                <a:path w="1658620" h="1026794">
                  <a:moveTo>
                    <a:pt x="0" y="708056"/>
                  </a:moveTo>
                  <a:lnTo>
                    <a:pt x="18024" y="708056"/>
                  </a:lnTo>
                </a:path>
                <a:path w="1658620" h="1026794">
                  <a:moveTo>
                    <a:pt x="0" y="607335"/>
                  </a:moveTo>
                  <a:lnTo>
                    <a:pt x="18024" y="607335"/>
                  </a:lnTo>
                </a:path>
                <a:path w="1658620" h="1026794">
                  <a:moveTo>
                    <a:pt x="0" y="658447"/>
                  </a:moveTo>
                  <a:lnTo>
                    <a:pt x="18024" y="658447"/>
                  </a:lnTo>
                </a:path>
                <a:path w="1658620" h="1026794">
                  <a:moveTo>
                    <a:pt x="0" y="563739"/>
                  </a:moveTo>
                  <a:lnTo>
                    <a:pt x="18024" y="563739"/>
                  </a:lnTo>
                </a:path>
                <a:path w="1658620" h="1026794">
                  <a:moveTo>
                    <a:pt x="0" y="514130"/>
                  </a:moveTo>
                  <a:lnTo>
                    <a:pt x="18024" y="514130"/>
                  </a:lnTo>
                </a:path>
                <a:path w="1658620" h="1026794">
                  <a:moveTo>
                    <a:pt x="0" y="419422"/>
                  </a:moveTo>
                  <a:lnTo>
                    <a:pt x="18024" y="419422"/>
                  </a:lnTo>
                </a:path>
                <a:path w="1658620" h="1026794">
                  <a:moveTo>
                    <a:pt x="0" y="463018"/>
                  </a:moveTo>
                  <a:lnTo>
                    <a:pt x="18024" y="463018"/>
                  </a:lnTo>
                </a:path>
                <a:path w="1658620" h="1026794">
                  <a:moveTo>
                    <a:pt x="0" y="369813"/>
                  </a:moveTo>
                  <a:lnTo>
                    <a:pt x="18024" y="369813"/>
                  </a:lnTo>
                </a:path>
                <a:path w="1658620" h="1026794">
                  <a:moveTo>
                    <a:pt x="0" y="318700"/>
                  </a:moveTo>
                  <a:lnTo>
                    <a:pt x="18024" y="318700"/>
                  </a:lnTo>
                </a:path>
                <a:path w="1658620" h="1026794">
                  <a:moveTo>
                    <a:pt x="0" y="225495"/>
                  </a:moveTo>
                  <a:lnTo>
                    <a:pt x="18024" y="225495"/>
                  </a:lnTo>
                </a:path>
                <a:path w="1658620" h="1026794">
                  <a:moveTo>
                    <a:pt x="0" y="275104"/>
                  </a:moveTo>
                  <a:lnTo>
                    <a:pt x="18024" y="275104"/>
                  </a:lnTo>
                </a:path>
                <a:path w="1658620" h="1026794">
                  <a:moveTo>
                    <a:pt x="0" y="175886"/>
                  </a:moveTo>
                  <a:lnTo>
                    <a:pt x="18024" y="175886"/>
                  </a:lnTo>
                </a:path>
                <a:path w="1658620" h="1026794">
                  <a:moveTo>
                    <a:pt x="0" y="124774"/>
                  </a:moveTo>
                  <a:lnTo>
                    <a:pt x="18024" y="124774"/>
                  </a:lnTo>
                </a:path>
                <a:path w="1658620" h="1026794">
                  <a:moveTo>
                    <a:pt x="0" y="31569"/>
                  </a:moveTo>
                  <a:lnTo>
                    <a:pt x="18024" y="31569"/>
                  </a:lnTo>
                </a:path>
                <a:path w="1658620" h="1026794">
                  <a:moveTo>
                    <a:pt x="0" y="81178"/>
                  </a:moveTo>
                  <a:lnTo>
                    <a:pt x="18024" y="81178"/>
                  </a:lnTo>
                </a:path>
                <a:path w="1658620" h="1026794">
                  <a:moveTo>
                    <a:pt x="6008" y="0"/>
                  </a:moveTo>
                  <a:lnTo>
                    <a:pt x="6008" y="1026757"/>
                  </a:lnTo>
                </a:path>
              </a:pathLst>
            </a:custGeom>
            <a:ln w="120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97408" y="2086000"/>
              <a:ext cx="194310" cy="30480"/>
            </a:xfrm>
            <a:custGeom>
              <a:avLst/>
              <a:gdLst/>
              <a:ahLst/>
              <a:cxnLst/>
              <a:rect l="l" t="t" r="r" b="b"/>
              <a:pathLst>
                <a:path w="194309" h="30480">
                  <a:moveTo>
                    <a:pt x="193776" y="0"/>
                  </a:moveTo>
                  <a:lnTo>
                    <a:pt x="181762" y="0"/>
                  </a:lnTo>
                  <a:lnTo>
                    <a:pt x="138201" y="12026"/>
                  </a:lnTo>
                  <a:lnTo>
                    <a:pt x="0" y="18046"/>
                  </a:lnTo>
                  <a:lnTo>
                    <a:pt x="0" y="30073"/>
                  </a:lnTo>
                  <a:lnTo>
                    <a:pt x="12026" y="30073"/>
                  </a:lnTo>
                  <a:lnTo>
                    <a:pt x="150215" y="24053"/>
                  </a:lnTo>
                  <a:lnTo>
                    <a:pt x="193776" y="12026"/>
                  </a:lnTo>
                  <a:lnTo>
                    <a:pt x="1937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85179" y="2072470"/>
              <a:ext cx="0" cy="26034"/>
            </a:xfrm>
            <a:custGeom>
              <a:avLst/>
              <a:gdLst/>
              <a:ahLst/>
              <a:cxnLst/>
              <a:rect l="l" t="t" r="r" b="b"/>
              <a:pathLst>
                <a:path h="26035">
                  <a:moveTo>
                    <a:pt x="0" y="0"/>
                  </a:moveTo>
                  <a:lnTo>
                    <a:pt x="0" y="25556"/>
                  </a:lnTo>
                </a:path>
              </a:pathLst>
            </a:custGeom>
            <a:ln w="120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79170" y="2042413"/>
              <a:ext cx="130810" cy="42545"/>
            </a:xfrm>
            <a:custGeom>
              <a:avLst/>
              <a:gdLst/>
              <a:ahLst/>
              <a:cxnLst/>
              <a:rect l="l" t="t" r="r" b="b"/>
              <a:pathLst>
                <a:path w="130809" h="42544">
                  <a:moveTo>
                    <a:pt x="130670" y="0"/>
                  </a:moveTo>
                  <a:lnTo>
                    <a:pt x="118656" y="0"/>
                  </a:lnTo>
                  <a:lnTo>
                    <a:pt x="94627" y="12026"/>
                  </a:lnTo>
                  <a:lnTo>
                    <a:pt x="49568" y="18034"/>
                  </a:lnTo>
                  <a:lnTo>
                    <a:pt x="0" y="30060"/>
                  </a:lnTo>
                  <a:lnTo>
                    <a:pt x="0" y="42087"/>
                  </a:lnTo>
                  <a:lnTo>
                    <a:pt x="12014" y="42087"/>
                  </a:lnTo>
                  <a:lnTo>
                    <a:pt x="61582" y="30060"/>
                  </a:lnTo>
                  <a:lnTo>
                    <a:pt x="106641" y="24053"/>
                  </a:lnTo>
                  <a:lnTo>
                    <a:pt x="130670" y="12026"/>
                  </a:lnTo>
                  <a:lnTo>
                    <a:pt x="1306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03843" y="2016848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12026"/>
                  </a:moveTo>
                  <a:lnTo>
                    <a:pt x="0" y="37582"/>
                  </a:lnTo>
                </a:path>
                <a:path h="38100">
                  <a:moveTo>
                    <a:pt x="0" y="0"/>
                  </a:moveTo>
                  <a:lnTo>
                    <a:pt x="0" y="24052"/>
                  </a:lnTo>
                </a:path>
              </a:pathLst>
            </a:custGeom>
            <a:ln w="120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103843" y="2010835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-6008" y="9019"/>
                  </a:moveTo>
                  <a:lnTo>
                    <a:pt x="6008" y="9019"/>
                  </a:lnTo>
                </a:path>
              </a:pathLst>
            </a:custGeom>
            <a:ln w="180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03843" y="1985278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12026"/>
                  </a:moveTo>
                  <a:lnTo>
                    <a:pt x="0" y="37582"/>
                  </a:lnTo>
                </a:path>
                <a:path h="38100">
                  <a:moveTo>
                    <a:pt x="0" y="0"/>
                  </a:moveTo>
                  <a:lnTo>
                    <a:pt x="0" y="24052"/>
                  </a:lnTo>
                </a:path>
              </a:pathLst>
            </a:custGeom>
            <a:ln w="120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97834" y="1973252"/>
              <a:ext cx="31750" cy="24130"/>
            </a:xfrm>
            <a:custGeom>
              <a:avLst/>
              <a:gdLst/>
              <a:ahLst/>
              <a:cxnLst/>
              <a:rect l="l" t="t" r="r" b="b"/>
              <a:pathLst>
                <a:path w="31750" h="24130">
                  <a:moveTo>
                    <a:pt x="31542" y="0"/>
                  </a:moveTo>
                  <a:lnTo>
                    <a:pt x="19526" y="0"/>
                  </a:lnTo>
                  <a:lnTo>
                    <a:pt x="0" y="12026"/>
                  </a:lnTo>
                  <a:lnTo>
                    <a:pt x="0" y="24052"/>
                  </a:lnTo>
                  <a:lnTo>
                    <a:pt x="12016" y="24052"/>
                  </a:lnTo>
                  <a:lnTo>
                    <a:pt x="31542" y="12026"/>
                  </a:lnTo>
                  <a:lnTo>
                    <a:pt x="315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123370" y="1967239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-6008" y="9019"/>
                  </a:moveTo>
                  <a:lnTo>
                    <a:pt x="6008" y="9019"/>
                  </a:lnTo>
                </a:path>
              </a:pathLst>
            </a:custGeom>
            <a:ln w="180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17359" y="1929663"/>
              <a:ext cx="105410" cy="50165"/>
            </a:xfrm>
            <a:custGeom>
              <a:avLst/>
              <a:gdLst/>
              <a:ahLst/>
              <a:cxnLst/>
              <a:rect l="l" t="t" r="r" b="b"/>
              <a:pathLst>
                <a:path w="105409" h="50164">
                  <a:moveTo>
                    <a:pt x="105143" y="0"/>
                  </a:moveTo>
                  <a:lnTo>
                    <a:pt x="93129" y="0"/>
                  </a:lnTo>
                  <a:lnTo>
                    <a:pt x="69088" y="12026"/>
                  </a:lnTo>
                  <a:lnTo>
                    <a:pt x="24028" y="24053"/>
                  </a:lnTo>
                  <a:lnTo>
                    <a:pt x="0" y="37579"/>
                  </a:lnTo>
                  <a:lnTo>
                    <a:pt x="0" y="49606"/>
                  </a:lnTo>
                  <a:lnTo>
                    <a:pt x="12014" y="49606"/>
                  </a:lnTo>
                  <a:lnTo>
                    <a:pt x="36042" y="36080"/>
                  </a:lnTo>
                  <a:lnTo>
                    <a:pt x="81102" y="24053"/>
                  </a:lnTo>
                  <a:lnTo>
                    <a:pt x="105143" y="12026"/>
                  </a:lnTo>
                  <a:lnTo>
                    <a:pt x="1051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16499" y="1922140"/>
              <a:ext cx="0" cy="19685"/>
            </a:xfrm>
            <a:custGeom>
              <a:avLst/>
              <a:gdLst/>
              <a:ahLst/>
              <a:cxnLst/>
              <a:rect l="l" t="t" r="r" b="b"/>
              <a:pathLst>
                <a:path h="19685">
                  <a:moveTo>
                    <a:pt x="-6008" y="9771"/>
                  </a:moveTo>
                  <a:lnTo>
                    <a:pt x="6008" y="9771"/>
                  </a:lnTo>
                </a:path>
              </a:pathLst>
            </a:custGeom>
            <a:ln w="195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10488" y="1898090"/>
              <a:ext cx="81280" cy="36195"/>
            </a:xfrm>
            <a:custGeom>
              <a:avLst/>
              <a:gdLst/>
              <a:ahLst/>
              <a:cxnLst/>
              <a:rect l="l" t="t" r="r" b="b"/>
              <a:pathLst>
                <a:path w="81279" h="36194">
                  <a:moveTo>
                    <a:pt x="81102" y="0"/>
                  </a:moveTo>
                  <a:lnTo>
                    <a:pt x="69088" y="0"/>
                  </a:lnTo>
                  <a:lnTo>
                    <a:pt x="43561" y="12026"/>
                  </a:lnTo>
                  <a:lnTo>
                    <a:pt x="0" y="24053"/>
                  </a:lnTo>
                  <a:lnTo>
                    <a:pt x="0" y="36080"/>
                  </a:lnTo>
                  <a:lnTo>
                    <a:pt x="12014" y="36080"/>
                  </a:lnTo>
                  <a:lnTo>
                    <a:pt x="55575" y="24053"/>
                  </a:lnTo>
                  <a:lnTo>
                    <a:pt x="81102" y="12026"/>
                  </a:lnTo>
                  <a:lnTo>
                    <a:pt x="811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285594" y="1884557"/>
              <a:ext cx="0" cy="26034"/>
            </a:xfrm>
            <a:custGeom>
              <a:avLst/>
              <a:gdLst/>
              <a:ahLst/>
              <a:cxnLst/>
              <a:rect l="l" t="t" r="r" b="b"/>
              <a:pathLst>
                <a:path h="26035">
                  <a:moveTo>
                    <a:pt x="0" y="0"/>
                  </a:moveTo>
                  <a:lnTo>
                    <a:pt x="0" y="25556"/>
                  </a:lnTo>
                </a:path>
              </a:pathLst>
            </a:custGeom>
            <a:ln w="120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85594" y="1878544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-6008" y="9019"/>
                  </a:moveTo>
                  <a:lnTo>
                    <a:pt x="6008" y="9019"/>
                  </a:lnTo>
                </a:path>
              </a:pathLst>
            </a:custGeom>
            <a:ln w="180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279585" y="1866517"/>
              <a:ext cx="55880" cy="24130"/>
            </a:xfrm>
            <a:custGeom>
              <a:avLst/>
              <a:gdLst/>
              <a:ahLst/>
              <a:cxnLst/>
              <a:rect l="l" t="t" r="r" b="b"/>
              <a:pathLst>
                <a:path w="55879" h="24130">
                  <a:moveTo>
                    <a:pt x="55576" y="0"/>
                  </a:moveTo>
                  <a:lnTo>
                    <a:pt x="43561" y="0"/>
                  </a:lnTo>
                  <a:lnTo>
                    <a:pt x="0" y="12025"/>
                  </a:lnTo>
                  <a:lnTo>
                    <a:pt x="0" y="24052"/>
                  </a:lnTo>
                  <a:lnTo>
                    <a:pt x="12016" y="24052"/>
                  </a:lnTo>
                  <a:lnTo>
                    <a:pt x="55576" y="12025"/>
                  </a:lnTo>
                  <a:lnTo>
                    <a:pt x="555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329154" y="184096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13529"/>
                  </a:moveTo>
                  <a:lnTo>
                    <a:pt x="0" y="37582"/>
                  </a:lnTo>
                </a:path>
                <a:path h="38100">
                  <a:moveTo>
                    <a:pt x="0" y="0"/>
                  </a:moveTo>
                  <a:lnTo>
                    <a:pt x="0" y="25556"/>
                  </a:lnTo>
                </a:path>
              </a:pathLst>
            </a:custGeom>
            <a:ln w="120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329154" y="1834948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-6008" y="9019"/>
                  </a:moveTo>
                  <a:lnTo>
                    <a:pt x="6008" y="9019"/>
                  </a:lnTo>
                </a:path>
              </a:pathLst>
            </a:custGeom>
            <a:ln w="180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329154" y="1797365"/>
              <a:ext cx="0" cy="50165"/>
            </a:xfrm>
            <a:custGeom>
              <a:avLst/>
              <a:gdLst/>
              <a:ahLst/>
              <a:cxnLst/>
              <a:rect l="l" t="t" r="r" b="b"/>
              <a:pathLst>
                <a:path h="50164">
                  <a:moveTo>
                    <a:pt x="0" y="25556"/>
                  </a:moveTo>
                  <a:lnTo>
                    <a:pt x="0" y="49609"/>
                  </a:lnTo>
                </a:path>
                <a:path h="50164">
                  <a:moveTo>
                    <a:pt x="0" y="12026"/>
                  </a:moveTo>
                  <a:lnTo>
                    <a:pt x="0" y="37582"/>
                  </a:lnTo>
                </a:path>
                <a:path h="50164">
                  <a:moveTo>
                    <a:pt x="0" y="0"/>
                  </a:moveTo>
                  <a:lnTo>
                    <a:pt x="0" y="24052"/>
                  </a:lnTo>
                </a:path>
              </a:pathLst>
            </a:custGeom>
            <a:ln w="120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329154" y="1791352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-6008" y="9019"/>
                  </a:moveTo>
                  <a:lnTo>
                    <a:pt x="6008" y="9019"/>
                  </a:lnTo>
                </a:path>
              </a:pathLst>
            </a:custGeom>
            <a:ln w="180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329154" y="1765796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13529"/>
                  </a:moveTo>
                  <a:lnTo>
                    <a:pt x="0" y="37582"/>
                  </a:lnTo>
                </a:path>
                <a:path h="38100">
                  <a:moveTo>
                    <a:pt x="0" y="0"/>
                  </a:moveTo>
                  <a:lnTo>
                    <a:pt x="0" y="25556"/>
                  </a:lnTo>
                </a:path>
              </a:pathLst>
            </a:custGeom>
            <a:ln w="120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323146" y="1753769"/>
              <a:ext cx="38100" cy="24130"/>
            </a:xfrm>
            <a:custGeom>
              <a:avLst/>
              <a:gdLst/>
              <a:ahLst/>
              <a:cxnLst/>
              <a:rect l="l" t="t" r="r" b="b"/>
              <a:pathLst>
                <a:path w="38100" h="24130">
                  <a:moveTo>
                    <a:pt x="37551" y="0"/>
                  </a:moveTo>
                  <a:lnTo>
                    <a:pt x="25534" y="0"/>
                  </a:lnTo>
                  <a:lnTo>
                    <a:pt x="0" y="12026"/>
                  </a:lnTo>
                  <a:lnTo>
                    <a:pt x="0" y="24052"/>
                  </a:lnTo>
                  <a:lnTo>
                    <a:pt x="12015" y="24052"/>
                  </a:lnTo>
                  <a:lnTo>
                    <a:pt x="37551" y="12026"/>
                  </a:lnTo>
                  <a:lnTo>
                    <a:pt x="375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354690" y="1747756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-6008" y="9019"/>
                  </a:moveTo>
                  <a:lnTo>
                    <a:pt x="6008" y="9019"/>
                  </a:lnTo>
                </a:path>
              </a:pathLst>
            </a:custGeom>
            <a:ln w="180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354690" y="1734226"/>
              <a:ext cx="0" cy="26034"/>
            </a:xfrm>
            <a:custGeom>
              <a:avLst/>
              <a:gdLst/>
              <a:ahLst/>
              <a:cxnLst/>
              <a:rect l="l" t="t" r="r" b="b"/>
              <a:pathLst>
                <a:path h="26035">
                  <a:moveTo>
                    <a:pt x="0" y="0"/>
                  </a:moveTo>
                  <a:lnTo>
                    <a:pt x="0" y="25556"/>
                  </a:lnTo>
                </a:path>
              </a:pathLst>
            </a:custGeom>
            <a:ln w="120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348677" y="1710181"/>
              <a:ext cx="55880" cy="36195"/>
            </a:xfrm>
            <a:custGeom>
              <a:avLst/>
              <a:gdLst/>
              <a:ahLst/>
              <a:cxnLst/>
              <a:rect l="l" t="t" r="r" b="b"/>
              <a:pathLst>
                <a:path w="55879" h="36194">
                  <a:moveTo>
                    <a:pt x="55575" y="0"/>
                  </a:moveTo>
                  <a:lnTo>
                    <a:pt x="43561" y="0"/>
                  </a:lnTo>
                  <a:lnTo>
                    <a:pt x="25527" y="12026"/>
                  </a:lnTo>
                  <a:lnTo>
                    <a:pt x="0" y="24053"/>
                  </a:lnTo>
                  <a:lnTo>
                    <a:pt x="0" y="36080"/>
                  </a:lnTo>
                  <a:lnTo>
                    <a:pt x="12014" y="36080"/>
                  </a:lnTo>
                  <a:lnTo>
                    <a:pt x="37553" y="24053"/>
                  </a:lnTo>
                  <a:lnTo>
                    <a:pt x="55575" y="12026"/>
                  </a:lnTo>
                  <a:lnTo>
                    <a:pt x="555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398250" y="1704160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-6008" y="9019"/>
                  </a:moveTo>
                  <a:lnTo>
                    <a:pt x="6008" y="9019"/>
                  </a:lnTo>
                </a:path>
              </a:pathLst>
            </a:custGeom>
            <a:ln w="180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398250" y="1678604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12026"/>
                  </a:moveTo>
                  <a:lnTo>
                    <a:pt x="0" y="37582"/>
                  </a:lnTo>
                </a:path>
                <a:path h="38100">
                  <a:moveTo>
                    <a:pt x="0" y="0"/>
                  </a:moveTo>
                  <a:lnTo>
                    <a:pt x="0" y="24052"/>
                  </a:lnTo>
                </a:path>
              </a:pathLst>
            </a:custGeom>
            <a:ln w="120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92240" y="1666577"/>
              <a:ext cx="38100" cy="24130"/>
            </a:xfrm>
            <a:custGeom>
              <a:avLst/>
              <a:gdLst/>
              <a:ahLst/>
              <a:cxnLst/>
              <a:rect l="l" t="t" r="r" b="b"/>
              <a:pathLst>
                <a:path w="38100" h="24130">
                  <a:moveTo>
                    <a:pt x="37552" y="0"/>
                  </a:moveTo>
                  <a:lnTo>
                    <a:pt x="25535" y="0"/>
                  </a:lnTo>
                  <a:lnTo>
                    <a:pt x="0" y="12025"/>
                  </a:lnTo>
                  <a:lnTo>
                    <a:pt x="0" y="24053"/>
                  </a:lnTo>
                  <a:lnTo>
                    <a:pt x="12016" y="24053"/>
                  </a:lnTo>
                  <a:lnTo>
                    <a:pt x="37552" y="12025"/>
                  </a:lnTo>
                  <a:lnTo>
                    <a:pt x="375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423785" y="1659061"/>
              <a:ext cx="0" cy="19685"/>
            </a:xfrm>
            <a:custGeom>
              <a:avLst/>
              <a:gdLst/>
              <a:ahLst/>
              <a:cxnLst/>
              <a:rect l="l" t="t" r="r" b="b"/>
              <a:pathLst>
                <a:path h="19685">
                  <a:moveTo>
                    <a:pt x="-6008" y="9771"/>
                  </a:moveTo>
                  <a:lnTo>
                    <a:pt x="6008" y="9771"/>
                  </a:lnTo>
                </a:path>
              </a:pathLst>
            </a:custGeom>
            <a:ln w="195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417776" y="1647035"/>
              <a:ext cx="36195" cy="24130"/>
            </a:xfrm>
            <a:custGeom>
              <a:avLst/>
              <a:gdLst/>
              <a:ahLst/>
              <a:cxnLst/>
              <a:rect l="l" t="t" r="r" b="b"/>
              <a:pathLst>
                <a:path w="36195" h="24130">
                  <a:moveTo>
                    <a:pt x="36048" y="0"/>
                  </a:moveTo>
                  <a:lnTo>
                    <a:pt x="24032" y="0"/>
                  </a:lnTo>
                  <a:lnTo>
                    <a:pt x="0" y="12025"/>
                  </a:lnTo>
                  <a:lnTo>
                    <a:pt x="0" y="24052"/>
                  </a:lnTo>
                  <a:lnTo>
                    <a:pt x="12016" y="24052"/>
                  </a:lnTo>
                  <a:lnTo>
                    <a:pt x="36048" y="12025"/>
                  </a:lnTo>
                  <a:lnTo>
                    <a:pt x="360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447818" y="1621478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13529"/>
                  </a:moveTo>
                  <a:lnTo>
                    <a:pt x="0" y="37582"/>
                  </a:lnTo>
                </a:path>
                <a:path h="38100">
                  <a:moveTo>
                    <a:pt x="0" y="0"/>
                  </a:moveTo>
                  <a:lnTo>
                    <a:pt x="0" y="25556"/>
                  </a:lnTo>
                </a:path>
              </a:pathLst>
            </a:custGeom>
            <a:ln w="120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447818" y="1615465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-6008" y="9019"/>
                  </a:moveTo>
                  <a:lnTo>
                    <a:pt x="6008" y="9019"/>
                  </a:lnTo>
                </a:path>
              </a:pathLst>
            </a:custGeom>
            <a:ln w="180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447818" y="1577883"/>
              <a:ext cx="0" cy="50165"/>
            </a:xfrm>
            <a:custGeom>
              <a:avLst/>
              <a:gdLst/>
              <a:ahLst/>
              <a:cxnLst/>
              <a:rect l="l" t="t" r="r" b="b"/>
              <a:pathLst>
                <a:path h="50164">
                  <a:moveTo>
                    <a:pt x="0" y="25556"/>
                  </a:moveTo>
                  <a:lnTo>
                    <a:pt x="0" y="49609"/>
                  </a:lnTo>
                </a:path>
                <a:path h="50164">
                  <a:moveTo>
                    <a:pt x="0" y="13529"/>
                  </a:moveTo>
                  <a:lnTo>
                    <a:pt x="0" y="37582"/>
                  </a:lnTo>
                </a:path>
                <a:path h="50164">
                  <a:moveTo>
                    <a:pt x="0" y="0"/>
                  </a:moveTo>
                  <a:lnTo>
                    <a:pt x="0" y="25556"/>
                  </a:lnTo>
                </a:path>
              </a:pathLst>
            </a:custGeom>
            <a:ln w="120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447818" y="1571869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5">
                  <a:moveTo>
                    <a:pt x="-6008" y="9019"/>
                  </a:moveTo>
                  <a:lnTo>
                    <a:pt x="6008" y="9019"/>
                  </a:lnTo>
                </a:path>
              </a:pathLst>
            </a:custGeom>
            <a:ln w="180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447818" y="1559843"/>
              <a:ext cx="0" cy="24130"/>
            </a:xfrm>
            <a:custGeom>
              <a:avLst/>
              <a:gdLst/>
              <a:ahLst/>
              <a:cxnLst/>
              <a:rect l="l" t="t" r="r" b="b"/>
              <a:pathLst>
                <a:path h="24130">
                  <a:moveTo>
                    <a:pt x="0" y="0"/>
                  </a:moveTo>
                  <a:lnTo>
                    <a:pt x="0" y="24052"/>
                  </a:lnTo>
                </a:path>
              </a:pathLst>
            </a:custGeom>
            <a:ln w="120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441806" y="1528279"/>
              <a:ext cx="81280" cy="43815"/>
            </a:xfrm>
            <a:custGeom>
              <a:avLst/>
              <a:gdLst/>
              <a:ahLst/>
              <a:cxnLst/>
              <a:rect l="l" t="t" r="r" b="b"/>
              <a:pathLst>
                <a:path w="81279" h="43815">
                  <a:moveTo>
                    <a:pt x="81114" y="0"/>
                  </a:moveTo>
                  <a:lnTo>
                    <a:pt x="69088" y="0"/>
                  </a:lnTo>
                  <a:lnTo>
                    <a:pt x="45059" y="6007"/>
                  </a:lnTo>
                  <a:lnTo>
                    <a:pt x="19519" y="18034"/>
                  </a:lnTo>
                  <a:lnTo>
                    <a:pt x="0" y="31572"/>
                  </a:lnTo>
                  <a:lnTo>
                    <a:pt x="0" y="43599"/>
                  </a:lnTo>
                  <a:lnTo>
                    <a:pt x="12014" y="43599"/>
                  </a:lnTo>
                  <a:lnTo>
                    <a:pt x="31546" y="30060"/>
                  </a:lnTo>
                  <a:lnTo>
                    <a:pt x="57073" y="18034"/>
                  </a:lnTo>
                  <a:lnTo>
                    <a:pt x="81114" y="12026"/>
                  </a:lnTo>
                  <a:lnTo>
                    <a:pt x="811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516914" y="1502717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12026"/>
                  </a:moveTo>
                  <a:lnTo>
                    <a:pt x="0" y="37582"/>
                  </a:lnTo>
                </a:path>
                <a:path h="38100">
                  <a:moveTo>
                    <a:pt x="0" y="0"/>
                  </a:moveTo>
                  <a:lnTo>
                    <a:pt x="0" y="24052"/>
                  </a:lnTo>
                </a:path>
              </a:pathLst>
            </a:custGeom>
            <a:ln w="120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510904" y="1490691"/>
              <a:ext cx="31750" cy="24130"/>
            </a:xfrm>
            <a:custGeom>
              <a:avLst/>
              <a:gdLst/>
              <a:ahLst/>
              <a:cxnLst/>
              <a:rect l="l" t="t" r="r" b="b"/>
              <a:pathLst>
                <a:path w="31750" h="24130">
                  <a:moveTo>
                    <a:pt x="31544" y="0"/>
                  </a:moveTo>
                  <a:lnTo>
                    <a:pt x="19527" y="0"/>
                  </a:lnTo>
                  <a:lnTo>
                    <a:pt x="0" y="12025"/>
                  </a:lnTo>
                  <a:lnTo>
                    <a:pt x="0" y="24052"/>
                  </a:lnTo>
                  <a:lnTo>
                    <a:pt x="12016" y="24052"/>
                  </a:lnTo>
                  <a:lnTo>
                    <a:pt x="31544" y="12025"/>
                  </a:lnTo>
                  <a:lnTo>
                    <a:pt x="315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536441" y="1484678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5">
                  <a:moveTo>
                    <a:pt x="-6008" y="9019"/>
                  </a:moveTo>
                  <a:lnTo>
                    <a:pt x="6008" y="9019"/>
                  </a:lnTo>
                </a:path>
              </a:pathLst>
            </a:custGeom>
            <a:ln w="180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530431" y="1471148"/>
              <a:ext cx="36195" cy="26034"/>
            </a:xfrm>
            <a:custGeom>
              <a:avLst/>
              <a:gdLst/>
              <a:ahLst/>
              <a:cxnLst/>
              <a:rect l="l" t="t" r="r" b="b"/>
              <a:pathLst>
                <a:path w="36195" h="26034">
                  <a:moveTo>
                    <a:pt x="36050" y="0"/>
                  </a:moveTo>
                  <a:lnTo>
                    <a:pt x="24033" y="0"/>
                  </a:lnTo>
                  <a:lnTo>
                    <a:pt x="0" y="13529"/>
                  </a:lnTo>
                  <a:lnTo>
                    <a:pt x="0" y="25556"/>
                  </a:lnTo>
                  <a:lnTo>
                    <a:pt x="12016" y="25556"/>
                  </a:lnTo>
                  <a:lnTo>
                    <a:pt x="36050" y="12025"/>
                  </a:lnTo>
                  <a:lnTo>
                    <a:pt x="360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560474" y="1447095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h="36194">
                  <a:moveTo>
                    <a:pt x="0" y="12026"/>
                  </a:moveTo>
                  <a:lnTo>
                    <a:pt x="0" y="36079"/>
                  </a:lnTo>
                </a:path>
                <a:path h="36194">
                  <a:moveTo>
                    <a:pt x="0" y="0"/>
                  </a:moveTo>
                  <a:lnTo>
                    <a:pt x="0" y="24052"/>
                  </a:lnTo>
                </a:path>
              </a:pathLst>
            </a:custGeom>
            <a:ln w="120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560474" y="1439579"/>
              <a:ext cx="0" cy="19685"/>
            </a:xfrm>
            <a:custGeom>
              <a:avLst/>
              <a:gdLst/>
              <a:ahLst/>
              <a:cxnLst/>
              <a:rect l="l" t="t" r="r" b="b"/>
              <a:pathLst>
                <a:path h="19684">
                  <a:moveTo>
                    <a:pt x="-6008" y="9771"/>
                  </a:moveTo>
                  <a:lnTo>
                    <a:pt x="6008" y="9771"/>
                  </a:lnTo>
                </a:path>
              </a:pathLst>
            </a:custGeom>
            <a:ln w="195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560474" y="1401996"/>
              <a:ext cx="0" cy="50165"/>
            </a:xfrm>
            <a:custGeom>
              <a:avLst/>
              <a:gdLst/>
              <a:ahLst/>
              <a:cxnLst/>
              <a:rect l="l" t="t" r="r" b="b"/>
              <a:pathLst>
                <a:path h="50165">
                  <a:moveTo>
                    <a:pt x="0" y="25556"/>
                  </a:moveTo>
                  <a:lnTo>
                    <a:pt x="0" y="49609"/>
                  </a:lnTo>
                </a:path>
                <a:path h="50165">
                  <a:moveTo>
                    <a:pt x="0" y="13529"/>
                  </a:moveTo>
                  <a:lnTo>
                    <a:pt x="0" y="37582"/>
                  </a:lnTo>
                </a:path>
                <a:path h="50165">
                  <a:moveTo>
                    <a:pt x="0" y="0"/>
                  </a:moveTo>
                  <a:lnTo>
                    <a:pt x="0" y="25556"/>
                  </a:lnTo>
                </a:path>
              </a:pathLst>
            </a:custGeom>
            <a:ln w="120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560474" y="1395983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5">
                  <a:moveTo>
                    <a:pt x="-6008" y="9019"/>
                  </a:moveTo>
                  <a:lnTo>
                    <a:pt x="6008" y="9019"/>
                  </a:lnTo>
                </a:path>
              </a:pathLst>
            </a:custGeom>
            <a:ln w="180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554455" y="1358404"/>
              <a:ext cx="81280" cy="50165"/>
            </a:xfrm>
            <a:custGeom>
              <a:avLst/>
              <a:gdLst/>
              <a:ahLst/>
              <a:cxnLst/>
              <a:rect l="l" t="t" r="r" b="b"/>
              <a:pathLst>
                <a:path w="81279" h="50165">
                  <a:moveTo>
                    <a:pt x="81114" y="0"/>
                  </a:moveTo>
                  <a:lnTo>
                    <a:pt x="69100" y="0"/>
                  </a:lnTo>
                  <a:lnTo>
                    <a:pt x="45072" y="13525"/>
                  </a:lnTo>
                  <a:lnTo>
                    <a:pt x="25539" y="25552"/>
                  </a:lnTo>
                  <a:lnTo>
                    <a:pt x="0" y="37579"/>
                  </a:lnTo>
                  <a:lnTo>
                    <a:pt x="0" y="49606"/>
                  </a:lnTo>
                  <a:lnTo>
                    <a:pt x="12026" y="49606"/>
                  </a:lnTo>
                  <a:lnTo>
                    <a:pt x="37553" y="37579"/>
                  </a:lnTo>
                  <a:lnTo>
                    <a:pt x="57086" y="25552"/>
                  </a:lnTo>
                  <a:lnTo>
                    <a:pt x="81114" y="12026"/>
                  </a:lnTo>
                  <a:lnTo>
                    <a:pt x="811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629569" y="1352387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5">
                  <a:moveTo>
                    <a:pt x="-6008" y="9019"/>
                  </a:moveTo>
                  <a:lnTo>
                    <a:pt x="6008" y="9019"/>
                  </a:lnTo>
                </a:path>
              </a:pathLst>
            </a:custGeom>
            <a:ln w="180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629569" y="1314804"/>
              <a:ext cx="0" cy="50165"/>
            </a:xfrm>
            <a:custGeom>
              <a:avLst/>
              <a:gdLst/>
              <a:ahLst/>
              <a:cxnLst/>
              <a:rect l="l" t="t" r="r" b="b"/>
              <a:pathLst>
                <a:path h="50165">
                  <a:moveTo>
                    <a:pt x="0" y="25556"/>
                  </a:moveTo>
                  <a:lnTo>
                    <a:pt x="0" y="49609"/>
                  </a:lnTo>
                </a:path>
                <a:path h="50165">
                  <a:moveTo>
                    <a:pt x="0" y="12026"/>
                  </a:moveTo>
                  <a:lnTo>
                    <a:pt x="0" y="37582"/>
                  </a:lnTo>
                </a:path>
                <a:path h="50165">
                  <a:moveTo>
                    <a:pt x="0" y="0"/>
                  </a:moveTo>
                  <a:lnTo>
                    <a:pt x="0" y="24052"/>
                  </a:lnTo>
                </a:path>
              </a:pathLst>
            </a:custGeom>
            <a:ln w="120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623560" y="1308790"/>
              <a:ext cx="55880" cy="18415"/>
            </a:xfrm>
            <a:custGeom>
              <a:avLst/>
              <a:gdLst/>
              <a:ahLst/>
              <a:cxnLst/>
              <a:rect l="l" t="t" r="r" b="b"/>
              <a:pathLst>
                <a:path w="55879" h="18415">
                  <a:moveTo>
                    <a:pt x="55576" y="0"/>
                  </a:moveTo>
                  <a:lnTo>
                    <a:pt x="43559" y="0"/>
                  </a:lnTo>
                  <a:lnTo>
                    <a:pt x="0" y="6013"/>
                  </a:lnTo>
                  <a:lnTo>
                    <a:pt x="0" y="18040"/>
                  </a:lnTo>
                  <a:lnTo>
                    <a:pt x="12016" y="18040"/>
                  </a:lnTo>
                  <a:lnTo>
                    <a:pt x="55576" y="12026"/>
                  </a:lnTo>
                  <a:lnTo>
                    <a:pt x="555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673130" y="1283235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13529"/>
                  </a:moveTo>
                  <a:lnTo>
                    <a:pt x="0" y="37582"/>
                  </a:lnTo>
                </a:path>
                <a:path h="38100">
                  <a:moveTo>
                    <a:pt x="0" y="0"/>
                  </a:moveTo>
                  <a:lnTo>
                    <a:pt x="0" y="25556"/>
                  </a:lnTo>
                </a:path>
              </a:pathLst>
            </a:custGeom>
            <a:ln w="120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667117" y="1239646"/>
              <a:ext cx="132715" cy="55880"/>
            </a:xfrm>
            <a:custGeom>
              <a:avLst/>
              <a:gdLst/>
              <a:ahLst/>
              <a:cxnLst/>
              <a:rect l="l" t="t" r="r" b="b"/>
              <a:pathLst>
                <a:path w="132715" h="55880">
                  <a:moveTo>
                    <a:pt x="132181" y="0"/>
                  </a:moveTo>
                  <a:lnTo>
                    <a:pt x="120167" y="0"/>
                  </a:lnTo>
                  <a:lnTo>
                    <a:pt x="69088" y="12026"/>
                  </a:lnTo>
                  <a:lnTo>
                    <a:pt x="51066" y="25552"/>
                  </a:lnTo>
                  <a:lnTo>
                    <a:pt x="25539" y="31572"/>
                  </a:lnTo>
                  <a:lnTo>
                    <a:pt x="0" y="43599"/>
                  </a:lnTo>
                  <a:lnTo>
                    <a:pt x="0" y="55626"/>
                  </a:lnTo>
                  <a:lnTo>
                    <a:pt x="12014" y="55626"/>
                  </a:lnTo>
                  <a:lnTo>
                    <a:pt x="37553" y="43599"/>
                  </a:lnTo>
                  <a:lnTo>
                    <a:pt x="63080" y="37579"/>
                  </a:lnTo>
                  <a:lnTo>
                    <a:pt x="81114" y="24053"/>
                  </a:lnTo>
                  <a:lnTo>
                    <a:pt x="132181" y="12026"/>
                  </a:lnTo>
                  <a:lnTo>
                    <a:pt x="1321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793296" y="1227612"/>
              <a:ext cx="0" cy="24130"/>
            </a:xfrm>
            <a:custGeom>
              <a:avLst/>
              <a:gdLst/>
              <a:ahLst/>
              <a:cxnLst/>
              <a:rect l="l" t="t" r="r" b="b"/>
              <a:pathLst>
                <a:path h="24130">
                  <a:moveTo>
                    <a:pt x="0" y="0"/>
                  </a:moveTo>
                  <a:lnTo>
                    <a:pt x="0" y="24052"/>
                  </a:lnTo>
                </a:path>
              </a:pathLst>
            </a:custGeom>
            <a:ln w="120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787284" y="1208074"/>
              <a:ext cx="125095" cy="31750"/>
            </a:xfrm>
            <a:custGeom>
              <a:avLst/>
              <a:gdLst/>
              <a:ahLst/>
              <a:cxnLst/>
              <a:rect l="l" t="t" r="r" b="b"/>
              <a:pathLst>
                <a:path w="125095" h="31750">
                  <a:moveTo>
                    <a:pt x="124663" y="0"/>
                  </a:moveTo>
                  <a:lnTo>
                    <a:pt x="112649" y="0"/>
                  </a:lnTo>
                  <a:lnTo>
                    <a:pt x="67589" y="13525"/>
                  </a:lnTo>
                  <a:lnTo>
                    <a:pt x="0" y="19545"/>
                  </a:lnTo>
                  <a:lnTo>
                    <a:pt x="0" y="31572"/>
                  </a:lnTo>
                  <a:lnTo>
                    <a:pt x="12014" y="31572"/>
                  </a:lnTo>
                  <a:lnTo>
                    <a:pt x="79603" y="25552"/>
                  </a:lnTo>
                  <a:lnTo>
                    <a:pt x="124663" y="12026"/>
                  </a:lnTo>
                  <a:lnTo>
                    <a:pt x="1246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905951" y="1184017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h="36194">
                  <a:moveTo>
                    <a:pt x="0" y="12026"/>
                  </a:moveTo>
                  <a:lnTo>
                    <a:pt x="0" y="36079"/>
                  </a:lnTo>
                </a:path>
                <a:path h="36194">
                  <a:moveTo>
                    <a:pt x="0" y="0"/>
                  </a:moveTo>
                  <a:lnTo>
                    <a:pt x="0" y="24052"/>
                  </a:lnTo>
                </a:path>
              </a:pathLst>
            </a:custGeom>
            <a:ln w="120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905951" y="1176500"/>
              <a:ext cx="0" cy="19685"/>
            </a:xfrm>
            <a:custGeom>
              <a:avLst/>
              <a:gdLst/>
              <a:ahLst/>
              <a:cxnLst/>
              <a:rect l="l" t="t" r="r" b="b"/>
              <a:pathLst>
                <a:path h="19684">
                  <a:moveTo>
                    <a:pt x="-6008" y="9771"/>
                  </a:moveTo>
                  <a:lnTo>
                    <a:pt x="6008" y="9771"/>
                  </a:lnTo>
                </a:path>
              </a:pathLst>
            </a:custGeom>
            <a:ln w="195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899933" y="1152448"/>
              <a:ext cx="474980" cy="36195"/>
            </a:xfrm>
            <a:custGeom>
              <a:avLst/>
              <a:gdLst/>
              <a:ahLst/>
              <a:cxnLst/>
              <a:rect l="l" t="t" r="r" b="b"/>
              <a:pathLst>
                <a:path w="474979" h="36194">
                  <a:moveTo>
                    <a:pt x="474662" y="0"/>
                  </a:moveTo>
                  <a:lnTo>
                    <a:pt x="462648" y="0"/>
                  </a:lnTo>
                  <a:lnTo>
                    <a:pt x="67602" y="12026"/>
                  </a:lnTo>
                  <a:lnTo>
                    <a:pt x="0" y="24053"/>
                  </a:lnTo>
                  <a:lnTo>
                    <a:pt x="0" y="36080"/>
                  </a:lnTo>
                  <a:lnTo>
                    <a:pt x="12014" y="36080"/>
                  </a:lnTo>
                  <a:lnTo>
                    <a:pt x="79616" y="24053"/>
                  </a:lnTo>
                  <a:lnTo>
                    <a:pt x="474662" y="12026"/>
                  </a:lnTo>
                  <a:lnTo>
                    <a:pt x="4746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4012550" y="4969164"/>
            <a:ext cx="3091799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10" dirty="0">
                <a:latin typeface="Tahoma"/>
                <a:cs typeface="Tahoma"/>
              </a:rPr>
              <a:t>150 160 170 180 190 200</a:t>
            </a:r>
            <a:r>
              <a:rPr sz="1400" b="1" spc="20" dirty="0">
                <a:latin typeface="Tahoma"/>
                <a:cs typeface="Tahoma"/>
              </a:rPr>
              <a:t> </a:t>
            </a:r>
            <a:r>
              <a:rPr sz="1400" b="1" spc="10" dirty="0">
                <a:latin typeface="Tahoma"/>
                <a:cs typeface="Tahoma"/>
              </a:rPr>
              <a:t>210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317838" y="2443790"/>
            <a:ext cx="330866" cy="222753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14604" algn="r">
              <a:lnSpc>
                <a:spcPct val="100000"/>
              </a:lnSpc>
              <a:spcBef>
                <a:spcPts val="90"/>
              </a:spcBef>
            </a:pPr>
            <a:r>
              <a:rPr sz="1100" b="1" spc="10" dirty="0">
                <a:latin typeface="Tahoma"/>
                <a:cs typeface="Tahoma"/>
              </a:rPr>
              <a:t>1</a:t>
            </a:r>
            <a:endParaRPr sz="1100" dirty="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  <a:spcBef>
                <a:spcPts val="685"/>
              </a:spcBef>
            </a:pPr>
            <a:endParaRPr lang="en-US" sz="1100" b="1" dirty="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  <a:spcBef>
                <a:spcPts val="685"/>
              </a:spcBef>
            </a:pPr>
            <a:r>
              <a:rPr sz="1100" b="1" dirty="0">
                <a:latin typeface="Tahoma"/>
                <a:cs typeface="Tahoma"/>
              </a:rPr>
              <a:t>0.</a:t>
            </a:r>
            <a:r>
              <a:rPr sz="1100" b="1" spc="10" dirty="0">
                <a:latin typeface="Tahoma"/>
                <a:cs typeface="Tahoma"/>
              </a:rPr>
              <a:t>8</a:t>
            </a:r>
            <a:endParaRPr sz="1100" dirty="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  <a:spcBef>
                <a:spcPts val="700"/>
              </a:spcBef>
            </a:pPr>
            <a:endParaRPr lang="en-US" sz="1100" b="1" dirty="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  <a:spcBef>
                <a:spcPts val="700"/>
              </a:spcBef>
            </a:pPr>
            <a:r>
              <a:rPr sz="1100" b="1" dirty="0">
                <a:latin typeface="Tahoma"/>
                <a:cs typeface="Tahoma"/>
              </a:rPr>
              <a:t>0.</a:t>
            </a:r>
            <a:r>
              <a:rPr sz="1100" b="1" spc="10" dirty="0">
                <a:latin typeface="Tahoma"/>
                <a:cs typeface="Tahoma"/>
              </a:rPr>
              <a:t>6</a:t>
            </a:r>
            <a:endParaRPr sz="1100" dirty="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  <a:spcBef>
                <a:spcPts val="640"/>
              </a:spcBef>
            </a:pPr>
            <a:endParaRPr lang="en-US" sz="1100" b="1" dirty="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  <a:spcBef>
                <a:spcPts val="640"/>
              </a:spcBef>
            </a:pPr>
            <a:r>
              <a:rPr sz="1100" b="1" dirty="0">
                <a:latin typeface="Tahoma"/>
                <a:cs typeface="Tahoma"/>
              </a:rPr>
              <a:t>0.</a:t>
            </a:r>
            <a:r>
              <a:rPr sz="1100" b="1" spc="10" dirty="0">
                <a:latin typeface="Tahoma"/>
                <a:cs typeface="Tahoma"/>
              </a:rPr>
              <a:t>4</a:t>
            </a:r>
            <a:endParaRPr sz="1100" dirty="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  <a:spcBef>
                <a:spcPts val="685"/>
              </a:spcBef>
            </a:pPr>
            <a:endParaRPr lang="en-US" sz="1100" b="1" dirty="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  <a:spcBef>
                <a:spcPts val="685"/>
              </a:spcBef>
            </a:pPr>
            <a:r>
              <a:rPr sz="1100" b="1" dirty="0">
                <a:latin typeface="Tahoma"/>
                <a:cs typeface="Tahoma"/>
              </a:rPr>
              <a:t>0.</a:t>
            </a:r>
            <a:r>
              <a:rPr sz="1100" b="1" spc="10" dirty="0">
                <a:latin typeface="Tahoma"/>
                <a:cs typeface="Tahoma"/>
              </a:rPr>
              <a:t>2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504387" y="3285580"/>
            <a:ext cx="1601983" cy="639919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0005" marR="5080" indent="-27940" algn="ctr">
              <a:spcBef>
                <a:spcPts val="190"/>
              </a:spcBef>
            </a:pPr>
            <a:r>
              <a:rPr sz="2000" b="1" spc="-10" dirty="0">
                <a:latin typeface="Arial"/>
                <a:cs typeface="Arial"/>
              </a:rPr>
              <a:t>Cumulati</a:t>
            </a:r>
            <a:r>
              <a:rPr sz="2000" b="1" spc="-5" dirty="0">
                <a:latin typeface="Arial"/>
                <a:cs typeface="Arial"/>
              </a:rPr>
              <a:t>ve  Frequency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88973" y="900555"/>
            <a:ext cx="9480453" cy="63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0" spc="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Cumulative Frequency</a:t>
            </a:r>
            <a:r>
              <a:rPr sz="4000" spc="-4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4000" spc="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Distribution</a:t>
            </a:r>
            <a:r>
              <a:rPr lang="en-US" sz="4000" spc="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(CFD)</a:t>
            </a:r>
            <a:endParaRPr sz="40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177756" y="6366959"/>
            <a:ext cx="5871045" cy="57387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algn="ctr">
              <a:spcBef>
                <a:spcPts val="155"/>
              </a:spcBef>
            </a:pPr>
            <a:r>
              <a:rPr b="1" spc="-10" dirty="0">
                <a:latin typeface="Arial"/>
                <a:cs typeface="Arial"/>
              </a:rPr>
              <a:t>The cumulative frequency of </a:t>
            </a:r>
            <a:r>
              <a:rPr b="1" spc="-5" dirty="0">
                <a:latin typeface="Arial"/>
                <a:cs typeface="Arial"/>
              </a:rPr>
              <a:t>a </a:t>
            </a:r>
            <a:r>
              <a:rPr b="1" spc="-10" dirty="0">
                <a:latin typeface="Arial"/>
                <a:cs typeface="Arial"/>
              </a:rPr>
              <a:t>value </a:t>
            </a:r>
            <a:r>
              <a:rPr b="1" spc="-5" dirty="0">
                <a:latin typeface="Arial"/>
                <a:cs typeface="Arial"/>
              </a:rPr>
              <a:t>is </a:t>
            </a:r>
            <a:r>
              <a:rPr b="1" spc="-10" dirty="0">
                <a:latin typeface="Arial"/>
                <a:cs typeface="Arial"/>
              </a:rPr>
              <a:t>the proportion of  individuals equal to or less than that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value.</a:t>
            </a:r>
            <a:endParaRPr b="1" dirty="0">
              <a:latin typeface="Arial"/>
              <a:cs typeface="Arial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A4893F5-D152-4ED5-A85E-F183C4FDA982}"/>
              </a:ext>
            </a:extLst>
          </p:cNvPr>
          <p:cNvSpPr txBox="1"/>
          <p:nvPr/>
        </p:nvSpPr>
        <p:spPr>
          <a:xfrm>
            <a:off x="2762956" y="5375353"/>
            <a:ext cx="5029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 algn="ctr">
              <a:lnSpc>
                <a:spcPct val="100000"/>
              </a:lnSpc>
              <a:spcBef>
                <a:spcPts val="495"/>
              </a:spcBef>
            </a:pPr>
            <a:r>
              <a:rPr lang="en-GB" sz="1600" b="1" spc="-5" dirty="0">
                <a:latin typeface="Arial"/>
                <a:cs typeface="Arial"/>
              </a:rPr>
              <a:t>Height </a:t>
            </a:r>
            <a:r>
              <a:rPr lang="en-GB" sz="1600" b="1" spc="-10" dirty="0">
                <a:latin typeface="Arial"/>
                <a:cs typeface="Arial"/>
              </a:rPr>
              <a:t>(in cm) </a:t>
            </a:r>
            <a:r>
              <a:rPr lang="en-GB" sz="1600" b="1" spc="-5" dirty="0">
                <a:latin typeface="Arial"/>
                <a:cs typeface="Arial"/>
              </a:rPr>
              <a:t>of </a:t>
            </a:r>
            <a:r>
              <a:rPr lang="en-GB" sz="1600" b="1" spc="-10" dirty="0">
                <a:latin typeface="Arial"/>
                <a:cs typeface="Arial"/>
              </a:rPr>
              <a:t>EDA</a:t>
            </a:r>
            <a:r>
              <a:rPr lang="en-GB" sz="1600" b="1" spc="-5" dirty="0">
                <a:latin typeface="Arial"/>
                <a:cs typeface="Arial"/>
              </a:rPr>
              <a:t> </a:t>
            </a:r>
            <a:r>
              <a:rPr lang="en-GB" sz="1600" b="1" spc="-10" dirty="0">
                <a:latin typeface="Arial"/>
                <a:cs typeface="Arial"/>
              </a:rPr>
              <a:t>Students</a:t>
            </a:r>
            <a:endParaRPr lang="en-GB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6557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bject 66"/>
          <p:cNvSpPr txBox="1"/>
          <p:nvPr/>
        </p:nvSpPr>
        <p:spPr>
          <a:xfrm>
            <a:off x="1295400" y="685800"/>
            <a:ext cx="4953000" cy="63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0" spc="-35" dirty="0">
                <a:solidFill>
                  <a:srgbClr val="2F5597"/>
                </a:solidFill>
                <a:latin typeface="Arial"/>
                <a:cs typeface="Arial"/>
              </a:rPr>
              <a:t>Making </a:t>
            </a:r>
            <a:r>
              <a:rPr sz="4000" spc="-70" dirty="0">
                <a:solidFill>
                  <a:srgbClr val="2F5597"/>
                </a:solidFill>
                <a:latin typeface="Arial"/>
                <a:cs typeface="Arial"/>
              </a:rPr>
              <a:t>a</a:t>
            </a:r>
            <a:r>
              <a:rPr sz="4000" spc="-6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US" sz="4000" spc="-65" dirty="0">
                <a:solidFill>
                  <a:srgbClr val="2F5597"/>
                </a:solidFill>
                <a:latin typeface="Arial"/>
                <a:cs typeface="Arial"/>
              </a:rPr>
              <a:t>C</a:t>
            </a:r>
            <a:r>
              <a:rPr lang="en-US" sz="4000" spc="-90" dirty="0">
                <a:solidFill>
                  <a:srgbClr val="2F5597"/>
                </a:solidFill>
                <a:latin typeface="Arial"/>
                <a:cs typeface="Arial"/>
              </a:rPr>
              <a:t>FD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67" name="object 67"/>
          <p:cNvSpPr>
            <a:spLocks noChangeAspect="1"/>
          </p:cNvSpPr>
          <p:nvPr/>
        </p:nvSpPr>
        <p:spPr>
          <a:xfrm>
            <a:off x="1191708" y="2088094"/>
            <a:ext cx="7674983" cy="48461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4574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bject 68"/>
          <p:cNvSpPr txBox="1"/>
          <p:nvPr/>
        </p:nvSpPr>
        <p:spPr>
          <a:xfrm>
            <a:off x="1676400" y="2629474"/>
            <a:ext cx="6172200" cy="1293302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indent="200025" algn="ctr">
              <a:spcBef>
                <a:spcPts val="484"/>
              </a:spcBef>
            </a:pPr>
            <a:r>
              <a:rPr sz="4000" spc="-40" dirty="0">
                <a:solidFill>
                  <a:srgbClr val="2F5597"/>
                </a:solidFill>
                <a:latin typeface="Arial"/>
                <a:cs typeface="Arial"/>
              </a:rPr>
              <a:t>Associations </a:t>
            </a:r>
            <a:r>
              <a:rPr sz="4000" spc="-25" dirty="0">
                <a:solidFill>
                  <a:srgbClr val="2F5597"/>
                </a:solidFill>
                <a:latin typeface="Arial"/>
                <a:cs typeface="Arial"/>
              </a:rPr>
              <a:t>between </a:t>
            </a:r>
            <a:r>
              <a:rPr sz="4000" spc="35" dirty="0">
                <a:solidFill>
                  <a:srgbClr val="2F5597"/>
                </a:solidFill>
                <a:latin typeface="Arial"/>
                <a:cs typeface="Arial"/>
              </a:rPr>
              <a:t>two </a:t>
            </a:r>
            <a:r>
              <a:rPr sz="4000" spc="-35" dirty="0">
                <a:solidFill>
                  <a:srgbClr val="2F5597"/>
                </a:solidFill>
                <a:latin typeface="Arial"/>
                <a:cs typeface="Arial"/>
              </a:rPr>
              <a:t>categorical</a:t>
            </a:r>
            <a:r>
              <a:rPr sz="4000" spc="-8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000" spc="-70" dirty="0">
                <a:solidFill>
                  <a:srgbClr val="2F5597"/>
                </a:solidFill>
                <a:latin typeface="Arial"/>
                <a:cs typeface="Arial"/>
              </a:rPr>
              <a:t>variables</a:t>
            </a:r>
            <a:endParaRPr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1493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5400" y="609600"/>
            <a:ext cx="7786799" cy="128112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spcBef>
                <a:spcPts val="390"/>
              </a:spcBef>
            </a:pPr>
            <a:r>
              <a:rPr sz="4000" spc="-25" dirty="0">
                <a:solidFill>
                  <a:srgbClr val="2F5597"/>
                </a:solidFill>
                <a:latin typeface="Arial"/>
                <a:cs typeface="Arial"/>
              </a:rPr>
              <a:t>Association </a:t>
            </a:r>
            <a:r>
              <a:rPr sz="4000" spc="-15" dirty="0">
                <a:solidFill>
                  <a:srgbClr val="2F5597"/>
                </a:solidFill>
                <a:latin typeface="Arial"/>
                <a:cs typeface="Arial"/>
              </a:rPr>
              <a:t>between </a:t>
            </a:r>
            <a:r>
              <a:rPr sz="4000" spc="-20" dirty="0">
                <a:solidFill>
                  <a:srgbClr val="2F5597"/>
                </a:solidFill>
                <a:latin typeface="Arial"/>
                <a:cs typeface="Arial"/>
              </a:rPr>
              <a:t>reproductive  </a:t>
            </a:r>
            <a:r>
              <a:rPr sz="4000" spc="-25" dirty="0">
                <a:solidFill>
                  <a:srgbClr val="2F5597"/>
                </a:solidFill>
                <a:latin typeface="Arial"/>
                <a:cs typeface="Arial"/>
              </a:rPr>
              <a:t>effort </a:t>
            </a:r>
            <a:r>
              <a:rPr sz="4000" spc="-20" dirty="0">
                <a:solidFill>
                  <a:srgbClr val="2F5597"/>
                </a:solidFill>
                <a:latin typeface="Arial"/>
                <a:cs typeface="Arial"/>
              </a:rPr>
              <a:t>and </a:t>
            </a:r>
            <a:r>
              <a:rPr lang="en-US" sz="4000" spc="-20" dirty="0">
                <a:solidFill>
                  <a:srgbClr val="2F5597"/>
                </a:solidFill>
                <a:latin typeface="Arial"/>
                <a:cs typeface="Arial"/>
              </a:rPr>
              <a:t>disease (</a:t>
            </a:r>
            <a:r>
              <a:rPr sz="4000" spc="-65" dirty="0">
                <a:solidFill>
                  <a:srgbClr val="2F5597"/>
                </a:solidFill>
                <a:latin typeface="Arial"/>
                <a:cs typeface="Arial"/>
              </a:rPr>
              <a:t>avian</a:t>
            </a:r>
            <a:r>
              <a:rPr sz="4000" spc="5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000" spc="-55" dirty="0">
                <a:solidFill>
                  <a:srgbClr val="2F5597"/>
                </a:solidFill>
                <a:latin typeface="Arial"/>
                <a:cs typeface="Arial"/>
              </a:rPr>
              <a:t>malaria</a:t>
            </a:r>
            <a:r>
              <a:rPr lang="en-US" sz="4000" spc="-55" dirty="0">
                <a:solidFill>
                  <a:srgbClr val="2F5597"/>
                </a:solidFill>
                <a:latin typeface="Arial"/>
                <a:cs typeface="Arial"/>
              </a:rPr>
              <a:t>)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20433" y="2743200"/>
            <a:ext cx="5943600" cy="50847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ctr">
              <a:lnSpc>
                <a:spcPct val="105500"/>
              </a:lnSpc>
              <a:spcBef>
                <a:spcPts val="75"/>
              </a:spcBef>
            </a:pPr>
            <a:r>
              <a:rPr sz="1600" spc="20" dirty="0">
                <a:latin typeface="Tahoma"/>
                <a:cs typeface="Tahoma"/>
              </a:rPr>
              <a:t>Contingency table showing incidence </a:t>
            </a:r>
            <a:r>
              <a:rPr sz="1600" spc="15" dirty="0">
                <a:latin typeface="Tahoma"/>
                <a:cs typeface="Tahoma"/>
              </a:rPr>
              <a:t>of </a:t>
            </a:r>
            <a:r>
              <a:rPr sz="1600" spc="20" dirty="0">
                <a:latin typeface="Tahoma"/>
                <a:cs typeface="Tahoma"/>
              </a:rPr>
              <a:t>malaria in </a:t>
            </a:r>
            <a:r>
              <a:rPr sz="1600" spc="5" dirty="0">
                <a:latin typeface="Tahoma"/>
                <a:cs typeface="Tahoma"/>
              </a:rPr>
              <a:t>female great tits subjected to experimental </a:t>
            </a:r>
            <a:r>
              <a:rPr sz="1600" spc="15" dirty="0">
                <a:latin typeface="Tahoma"/>
                <a:cs typeface="Tahoma"/>
              </a:rPr>
              <a:t>egg</a:t>
            </a:r>
            <a:r>
              <a:rPr sz="1600" spc="55" dirty="0">
                <a:latin typeface="Tahoma"/>
                <a:cs typeface="Tahoma"/>
              </a:rPr>
              <a:t> </a:t>
            </a:r>
            <a:r>
              <a:rPr sz="1600" spc="10" dirty="0">
                <a:latin typeface="Tahoma"/>
                <a:cs typeface="Tahoma"/>
              </a:rPr>
              <a:t>removal.</a:t>
            </a:r>
            <a:endParaRPr sz="1600" dirty="0">
              <a:latin typeface="Tahoma"/>
              <a:cs typeface="Tahom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355568"/>
              </p:ext>
            </p:extLst>
          </p:nvPr>
        </p:nvGraphicFramePr>
        <p:xfrm>
          <a:off x="3200400" y="4208690"/>
          <a:ext cx="5334001" cy="192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3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1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9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926">
                <a:tc gridSpan="2">
                  <a:txBody>
                    <a:bodyPr/>
                    <a:lstStyle/>
                    <a:p>
                      <a:pPr marL="803275" algn="ctr">
                        <a:lnSpc>
                          <a:spcPct val="100000"/>
                        </a:lnSpc>
                      </a:pPr>
                      <a:r>
                        <a:rPr sz="1800" spc="5" dirty="0">
                          <a:latin typeface="Times New Roman"/>
                          <a:cs typeface="Times New Roman"/>
                        </a:rPr>
                        <a:t>control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group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880" algn="ctr">
                        <a:lnSpc>
                          <a:spcPct val="100000"/>
                        </a:lnSpc>
                      </a:pPr>
                      <a:r>
                        <a:rPr sz="1800" spc="5" dirty="0">
                          <a:latin typeface="Times New Roman"/>
                          <a:cs typeface="Times New Roman"/>
                        </a:rPr>
                        <a:t>egg removal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group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</a:pPr>
                      <a:r>
                        <a:rPr sz="1800" spc="5" dirty="0">
                          <a:latin typeface="Times New Roman"/>
                          <a:cs typeface="Times New Roman"/>
                        </a:rPr>
                        <a:t>row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total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519">
                <a:tc>
                  <a:txBody>
                    <a:bodyPr/>
                    <a:lstStyle/>
                    <a:p>
                      <a:pPr marL="57785" algn="r">
                        <a:lnSpc>
                          <a:spcPct val="100000"/>
                        </a:lnSpc>
                      </a:pPr>
                      <a:r>
                        <a:rPr sz="1800" spc="5" dirty="0">
                          <a:latin typeface="Times New Roman"/>
                          <a:cs typeface="Times New Roman"/>
                        </a:rPr>
                        <a:t>malaria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94640" algn="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</a:pPr>
                      <a:r>
                        <a:rPr sz="1800" spc="5" dirty="0">
                          <a:latin typeface="Times New Roman"/>
                          <a:cs typeface="Times New Roman"/>
                        </a:rPr>
                        <a:t>15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ct val="100000"/>
                        </a:lnSpc>
                      </a:pPr>
                      <a:r>
                        <a:rPr sz="1800" spc="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7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165">
                <a:tc>
                  <a:txBody>
                    <a:bodyPr/>
                    <a:lstStyle/>
                    <a:p>
                      <a:pPr marL="57785" algn="r">
                        <a:lnSpc>
                          <a:spcPct val="100000"/>
                        </a:lnSpc>
                      </a:pPr>
                      <a:r>
                        <a:rPr sz="1800" spc="5" dirty="0">
                          <a:latin typeface="Times New Roman"/>
                          <a:cs typeface="Times New Roman"/>
                        </a:rPr>
                        <a:t>no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malaria</a:t>
                      </a: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4640" algn="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</a:pPr>
                      <a:r>
                        <a:rPr sz="1800" spc="5" dirty="0">
                          <a:latin typeface="Times New Roman"/>
                          <a:cs typeface="Times New Roman"/>
                        </a:rPr>
                        <a:t>15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ct val="100000"/>
                        </a:lnSpc>
                      </a:pPr>
                      <a:r>
                        <a:rPr sz="1800" spc="5" dirty="0">
                          <a:latin typeface="Times New Roman"/>
                          <a:cs typeface="Times New Roman"/>
                        </a:rPr>
                        <a:t>43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940"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</a:pPr>
                      <a:endParaRPr lang="en-US" sz="1800" spc="5" dirty="0">
                        <a:latin typeface="Times New Roman"/>
                        <a:cs typeface="Times New Roman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sz="1800" spc="5" dirty="0">
                          <a:latin typeface="Times New Roman"/>
                          <a:cs typeface="Times New Roman"/>
                        </a:rPr>
                        <a:t>column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total</a:t>
                      </a: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94640" algn="r">
                        <a:lnSpc>
                          <a:spcPct val="100000"/>
                        </a:lnSpc>
                      </a:pPr>
                      <a:endParaRPr lang="en-US" sz="1800" dirty="0">
                        <a:latin typeface="Times New Roman"/>
                        <a:cs typeface="Times New Roman"/>
                      </a:endParaRPr>
                    </a:p>
                    <a:p>
                      <a:pPr marR="294640" algn="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</a:pPr>
                      <a:endParaRPr lang="en-US" sz="1800" spc="5" dirty="0">
                        <a:latin typeface="Times New Roman"/>
                        <a:cs typeface="Times New Roman"/>
                      </a:endParaRPr>
                    </a:p>
                    <a:p>
                      <a:pPr marR="23495" algn="ctr">
                        <a:lnSpc>
                          <a:spcPct val="100000"/>
                        </a:lnSpc>
                      </a:pPr>
                      <a:r>
                        <a:rPr sz="1800" spc="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ct val="100000"/>
                        </a:lnSpc>
                      </a:pPr>
                      <a:endParaRPr lang="en-US" sz="1800" spc="5" dirty="0">
                        <a:latin typeface="Times New Roman"/>
                        <a:cs typeface="Times New Roman"/>
                      </a:endParaRPr>
                    </a:p>
                    <a:p>
                      <a:pPr marL="50800" algn="ctr">
                        <a:lnSpc>
                          <a:spcPct val="100000"/>
                        </a:lnSpc>
                      </a:pPr>
                      <a:r>
                        <a:rPr sz="1800" spc="5" dirty="0">
                          <a:latin typeface="Times New Roman"/>
                          <a:cs typeface="Times New Roman"/>
                        </a:rPr>
                        <a:t>65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>
            <a:spLocks noChangeAspect="1"/>
          </p:cNvSpPr>
          <p:nvPr/>
        </p:nvSpPr>
        <p:spPr>
          <a:xfrm>
            <a:off x="762000" y="4419600"/>
            <a:ext cx="1830725" cy="1370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>
            <a:spLocks noChangeAspect="1"/>
          </p:cNvSpPr>
          <p:nvPr/>
        </p:nvSpPr>
        <p:spPr>
          <a:xfrm>
            <a:off x="2209800" y="2819400"/>
            <a:ext cx="5334000" cy="3794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CAB857-53AC-4895-B9AF-432FBC43B7C1}"/>
              </a:ext>
            </a:extLst>
          </p:cNvPr>
          <p:cNvSpPr txBox="1"/>
          <p:nvPr/>
        </p:nvSpPr>
        <p:spPr>
          <a:xfrm>
            <a:off x="990600" y="1006224"/>
            <a:ext cx="5029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spc="-2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Grouped </a:t>
            </a:r>
            <a:r>
              <a:rPr lang="en-GB" sz="4000" spc="-4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</a:t>
            </a:r>
            <a:r>
              <a:rPr lang="en-GB" sz="4000" spc="-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spc="-4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</a:t>
            </a:r>
            <a:endParaRPr lang="en-GB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065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2BCA6CA-9855-4BE4-BFB4-C86C8CF3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539" y="1113692"/>
            <a:ext cx="7650993" cy="703141"/>
          </a:xfrm>
        </p:spPr>
        <p:txBody>
          <a:bodyPr/>
          <a:lstStyle/>
          <a:p>
            <a:pPr algn="l"/>
            <a:r>
              <a:rPr lang="en-GB" sz="4569" dirty="0"/>
              <a:t>1.02 Graphics 1</a:t>
            </a:r>
          </a:p>
        </p:txBody>
      </p:sp>
      <p:pic>
        <p:nvPicPr>
          <p:cNvPr id="2050" name="Picture 2" descr="Convincing">
            <a:extLst>
              <a:ext uri="{FF2B5EF4-FFF2-40B4-BE49-F238E27FC236}">
                <a16:creationId xmlns:a16="http://schemas.microsoft.com/office/drawing/2014/main" id="{5D5C3582-5CD4-4C56-918B-E20451B6A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8478843" cy="273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228785" y="1295400"/>
            <a:ext cx="3495615" cy="63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0" spc="-30" dirty="0">
                <a:solidFill>
                  <a:srgbClr val="2F5597"/>
                </a:solidFill>
                <a:latin typeface="Arial"/>
                <a:cs typeface="Arial"/>
              </a:rPr>
              <a:t>Mosaic</a:t>
            </a:r>
            <a:r>
              <a:rPr sz="4000" spc="-7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000" spc="5" dirty="0">
                <a:solidFill>
                  <a:srgbClr val="2F5597"/>
                </a:solidFill>
                <a:latin typeface="Arial"/>
                <a:cs typeface="Arial"/>
              </a:rPr>
              <a:t>plot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9" name="object 9"/>
          <p:cNvSpPr>
            <a:spLocks noChangeAspect="1"/>
          </p:cNvSpPr>
          <p:nvPr/>
        </p:nvSpPr>
        <p:spPr>
          <a:xfrm>
            <a:off x="1752600" y="2849920"/>
            <a:ext cx="6219316" cy="3627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4869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762000" y="2667000"/>
            <a:ext cx="8382000" cy="1404231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561340" marR="5080" indent="-549275" algn="ctr">
              <a:spcBef>
                <a:spcPts val="390"/>
              </a:spcBef>
            </a:pP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Associations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between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categorical 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and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numerical</a:t>
            </a:r>
            <a:r>
              <a:rPr sz="4400" spc="1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50" dirty="0">
                <a:solidFill>
                  <a:srgbClr val="2F5597"/>
                </a:solidFill>
                <a:latin typeface="Arial"/>
                <a:cs typeface="Arial"/>
              </a:rPr>
              <a:t>variables</a:t>
            </a:r>
            <a:endParaRPr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1596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8590" y="538241"/>
            <a:ext cx="5077810" cy="63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0" spc="-40" dirty="0"/>
              <a:t>Multiple</a:t>
            </a:r>
            <a:r>
              <a:rPr sz="4000" spc="-65" dirty="0"/>
              <a:t> </a:t>
            </a:r>
            <a:r>
              <a:rPr sz="4000" spc="-25" dirty="0"/>
              <a:t>histograms</a:t>
            </a:r>
          </a:p>
        </p:txBody>
      </p:sp>
      <p:grpSp>
        <p:nvGrpSpPr>
          <p:cNvPr id="3" name="object 3"/>
          <p:cNvGrpSpPr>
            <a:grpSpLocks noChangeAspect="1"/>
          </p:cNvGrpSpPr>
          <p:nvPr/>
        </p:nvGrpSpPr>
        <p:grpSpPr>
          <a:xfrm>
            <a:off x="3505200" y="1066800"/>
            <a:ext cx="5334000" cy="5508321"/>
            <a:chOff x="1928304" y="363537"/>
            <a:chExt cx="2953385" cy="3049905"/>
          </a:xfrm>
        </p:grpSpPr>
        <p:sp>
          <p:nvSpPr>
            <p:cNvPr id="4" name="object 4"/>
            <p:cNvSpPr/>
            <p:nvPr/>
          </p:nvSpPr>
          <p:spPr>
            <a:xfrm>
              <a:off x="1928304" y="1158430"/>
              <a:ext cx="2130425" cy="22547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63171" y="363537"/>
              <a:ext cx="1018390" cy="112730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>
            <a:spLocks noChangeAspect="1"/>
          </p:cNvSpPr>
          <p:nvPr/>
        </p:nvSpPr>
        <p:spPr>
          <a:xfrm>
            <a:off x="1143000" y="2753421"/>
            <a:ext cx="2238043" cy="3095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49527" y="6705600"/>
            <a:ext cx="6060313" cy="675826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200" spc="5" dirty="0">
                <a:latin typeface="Arial"/>
                <a:cs typeface="Arial"/>
              </a:rPr>
              <a:t>Young, </a:t>
            </a:r>
            <a:r>
              <a:rPr sz="1200" spc="15" dirty="0">
                <a:latin typeface="Arial"/>
                <a:cs typeface="Arial"/>
              </a:rPr>
              <a:t>K. </a:t>
            </a:r>
            <a:r>
              <a:rPr sz="1200" spc="-10" dirty="0">
                <a:latin typeface="Arial"/>
                <a:cs typeface="Arial"/>
              </a:rPr>
              <a:t>V., </a:t>
            </a:r>
            <a:r>
              <a:rPr sz="1200" spc="15" dirty="0">
                <a:latin typeface="Arial"/>
                <a:cs typeface="Arial"/>
              </a:rPr>
              <a:t>E. D. Brodie </a:t>
            </a:r>
            <a:r>
              <a:rPr sz="1200" dirty="0">
                <a:latin typeface="Arial"/>
                <a:cs typeface="Arial"/>
              </a:rPr>
              <a:t>Jr., </a:t>
            </a:r>
            <a:r>
              <a:rPr sz="1200" spc="15" dirty="0">
                <a:latin typeface="Arial"/>
                <a:cs typeface="Arial"/>
              </a:rPr>
              <a:t>and E. D. Brodie </a:t>
            </a:r>
            <a:r>
              <a:rPr sz="1200" spc="10" dirty="0">
                <a:latin typeface="Arial"/>
                <a:cs typeface="Arial"/>
              </a:rPr>
              <a:t>III. 2004. </a:t>
            </a:r>
            <a:r>
              <a:rPr sz="1200" spc="20" dirty="0">
                <a:latin typeface="Arial"/>
                <a:cs typeface="Arial"/>
              </a:rPr>
              <a:t>How </a:t>
            </a:r>
            <a:r>
              <a:rPr sz="1200" spc="15" dirty="0">
                <a:latin typeface="Arial"/>
                <a:cs typeface="Arial"/>
              </a:rPr>
              <a:t>the horned </a:t>
            </a:r>
            <a:r>
              <a:rPr sz="1200" spc="10" dirty="0">
                <a:latin typeface="Arial"/>
                <a:cs typeface="Arial"/>
              </a:rPr>
              <a:t>lizard got its horns. </a:t>
            </a:r>
            <a:r>
              <a:rPr sz="1200" spc="15" dirty="0">
                <a:latin typeface="Arial"/>
                <a:cs typeface="Arial"/>
              </a:rPr>
              <a:t>Science</a:t>
            </a:r>
            <a:r>
              <a:rPr sz="1200" spc="8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304:65.</a:t>
            </a:r>
            <a:endParaRPr sz="1200" dirty="0">
              <a:latin typeface="Arial"/>
              <a:cs typeface="Arial"/>
            </a:endParaRPr>
          </a:p>
          <a:p>
            <a:pPr marL="3368675">
              <a:lnSpc>
                <a:spcPct val="100000"/>
              </a:lnSpc>
              <a:spcBef>
                <a:spcPts val="385"/>
              </a:spcBef>
            </a:pPr>
            <a:r>
              <a:rPr sz="1200" spc="-10" dirty="0">
                <a:solidFill>
                  <a:srgbClr val="731F0C"/>
                </a:solidFill>
                <a:latin typeface="Arial"/>
                <a:cs typeface="Arial"/>
                <a:hlinkClick r:id="rId5"/>
              </a:rPr>
              <a:t>www.netcore.ca/~peleetom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72400" y="3243936"/>
            <a:ext cx="1262888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-10" dirty="0">
                <a:latin typeface="Arial"/>
                <a:cs typeface="Arial"/>
              </a:rPr>
              <a:t>Shr</a:t>
            </a:r>
            <a:r>
              <a:rPr sz="1600" spc="-5" dirty="0">
                <a:latin typeface="Arial"/>
                <a:cs typeface="Arial"/>
              </a:rPr>
              <a:t>i</a:t>
            </a:r>
            <a:r>
              <a:rPr sz="1600" spc="-15" dirty="0">
                <a:latin typeface="Arial"/>
                <a:cs typeface="Arial"/>
              </a:rPr>
              <a:t>k</a:t>
            </a:r>
            <a:r>
              <a:rPr sz="1600" dirty="0">
                <a:latin typeface="Arial"/>
                <a:cs typeface="Arial"/>
              </a:rPr>
              <a:t>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905000" y="2819400"/>
            <a:ext cx="6858000" cy="1404231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408940" marR="5080" indent="-396875">
              <a:spcBef>
                <a:spcPts val="390"/>
              </a:spcBef>
            </a:pP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Associations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between </a:t>
            </a:r>
            <a:r>
              <a:rPr sz="4400" spc="30" dirty="0">
                <a:solidFill>
                  <a:srgbClr val="2F5597"/>
                </a:solidFill>
                <a:latin typeface="Arial"/>
                <a:cs typeface="Arial"/>
              </a:rPr>
              <a:t>two 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numerical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50" dirty="0">
                <a:solidFill>
                  <a:srgbClr val="2F5597"/>
                </a:solidFill>
                <a:latin typeface="Arial"/>
                <a:cs typeface="Arial"/>
              </a:rPr>
              <a:t>variables</a:t>
            </a:r>
            <a:endParaRPr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7340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914400" y="890255"/>
            <a:ext cx="62484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Scatter</a:t>
            </a:r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5" dirty="0">
                <a:solidFill>
                  <a:srgbClr val="2F5597"/>
                </a:solidFill>
                <a:latin typeface="Arial"/>
                <a:cs typeface="Arial"/>
              </a:rPr>
              <a:t>plot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1" name="object 11"/>
          <p:cNvSpPr>
            <a:spLocks noChangeAspect="1"/>
          </p:cNvSpPr>
          <p:nvPr/>
        </p:nvSpPr>
        <p:spPr>
          <a:xfrm>
            <a:off x="3886200" y="2184609"/>
            <a:ext cx="5105400" cy="3726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>
            <a:spLocks noChangeAspect="1"/>
          </p:cNvSpPr>
          <p:nvPr/>
        </p:nvSpPr>
        <p:spPr>
          <a:xfrm>
            <a:off x="457200" y="3079385"/>
            <a:ext cx="2876460" cy="1936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828800" y="6503371"/>
            <a:ext cx="6574267" cy="232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1400" dirty="0">
                <a:latin typeface="Arial"/>
                <a:cs typeface="Arial"/>
              </a:rPr>
              <a:t>Tattersall </a:t>
            </a:r>
            <a:r>
              <a:rPr sz="1400" spc="10" dirty="0">
                <a:latin typeface="Arial"/>
                <a:cs typeface="Arial"/>
              </a:rPr>
              <a:t>et </a:t>
            </a:r>
            <a:r>
              <a:rPr sz="1400" spc="5" dirty="0">
                <a:latin typeface="Arial"/>
                <a:cs typeface="Arial"/>
              </a:rPr>
              <a:t>al. </a:t>
            </a:r>
            <a:r>
              <a:rPr sz="1400" spc="10" dirty="0">
                <a:latin typeface="Arial"/>
                <a:cs typeface="Arial"/>
              </a:rPr>
              <a:t>(2004) </a:t>
            </a:r>
            <a:r>
              <a:rPr sz="1400" i="1" spc="10" dirty="0">
                <a:latin typeface="Arial"/>
                <a:cs typeface="Arial"/>
              </a:rPr>
              <a:t>Journal of </a:t>
            </a:r>
            <a:r>
              <a:rPr sz="1400" i="1" spc="15" dirty="0">
                <a:latin typeface="Arial"/>
                <a:cs typeface="Arial"/>
              </a:rPr>
              <a:t>Experimental </a:t>
            </a:r>
            <a:r>
              <a:rPr sz="1400" i="1" spc="10" dirty="0">
                <a:latin typeface="Arial"/>
                <a:cs typeface="Arial"/>
              </a:rPr>
              <a:t>Biology</a:t>
            </a:r>
            <a:r>
              <a:rPr sz="1400" i="1" spc="90" dirty="0">
                <a:latin typeface="Arial"/>
                <a:cs typeface="Arial"/>
              </a:rPr>
              <a:t> </a:t>
            </a:r>
            <a:r>
              <a:rPr sz="1400" spc="15" dirty="0">
                <a:latin typeface="Arial"/>
                <a:cs typeface="Arial"/>
              </a:rPr>
              <a:t>207:579-585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7182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685800" y="685800"/>
            <a:ext cx="76200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5" dirty="0">
                <a:solidFill>
                  <a:srgbClr val="2F5597"/>
                </a:solidFill>
                <a:latin typeface="Arial"/>
                <a:cs typeface="Arial"/>
              </a:rPr>
              <a:t>Don’t </a:t>
            </a: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mislead </a:t>
            </a:r>
            <a:r>
              <a:rPr sz="4400" spc="-5" dirty="0">
                <a:solidFill>
                  <a:srgbClr val="2F5597"/>
                </a:solidFill>
                <a:latin typeface="Arial"/>
                <a:cs typeface="Arial"/>
              </a:rPr>
              <a:t>with</a:t>
            </a: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graphics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5" name="object 15"/>
          <p:cNvSpPr>
            <a:spLocks noChangeAspect="1"/>
          </p:cNvSpPr>
          <p:nvPr/>
        </p:nvSpPr>
        <p:spPr>
          <a:xfrm>
            <a:off x="1593726" y="2112773"/>
            <a:ext cx="6870948" cy="4973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4983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331" y="650002"/>
            <a:ext cx="8120869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20" dirty="0"/>
              <a:t>Better </a:t>
            </a:r>
            <a:r>
              <a:rPr sz="4400" spc="-40" dirty="0"/>
              <a:t>representation </a:t>
            </a:r>
            <a:r>
              <a:rPr sz="4400" spc="-15" dirty="0"/>
              <a:t>of</a:t>
            </a:r>
            <a:r>
              <a:rPr sz="4400" spc="-5" dirty="0"/>
              <a:t> truth</a:t>
            </a:r>
          </a:p>
        </p:txBody>
      </p:sp>
      <p:sp>
        <p:nvSpPr>
          <p:cNvPr id="3" name="object 3"/>
          <p:cNvSpPr>
            <a:spLocks noChangeAspect="1"/>
          </p:cNvSpPr>
          <p:nvPr/>
        </p:nvSpPr>
        <p:spPr>
          <a:xfrm>
            <a:off x="1219200" y="2743200"/>
            <a:ext cx="6835725" cy="4123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>
            <a:spLocks noChangeAspect="1"/>
          </p:cNvSpPr>
          <p:nvPr/>
        </p:nvSpPr>
        <p:spPr>
          <a:xfrm>
            <a:off x="4778765" y="1828800"/>
            <a:ext cx="3599869" cy="456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 rot="5400000">
            <a:off x="5653795" y="3962083"/>
            <a:ext cx="503408" cy="601980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 marR="5080">
              <a:lnSpc>
                <a:spcPct val="105700"/>
              </a:lnSpc>
              <a:spcBef>
                <a:spcPts val="25"/>
              </a:spcBef>
            </a:pPr>
            <a:r>
              <a:rPr sz="1600" spc="15" dirty="0">
                <a:latin typeface="Arial"/>
                <a:cs typeface="Arial"/>
              </a:rPr>
              <a:t>Source:</a:t>
            </a:r>
            <a:r>
              <a:rPr sz="1600" spc="210" dirty="0">
                <a:latin typeface="Arial"/>
                <a:cs typeface="Arial"/>
              </a:rPr>
              <a:t> </a:t>
            </a:r>
            <a:r>
              <a:rPr sz="1600" u="sng" spc="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3"/>
              </a:rPr>
              <a:t>http://www.livescience.com/45083-misleading-gun-death-chart.htm</a:t>
            </a:r>
            <a:r>
              <a:rPr sz="1600" spc="10" dirty="0">
                <a:solidFill>
                  <a:srgbClr val="0563C1"/>
                </a:solidFill>
                <a:latin typeface="Arial"/>
                <a:cs typeface="Arial"/>
                <a:hlinkClick r:id="rId3"/>
              </a:rPr>
              <a:t>l 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7255DB22-FAD2-42D3-94A3-50C3FE3719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8331" y="650002"/>
            <a:ext cx="8120869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4400" spc="-20" dirty="0"/>
              <a:t>Creative</a:t>
            </a:r>
            <a:r>
              <a:rPr sz="4400" spc="-20" dirty="0"/>
              <a:t> </a:t>
            </a:r>
            <a:r>
              <a:rPr sz="4400" spc="-40" dirty="0"/>
              <a:t>representation </a:t>
            </a:r>
            <a:r>
              <a:rPr sz="4400" spc="-15" dirty="0"/>
              <a:t>of</a:t>
            </a:r>
            <a:r>
              <a:rPr sz="4400" spc="-5" dirty="0"/>
              <a:t> truth</a:t>
            </a:r>
          </a:p>
        </p:txBody>
      </p:sp>
    </p:spTree>
    <p:extLst>
      <p:ext uri="{BB962C8B-B14F-4D97-AF65-F5344CB8AC3E}">
        <p14:creationId xmlns:p14="http://schemas.microsoft.com/office/powerpoint/2010/main" val="4167487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>
            <a:spLocks noChangeAspect="1"/>
          </p:cNvSpPr>
          <p:nvPr/>
        </p:nvSpPr>
        <p:spPr>
          <a:xfrm>
            <a:off x="4778765" y="1828800"/>
            <a:ext cx="3599869" cy="456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 rot="5400000">
            <a:off x="5653795" y="3962083"/>
            <a:ext cx="503408" cy="601980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 marR="5080">
              <a:lnSpc>
                <a:spcPct val="105700"/>
              </a:lnSpc>
              <a:spcBef>
                <a:spcPts val="25"/>
              </a:spcBef>
            </a:pPr>
            <a:r>
              <a:rPr sz="1600" spc="15" dirty="0">
                <a:latin typeface="Arial"/>
                <a:cs typeface="Arial"/>
              </a:rPr>
              <a:t>Source:</a:t>
            </a:r>
            <a:r>
              <a:rPr sz="1600" spc="210" dirty="0">
                <a:latin typeface="Arial"/>
                <a:cs typeface="Arial"/>
              </a:rPr>
              <a:t> </a:t>
            </a:r>
            <a:r>
              <a:rPr sz="1600" u="sng" spc="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3"/>
              </a:rPr>
              <a:t>http://www.livescience.com/45083-misleading-gun-death-chart.htm</a:t>
            </a:r>
            <a:r>
              <a:rPr sz="1600" spc="10" dirty="0">
                <a:solidFill>
                  <a:srgbClr val="0563C1"/>
                </a:solidFill>
                <a:latin typeface="Arial"/>
                <a:cs typeface="Arial"/>
                <a:hlinkClick r:id="rId3"/>
              </a:rPr>
              <a:t>l 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7255DB22-FAD2-42D3-94A3-50C3FE3719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8331" y="650002"/>
            <a:ext cx="8120869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4400" spc="-20" dirty="0"/>
              <a:t>Creative</a:t>
            </a:r>
            <a:r>
              <a:rPr sz="4400" spc="-20" dirty="0"/>
              <a:t> </a:t>
            </a:r>
            <a:r>
              <a:rPr sz="4400" spc="-40" dirty="0"/>
              <a:t>representation </a:t>
            </a:r>
            <a:r>
              <a:rPr sz="4400" spc="-15" dirty="0"/>
              <a:t>of</a:t>
            </a:r>
            <a:r>
              <a:rPr sz="4400" spc="-5" dirty="0"/>
              <a:t> truth</a:t>
            </a:r>
          </a:p>
        </p:txBody>
      </p:sp>
      <p:pic>
        <p:nvPicPr>
          <p:cNvPr id="3074" name="Picture 2" descr="500+ Best Girls with Guns, Awesome images in 2020 | guns, girl guns, women  guns">
            <a:extLst>
              <a:ext uri="{FF2B5EF4-FFF2-40B4-BE49-F238E27FC236}">
                <a16:creationId xmlns:a16="http://schemas.microsoft.com/office/drawing/2014/main" id="{D869480B-02DF-4749-865A-B6BAA7EF1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92834"/>
            <a:ext cx="2971800" cy="445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158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33400" y="609600"/>
            <a:ext cx="8305800" cy="1284326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spcBef>
                <a:spcPts val="415"/>
              </a:spcBef>
            </a:pPr>
            <a:r>
              <a:rPr sz="4000" spc="-30" dirty="0">
                <a:solidFill>
                  <a:srgbClr val="2F5597"/>
                </a:solidFill>
                <a:latin typeface="Arial"/>
                <a:cs typeface="Arial"/>
              </a:rPr>
              <a:t>Summary: </a:t>
            </a:r>
            <a:r>
              <a:rPr sz="4000" spc="-40" dirty="0">
                <a:solidFill>
                  <a:srgbClr val="2F5597"/>
                </a:solidFill>
                <a:latin typeface="Arial"/>
                <a:cs typeface="Arial"/>
              </a:rPr>
              <a:t>Graphical </a:t>
            </a:r>
            <a:r>
              <a:rPr sz="4000" spc="-5" dirty="0">
                <a:solidFill>
                  <a:srgbClr val="2F5597"/>
                </a:solidFill>
                <a:latin typeface="Arial"/>
                <a:cs typeface="Arial"/>
              </a:rPr>
              <a:t>methods  </a:t>
            </a:r>
            <a:r>
              <a:rPr sz="4000" spc="-25" dirty="0">
                <a:solidFill>
                  <a:srgbClr val="2F5597"/>
                </a:solidFill>
                <a:latin typeface="Arial"/>
                <a:cs typeface="Arial"/>
              </a:rPr>
              <a:t>for </a:t>
            </a:r>
            <a:r>
              <a:rPr sz="4000" spc="-35" dirty="0">
                <a:solidFill>
                  <a:srgbClr val="2F5597"/>
                </a:solidFill>
                <a:latin typeface="Arial"/>
                <a:cs typeface="Arial"/>
              </a:rPr>
              <a:t>frequency</a:t>
            </a:r>
            <a:r>
              <a:rPr sz="4000" spc="3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2F5597"/>
                </a:solidFill>
                <a:latin typeface="Arial"/>
                <a:cs typeface="Arial"/>
              </a:rPr>
              <a:t>distributions</a:t>
            </a:r>
            <a:endParaRPr sz="4000" dirty="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828933"/>
              </p:ext>
            </p:extLst>
          </p:nvPr>
        </p:nvGraphicFramePr>
        <p:xfrm>
          <a:off x="1371600" y="2895600"/>
          <a:ext cx="7010400" cy="3580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98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Type </a:t>
                      </a:r>
                      <a:r>
                        <a:rPr sz="2400" b="1" spc="1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2400" b="1" spc="15" dirty="0">
                          <a:latin typeface="Arial"/>
                          <a:cs typeface="Arial"/>
                        </a:rPr>
                        <a:t>Data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400" b="1" spc="15" dirty="0">
                          <a:latin typeface="Arial"/>
                          <a:cs typeface="Arial"/>
                        </a:rPr>
                        <a:t>Method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8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lang="en-US" sz="2400" spc="1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spc="10" dirty="0">
                          <a:latin typeface="Arial"/>
                          <a:cs typeface="Arial"/>
                        </a:rPr>
                        <a:t>Categorical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10" dirty="0">
                          <a:latin typeface="Arial"/>
                          <a:cs typeface="Arial"/>
                        </a:rPr>
                        <a:t>data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lang="en-US" sz="2400" spc="1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spc="10" dirty="0">
                          <a:latin typeface="Arial"/>
                          <a:cs typeface="Arial"/>
                        </a:rPr>
                        <a:t>Bar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15" dirty="0">
                          <a:latin typeface="Arial"/>
                          <a:cs typeface="Arial"/>
                        </a:rPr>
                        <a:t>graph</a:t>
                      </a:r>
                      <a:endParaRPr lang="en-US" sz="2400" spc="15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6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lang="en-US" sz="2400" spc="1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400" spc="10" dirty="0">
                          <a:latin typeface="Arial"/>
                          <a:cs typeface="Arial"/>
                        </a:rPr>
                        <a:t>Numerical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10" dirty="0">
                          <a:latin typeface="Arial"/>
                          <a:cs typeface="Arial"/>
                        </a:rPr>
                        <a:t>data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lang="en-US" sz="2400" spc="1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400" spc="10" dirty="0">
                          <a:latin typeface="Arial"/>
                          <a:cs typeface="Arial"/>
                        </a:rPr>
                        <a:t>Histogram</a:t>
                      </a:r>
                      <a:endParaRPr lang="en-US" sz="2400" spc="1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2400" dirty="0">
                        <a:latin typeface="Arial"/>
                        <a:cs typeface="Arial"/>
                      </a:endParaRPr>
                    </a:p>
                    <a:p>
                      <a:pPr marL="118745" marR="112395" algn="ctr">
                        <a:lnSpc>
                          <a:spcPct val="101899"/>
                        </a:lnSpc>
                        <a:spcBef>
                          <a:spcPts val="325"/>
                        </a:spcBef>
                      </a:pPr>
                      <a:r>
                        <a:rPr sz="2400" spc="10" dirty="0">
                          <a:latin typeface="Arial"/>
                          <a:cs typeface="Arial"/>
                        </a:rPr>
                        <a:t>Cumulative</a:t>
                      </a:r>
                      <a:r>
                        <a:rPr sz="2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10" dirty="0">
                          <a:latin typeface="Arial"/>
                          <a:cs typeface="Arial"/>
                        </a:rPr>
                        <a:t>frequency  distribution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870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43000" y="2438400"/>
            <a:ext cx="8305800" cy="3767698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469265" indent="-457200">
              <a:spcBef>
                <a:spcPts val="500"/>
              </a:spcBef>
              <a:buSzPct val="94285"/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sz="2800" b="1" spc="-25" dirty="0">
                <a:latin typeface="Arial"/>
                <a:cs typeface="Arial"/>
              </a:rPr>
              <a:t>Categorical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60" dirty="0">
                <a:latin typeface="Arial"/>
                <a:cs typeface="Arial"/>
              </a:rPr>
              <a:t>Variables</a:t>
            </a:r>
            <a:r>
              <a:rPr lang="en-US" sz="2800" b="1" spc="-6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(</a:t>
            </a:r>
            <a:r>
              <a:rPr lang="en-US" sz="2800" spc="-45" dirty="0">
                <a:latin typeface="Arial"/>
                <a:cs typeface="Arial"/>
              </a:rPr>
              <a:t>aka </a:t>
            </a:r>
            <a:r>
              <a:rPr sz="2800" spc="-25" dirty="0">
                <a:latin typeface="Arial"/>
                <a:cs typeface="Arial"/>
              </a:rPr>
              <a:t>Class variables, </a:t>
            </a:r>
            <a:r>
              <a:rPr sz="2800" dirty="0">
                <a:latin typeface="Arial"/>
                <a:cs typeface="Arial"/>
              </a:rPr>
              <a:t>or </a:t>
            </a:r>
            <a:r>
              <a:rPr sz="2800" spc="-15" dirty="0">
                <a:latin typeface="Arial"/>
                <a:cs typeface="Arial"/>
              </a:rPr>
              <a:t>Nominal </a:t>
            </a:r>
            <a:r>
              <a:rPr sz="2800" spc="-40" dirty="0">
                <a:latin typeface="Arial"/>
                <a:cs typeface="Arial"/>
              </a:rPr>
              <a:t>variables)</a:t>
            </a:r>
            <a:endParaRPr sz="2800" dirty="0">
              <a:latin typeface="Arial"/>
              <a:cs typeface="Arial"/>
            </a:endParaRPr>
          </a:p>
          <a:p>
            <a:endParaRPr sz="2800" dirty="0">
              <a:latin typeface="Arial"/>
              <a:cs typeface="Arial"/>
            </a:endParaRPr>
          </a:p>
          <a:p>
            <a:pPr marL="469265" marR="1090930" indent="-457200">
              <a:spcBef>
                <a:spcPts val="1200"/>
              </a:spcBef>
              <a:buSzPct val="94285"/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sz="2800" b="1" spc="-30" dirty="0">
                <a:latin typeface="Arial"/>
                <a:cs typeface="Arial"/>
              </a:rPr>
              <a:t>Numerical </a:t>
            </a:r>
            <a:r>
              <a:rPr sz="2800" b="1" spc="-60" dirty="0">
                <a:latin typeface="Arial"/>
                <a:cs typeface="Arial"/>
              </a:rPr>
              <a:t>Variables </a:t>
            </a:r>
            <a:r>
              <a:rPr sz="2800" spc="-65" dirty="0">
                <a:latin typeface="Arial"/>
                <a:cs typeface="Arial"/>
              </a:rPr>
              <a:t>(</a:t>
            </a:r>
            <a:r>
              <a:rPr lang="en-US" sz="2800" spc="-65" dirty="0">
                <a:latin typeface="Arial"/>
                <a:cs typeface="Arial"/>
              </a:rPr>
              <a:t>aka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Quantitative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Variables)</a:t>
            </a:r>
            <a:endParaRPr sz="2800" dirty="0">
              <a:latin typeface="Arial"/>
              <a:cs typeface="Arial"/>
            </a:endParaRPr>
          </a:p>
          <a:p>
            <a:pPr marL="180975" marR="44450" lvl="1">
              <a:spcBef>
                <a:spcPts val="365"/>
              </a:spcBef>
              <a:tabLst>
                <a:tab pos="266700" algn="l"/>
              </a:tabLst>
            </a:pPr>
            <a:r>
              <a:rPr lang="en-US" sz="2800" spc="-20" dirty="0">
                <a:latin typeface="Arial"/>
                <a:cs typeface="Arial"/>
              </a:rPr>
              <a:t> </a:t>
            </a:r>
          </a:p>
          <a:p>
            <a:pPr marR="44450" lvl="1" indent="-457200">
              <a:spcBef>
                <a:spcPts val="365"/>
              </a:spcBef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sz="2800" spc="-20" dirty="0">
                <a:latin typeface="Arial"/>
                <a:cs typeface="Arial"/>
              </a:rPr>
              <a:t>Numerical </a:t>
            </a:r>
            <a:r>
              <a:rPr sz="2800" spc="-30" dirty="0">
                <a:latin typeface="Arial"/>
                <a:cs typeface="Arial"/>
              </a:rPr>
              <a:t>variables </a:t>
            </a:r>
            <a:r>
              <a:rPr sz="2800" spc="-40" dirty="0">
                <a:latin typeface="Arial"/>
                <a:cs typeface="Arial"/>
              </a:rPr>
              <a:t>are </a:t>
            </a:r>
            <a:r>
              <a:rPr sz="2800" spc="-25" dirty="0">
                <a:latin typeface="Arial"/>
                <a:cs typeface="Arial"/>
              </a:rPr>
              <a:t>either </a:t>
            </a:r>
            <a:r>
              <a:rPr sz="2800" b="1" spc="-5" dirty="0">
                <a:solidFill>
                  <a:srgbClr val="C55A11"/>
                </a:solidFill>
                <a:latin typeface="Arial"/>
                <a:cs typeface="Arial"/>
              </a:rPr>
              <a:t>continuous</a:t>
            </a:r>
            <a:r>
              <a:rPr sz="2800" spc="-5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C55A11"/>
                </a:solidFill>
                <a:latin typeface="Arial"/>
                <a:cs typeface="Arial"/>
              </a:rPr>
              <a:t>discrete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6800" y="609600"/>
            <a:ext cx="56388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125" dirty="0"/>
              <a:t>Type</a:t>
            </a:r>
            <a:r>
              <a:rPr lang="en-US" sz="4400" spc="-125" dirty="0"/>
              <a:t>s</a:t>
            </a:r>
            <a:r>
              <a:rPr sz="4400" spc="-125" dirty="0"/>
              <a:t> </a:t>
            </a:r>
            <a:r>
              <a:rPr sz="4400" spc="-15" dirty="0"/>
              <a:t>of</a:t>
            </a:r>
            <a:r>
              <a:rPr sz="4400" spc="45" dirty="0"/>
              <a:t> </a:t>
            </a:r>
            <a:r>
              <a:rPr sz="4400" spc="-50" dirty="0"/>
              <a:t>Data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990600" y="762000"/>
            <a:ext cx="7010400" cy="124521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4000" spc="-30" dirty="0">
                <a:solidFill>
                  <a:srgbClr val="2F5597"/>
                </a:solidFill>
                <a:latin typeface="Arial"/>
                <a:cs typeface="Arial"/>
              </a:rPr>
              <a:t>Summary:</a:t>
            </a:r>
            <a:r>
              <a:rPr lang="en-US" sz="4000" spc="-3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000" spc="-30" dirty="0">
                <a:solidFill>
                  <a:srgbClr val="2F5597"/>
                </a:solidFill>
                <a:latin typeface="Arial"/>
                <a:cs typeface="Arial"/>
              </a:rPr>
              <a:t>Associations </a:t>
            </a:r>
            <a:r>
              <a:rPr sz="4000" spc="-15" dirty="0">
                <a:solidFill>
                  <a:srgbClr val="2F5597"/>
                </a:solidFill>
                <a:latin typeface="Arial"/>
                <a:cs typeface="Arial"/>
              </a:rPr>
              <a:t>between</a:t>
            </a:r>
            <a:r>
              <a:rPr sz="4000" spc="3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000" spc="-55" dirty="0">
                <a:solidFill>
                  <a:srgbClr val="2F5597"/>
                </a:solidFill>
                <a:latin typeface="Arial"/>
                <a:cs typeface="Arial"/>
              </a:rPr>
              <a:t>variables</a:t>
            </a:r>
            <a:endParaRPr sz="4000" dirty="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029671"/>
              </p:ext>
            </p:extLst>
          </p:nvPr>
        </p:nvGraphicFramePr>
        <p:xfrm>
          <a:off x="990600" y="2743200"/>
          <a:ext cx="7315200" cy="31489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14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Explanatory</a:t>
                      </a:r>
                      <a:r>
                        <a:rPr sz="20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variable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891">
                <a:tc>
                  <a:txBody>
                    <a:bodyPr/>
                    <a:lstStyle/>
                    <a:p>
                      <a:pPr marL="195580" marR="123189" indent="-6350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15" dirty="0">
                          <a:latin typeface="Arial"/>
                          <a:cs typeface="Arial"/>
                        </a:rPr>
                        <a:t>Respons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e 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variable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Categorical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Numerical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07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Categorical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 indent="2667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Contingency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table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349250" marR="128905" indent="-21209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Grouped bar</a:t>
                      </a:r>
                      <a:r>
                        <a:rPr sz="20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graph  Mosaic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plot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06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Numerical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Multiple</a:t>
                      </a:r>
                      <a:r>
                        <a:rPr sz="2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histograms</a:t>
                      </a:r>
                      <a:endParaRPr sz="20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0960" marR="52069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Cumulative</a:t>
                      </a:r>
                      <a:r>
                        <a:rPr sz="20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frequency  distributions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Scatter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plot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024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331" y="650002"/>
            <a:ext cx="6215869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35" dirty="0"/>
              <a:t>Graphics </a:t>
            </a:r>
            <a:r>
              <a:rPr sz="4400" spc="-60" dirty="0"/>
              <a:t>in</a:t>
            </a:r>
            <a:r>
              <a:rPr sz="4400" spc="-45" dirty="0"/>
              <a:t> </a:t>
            </a:r>
            <a:r>
              <a:rPr sz="4400" spc="-110" dirty="0"/>
              <a:t>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400" y="1828800"/>
            <a:ext cx="8763000" cy="4901342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96850">
              <a:spcBef>
                <a:spcPts val="660"/>
              </a:spcBef>
            </a:pPr>
            <a:r>
              <a:rPr sz="2400" spc="-35" dirty="0">
                <a:solidFill>
                  <a:srgbClr val="C55A11"/>
                </a:solidFill>
                <a:latin typeface="Arial"/>
                <a:cs typeface="Arial"/>
              </a:rPr>
              <a:t>Bar</a:t>
            </a:r>
            <a:r>
              <a:rPr sz="2400" spc="-2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C55A11"/>
                </a:solidFill>
                <a:latin typeface="Arial"/>
                <a:cs typeface="Arial"/>
              </a:rPr>
              <a:t>graphs:</a:t>
            </a:r>
            <a:endParaRPr sz="2400" dirty="0">
              <a:latin typeface="Arial"/>
              <a:cs typeface="Arial"/>
            </a:endParaRPr>
          </a:p>
          <a:p>
            <a:pPr marL="323215" marR="5080" indent="-300355">
              <a:spcBef>
                <a:spcPts val="484"/>
              </a:spcBef>
            </a:pPr>
            <a:r>
              <a:rPr sz="2400" spc="-10" dirty="0">
                <a:latin typeface="Courier New"/>
                <a:cs typeface="Courier New"/>
              </a:rPr>
              <a:t>ggplot(data </a:t>
            </a:r>
            <a:r>
              <a:rPr sz="2400" spc="5" dirty="0">
                <a:latin typeface="Courier New"/>
                <a:cs typeface="Courier New"/>
              </a:rPr>
              <a:t>= </a:t>
            </a:r>
            <a:r>
              <a:rPr sz="2400" spc="-10" dirty="0">
                <a:latin typeface="Courier New"/>
                <a:cs typeface="Courier New"/>
              </a:rPr>
              <a:t>BCCOVIDData, aes(x </a:t>
            </a:r>
            <a:r>
              <a:rPr sz="2400" spc="5" dirty="0">
                <a:latin typeface="Courier New"/>
                <a:cs typeface="Courier New"/>
              </a:rPr>
              <a:t>= </a:t>
            </a:r>
            <a:r>
              <a:rPr sz="2400" spc="-10" dirty="0">
                <a:latin typeface="Courier New"/>
                <a:cs typeface="Courier New"/>
              </a:rPr>
              <a:t>HealthAuthority))</a:t>
            </a:r>
            <a:r>
              <a:rPr sz="2400" spc="-170" dirty="0">
                <a:latin typeface="Courier New"/>
                <a:cs typeface="Courier New"/>
              </a:rPr>
              <a:t> </a:t>
            </a:r>
            <a:r>
              <a:rPr sz="2400" spc="5" dirty="0">
                <a:latin typeface="Courier New"/>
                <a:cs typeface="Courier New"/>
              </a:rPr>
              <a:t>+  </a:t>
            </a:r>
            <a:r>
              <a:rPr sz="2400" spc="-10" dirty="0">
                <a:latin typeface="Courier New"/>
                <a:cs typeface="Courier New"/>
              </a:rPr>
              <a:t>geom_bar(stat </a:t>
            </a:r>
            <a:r>
              <a:rPr sz="2400" spc="5" dirty="0">
                <a:latin typeface="Courier New"/>
                <a:cs typeface="Courier New"/>
              </a:rPr>
              <a:t>=</a:t>
            </a:r>
            <a:r>
              <a:rPr sz="2400" spc="-50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"count")</a:t>
            </a:r>
            <a:endParaRPr sz="2400" dirty="0">
              <a:latin typeface="Courier New"/>
              <a:cs typeface="Courier New"/>
            </a:endParaRPr>
          </a:p>
          <a:p>
            <a:pPr marL="193675">
              <a:spcBef>
                <a:spcPts val="700"/>
              </a:spcBef>
            </a:pPr>
            <a:endParaRPr lang="en-US" sz="2400" spc="-25" dirty="0">
              <a:solidFill>
                <a:srgbClr val="C55A11"/>
              </a:solidFill>
              <a:latin typeface="Arial"/>
              <a:cs typeface="Arial"/>
            </a:endParaRPr>
          </a:p>
          <a:p>
            <a:pPr marL="193675">
              <a:spcBef>
                <a:spcPts val="700"/>
              </a:spcBef>
            </a:pPr>
            <a:r>
              <a:rPr sz="2400" spc="-25" dirty="0">
                <a:solidFill>
                  <a:srgbClr val="C55A11"/>
                </a:solidFill>
                <a:latin typeface="Arial"/>
                <a:cs typeface="Arial"/>
              </a:rPr>
              <a:t>Histograms:</a:t>
            </a:r>
            <a:endParaRPr sz="2400" dirty="0">
              <a:latin typeface="Arial"/>
              <a:cs typeface="Arial"/>
            </a:endParaRPr>
          </a:p>
          <a:p>
            <a:pPr marL="469900" marR="758825" indent="-450850">
              <a:spcBef>
                <a:spcPts val="535"/>
              </a:spcBef>
            </a:pPr>
            <a:r>
              <a:rPr sz="2400" spc="-10" dirty="0">
                <a:latin typeface="Courier New"/>
                <a:cs typeface="Courier New"/>
              </a:rPr>
              <a:t>ggplot(classHeightDataFull, aes(x=height))</a:t>
            </a:r>
            <a:r>
              <a:rPr sz="2400" spc="-110" dirty="0">
                <a:latin typeface="Courier New"/>
                <a:cs typeface="Courier New"/>
              </a:rPr>
              <a:t> </a:t>
            </a:r>
            <a:r>
              <a:rPr sz="2400" spc="5" dirty="0">
                <a:latin typeface="Courier New"/>
                <a:cs typeface="Courier New"/>
              </a:rPr>
              <a:t>+  </a:t>
            </a:r>
            <a:r>
              <a:rPr sz="2400" spc="-10" dirty="0">
                <a:latin typeface="Courier New"/>
                <a:cs typeface="Courier New"/>
              </a:rPr>
              <a:t>geom_histogram(binwidth=5)</a:t>
            </a:r>
            <a:endParaRPr sz="2400" dirty="0">
              <a:latin typeface="Courier New"/>
              <a:cs typeface="Courier New"/>
            </a:endParaRPr>
          </a:p>
          <a:p>
            <a:pPr>
              <a:spcBef>
                <a:spcPts val="40"/>
              </a:spcBef>
            </a:pPr>
            <a:endParaRPr sz="2400" dirty="0">
              <a:latin typeface="Courier New"/>
              <a:cs typeface="Courier New"/>
            </a:endParaRPr>
          </a:p>
          <a:p>
            <a:pPr marL="180975"/>
            <a:r>
              <a:rPr sz="2400" spc="-20" dirty="0">
                <a:solidFill>
                  <a:srgbClr val="C55A11"/>
                </a:solidFill>
                <a:latin typeface="Arial"/>
                <a:cs typeface="Arial"/>
              </a:rPr>
              <a:t>Scatterplots:</a:t>
            </a:r>
            <a:endParaRPr sz="2400" dirty="0">
              <a:latin typeface="Arial"/>
              <a:cs typeface="Arial"/>
            </a:endParaRPr>
          </a:p>
          <a:p>
            <a:pPr marL="12700">
              <a:spcBef>
                <a:spcPts val="484"/>
              </a:spcBef>
            </a:pPr>
            <a:r>
              <a:rPr sz="2400" spc="-10" dirty="0">
                <a:latin typeface="Courier New"/>
                <a:cs typeface="Courier New"/>
              </a:rPr>
              <a:t>ggplot(data </a:t>
            </a:r>
            <a:r>
              <a:rPr sz="2400" spc="5" dirty="0">
                <a:latin typeface="Courier New"/>
                <a:cs typeface="Courier New"/>
              </a:rPr>
              <a:t>=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snakeTempData,</a:t>
            </a:r>
            <a:endParaRPr sz="2400" dirty="0">
              <a:latin typeface="Courier New"/>
              <a:cs typeface="Courier New"/>
            </a:endParaRPr>
          </a:p>
          <a:p>
            <a:pPr marL="462915" marR="916305">
              <a:spcBef>
                <a:spcPts val="50"/>
              </a:spcBef>
            </a:pPr>
            <a:r>
              <a:rPr sz="2400" spc="-10" dirty="0">
                <a:latin typeface="Courier New"/>
                <a:cs typeface="Courier New"/>
              </a:rPr>
              <a:t>aes(x </a:t>
            </a:r>
            <a:r>
              <a:rPr sz="2400" spc="5" dirty="0">
                <a:latin typeface="Courier New"/>
                <a:cs typeface="Courier New"/>
              </a:rPr>
              <a:t>= </a:t>
            </a:r>
            <a:r>
              <a:rPr sz="2400" spc="-10" dirty="0">
                <a:latin typeface="Courier New"/>
                <a:cs typeface="Courier New"/>
              </a:rPr>
              <a:t>mealSize, </a:t>
            </a:r>
            <a:r>
              <a:rPr sz="2400" spc="5" dirty="0">
                <a:latin typeface="Courier New"/>
                <a:cs typeface="Courier New"/>
              </a:rPr>
              <a:t>y = </a:t>
            </a:r>
            <a:r>
              <a:rPr sz="2400" spc="-10" dirty="0">
                <a:latin typeface="Courier New"/>
                <a:cs typeface="Courier New"/>
              </a:rPr>
              <a:t>tempChange))</a:t>
            </a:r>
            <a:r>
              <a:rPr sz="2400" spc="-200" dirty="0">
                <a:latin typeface="Courier New"/>
                <a:cs typeface="Courier New"/>
              </a:rPr>
              <a:t> </a:t>
            </a:r>
            <a:r>
              <a:rPr sz="2400" spc="5" dirty="0">
                <a:latin typeface="Courier New"/>
                <a:cs typeface="Courier New"/>
              </a:rPr>
              <a:t>+  </a:t>
            </a:r>
            <a:r>
              <a:rPr sz="2400" spc="-10" dirty="0">
                <a:latin typeface="Courier New"/>
                <a:cs typeface="Courier New"/>
              </a:rPr>
              <a:t>geom_point()</a:t>
            </a:r>
            <a:endParaRPr sz="2400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447800" y="2209800"/>
            <a:ext cx="7391400" cy="341862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9545" indent="-157480">
              <a:lnSpc>
                <a:spcPct val="100000"/>
              </a:lnSpc>
              <a:spcBef>
                <a:spcPts val="1814"/>
              </a:spcBef>
              <a:buChar char="•"/>
              <a:tabLst>
                <a:tab pos="170180" algn="l"/>
              </a:tabLst>
            </a:pPr>
            <a:r>
              <a:rPr lang="en-US" sz="2800" spc="-2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Genotype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(e.g., AA, AG,</a:t>
            </a:r>
            <a:r>
              <a:rPr sz="2800" spc="10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GG)</a:t>
            </a:r>
            <a:endParaRPr lang="en-US" sz="2800" spc="-105" dirty="0">
              <a:latin typeface="Arial"/>
              <a:cs typeface="Arial"/>
            </a:endParaRPr>
          </a:p>
          <a:p>
            <a:pPr marL="169545" indent="-157480">
              <a:lnSpc>
                <a:spcPct val="100000"/>
              </a:lnSpc>
              <a:spcBef>
                <a:spcPts val="1814"/>
              </a:spcBef>
              <a:buChar char="•"/>
              <a:tabLst>
                <a:tab pos="170180" algn="l"/>
              </a:tabLst>
            </a:pPr>
            <a:endParaRPr sz="2800" dirty="0">
              <a:latin typeface="Arial"/>
              <a:cs typeface="Arial"/>
            </a:endParaRPr>
          </a:p>
          <a:p>
            <a:pPr marL="170180" marR="5080" indent="-170180">
              <a:lnSpc>
                <a:spcPct val="105800"/>
              </a:lnSpc>
              <a:spcBef>
                <a:spcPts val="55"/>
              </a:spcBef>
              <a:buChar char="•"/>
              <a:tabLst>
                <a:tab pos="170180" algn="l"/>
              </a:tabLst>
            </a:pPr>
            <a:r>
              <a:rPr lang="en-US" sz="2800" spc="-30" dirty="0">
                <a:latin typeface="Arial"/>
                <a:cs typeface="Arial"/>
              </a:rPr>
              <a:t> </a:t>
            </a:r>
            <a:r>
              <a:rPr lang="en-US" sz="2800" b="1" spc="-30" dirty="0">
                <a:latin typeface="Arial"/>
                <a:cs typeface="Arial"/>
              </a:rPr>
              <a:t>Pesticide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treatment </a:t>
            </a:r>
            <a:r>
              <a:rPr sz="2800" spc="-45" dirty="0">
                <a:latin typeface="Arial"/>
                <a:cs typeface="Arial"/>
              </a:rPr>
              <a:t>(</a:t>
            </a:r>
            <a:r>
              <a:rPr lang="en-US" sz="2800" spc="-40" dirty="0">
                <a:latin typeface="Arial"/>
                <a:cs typeface="Arial"/>
              </a:rPr>
              <a:t>organic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vs. </a:t>
            </a:r>
            <a:r>
              <a:rPr lang="en-US" sz="2800" spc="-30" dirty="0">
                <a:latin typeface="Arial"/>
                <a:cs typeface="Arial"/>
              </a:rPr>
              <a:t>chemical</a:t>
            </a:r>
            <a:r>
              <a:rPr sz="2800" spc="-40" dirty="0">
                <a:latin typeface="Arial"/>
                <a:cs typeface="Arial"/>
              </a:rPr>
              <a:t>)</a:t>
            </a:r>
            <a:endParaRPr lang="en-US" sz="2800" spc="-40" dirty="0">
              <a:latin typeface="Arial"/>
              <a:cs typeface="Arial"/>
            </a:endParaRPr>
          </a:p>
          <a:p>
            <a:pPr marL="170180" marR="5080" indent="-170180">
              <a:lnSpc>
                <a:spcPct val="105800"/>
              </a:lnSpc>
              <a:spcBef>
                <a:spcPts val="55"/>
              </a:spcBef>
              <a:buChar char="•"/>
              <a:tabLst>
                <a:tab pos="170180" algn="l"/>
              </a:tabLst>
            </a:pPr>
            <a:endParaRPr sz="2800" dirty="0">
              <a:latin typeface="Arial"/>
              <a:cs typeface="Arial"/>
            </a:endParaRPr>
          </a:p>
          <a:p>
            <a:pPr marL="169545" indent="-157480">
              <a:lnSpc>
                <a:spcPct val="100000"/>
              </a:lnSpc>
              <a:spcBef>
                <a:spcPts val="190"/>
              </a:spcBef>
              <a:buChar char="•"/>
              <a:tabLst>
                <a:tab pos="170180" algn="l"/>
              </a:tabLst>
            </a:pPr>
            <a:r>
              <a:rPr lang="en-US" sz="2800" spc="-40" dirty="0">
                <a:latin typeface="Arial"/>
                <a:cs typeface="Arial"/>
              </a:rPr>
              <a:t> </a:t>
            </a:r>
            <a:r>
              <a:rPr sz="2800" b="1" spc="-40" dirty="0">
                <a:latin typeface="Arial"/>
                <a:cs typeface="Arial"/>
              </a:rPr>
              <a:t>Province</a:t>
            </a:r>
            <a:endParaRPr lang="en-US" sz="2800" b="1" spc="-40" dirty="0">
              <a:latin typeface="Arial"/>
              <a:cs typeface="Arial"/>
            </a:endParaRPr>
          </a:p>
          <a:p>
            <a:pPr marL="169545" indent="-157480">
              <a:lnSpc>
                <a:spcPct val="100000"/>
              </a:lnSpc>
              <a:spcBef>
                <a:spcPts val="190"/>
              </a:spcBef>
              <a:buChar char="•"/>
              <a:tabLst>
                <a:tab pos="170180" algn="l"/>
              </a:tabLst>
            </a:pPr>
            <a:endParaRPr sz="2800" dirty="0">
              <a:latin typeface="Arial"/>
              <a:cs typeface="Arial"/>
            </a:endParaRPr>
          </a:p>
          <a:p>
            <a:pPr marL="169545" indent="-157480">
              <a:lnSpc>
                <a:spcPct val="100000"/>
              </a:lnSpc>
              <a:spcBef>
                <a:spcPts val="175"/>
              </a:spcBef>
              <a:buChar char="•"/>
              <a:tabLst>
                <a:tab pos="170180" algn="l"/>
              </a:tabLst>
            </a:pPr>
            <a:r>
              <a:rPr lang="en-US" sz="2800" spc="-60" dirty="0">
                <a:latin typeface="Arial"/>
                <a:cs typeface="Arial"/>
              </a:rPr>
              <a:t> </a:t>
            </a:r>
            <a:r>
              <a:rPr sz="2800" b="1" spc="-60" dirty="0">
                <a:latin typeface="Arial"/>
                <a:cs typeface="Arial"/>
              </a:rPr>
              <a:t>Survival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(i.e., </a:t>
            </a:r>
            <a:r>
              <a:rPr sz="2800" spc="-70" dirty="0">
                <a:latin typeface="Arial"/>
                <a:cs typeface="Arial"/>
              </a:rPr>
              <a:t>live </a:t>
            </a:r>
            <a:r>
              <a:rPr sz="2800" spc="-10" dirty="0">
                <a:latin typeface="Arial"/>
                <a:cs typeface="Arial"/>
              </a:rPr>
              <a:t>or</a:t>
            </a:r>
            <a:r>
              <a:rPr sz="2800" spc="19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die)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BA83DAE-7FF7-4264-B173-41B9FE28C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85800"/>
            <a:ext cx="6163605" cy="615553"/>
          </a:xfrm>
        </p:spPr>
        <p:txBody>
          <a:bodyPr/>
          <a:lstStyle/>
          <a:p>
            <a:r>
              <a:rPr lang="en-GB" sz="4000" spc="-40" dirty="0">
                <a:solidFill>
                  <a:srgbClr val="2F5597"/>
                </a:solidFill>
                <a:latin typeface="Arial"/>
                <a:cs typeface="Arial"/>
              </a:rPr>
              <a:t>Categorical</a:t>
            </a:r>
            <a:r>
              <a:rPr lang="en-GB" sz="4000" spc="-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000" spc="-60" dirty="0">
                <a:solidFill>
                  <a:srgbClr val="2F5597"/>
                </a:solidFill>
                <a:latin typeface="Arial"/>
                <a:cs typeface="Arial"/>
              </a:rPr>
              <a:t>variables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7278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676400" y="2590800"/>
            <a:ext cx="6781800" cy="316176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9545" indent="-157480">
              <a:lnSpc>
                <a:spcPct val="100000"/>
              </a:lnSpc>
              <a:spcBef>
                <a:spcPts val="1814"/>
              </a:spcBef>
              <a:buChar char="•"/>
              <a:tabLst>
                <a:tab pos="170180" algn="l"/>
              </a:tabLst>
            </a:pPr>
            <a:r>
              <a:rPr lang="en-US" sz="2800" spc="-2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Height</a:t>
            </a:r>
            <a:r>
              <a:rPr lang="en-US" sz="2800" spc="-25" dirty="0">
                <a:latin typeface="Arial"/>
                <a:cs typeface="Arial"/>
              </a:rPr>
              <a:t>,</a:t>
            </a:r>
            <a:r>
              <a:rPr lang="en-US" sz="2800" spc="-3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Weight</a:t>
            </a:r>
            <a:endParaRPr lang="en-US" sz="2800" spc="-35" dirty="0">
              <a:latin typeface="Arial"/>
              <a:cs typeface="Arial"/>
            </a:endParaRPr>
          </a:p>
          <a:p>
            <a:pPr marL="169545" indent="-157480">
              <a:lnSpc>
                <a:spcPct val="100000"/>
              </a:lnSpc>
              <a:spcBef>
                <a:spcPts val="190"/>
              </a:spcBef>
              <a:buChar char="•"/>
              <a:tabLst>
                <a:tab pos="170180" algn="l"/>
              </a:tabLst>
            </a:pPr>
            <a:endParaRPr sz="2800" dirty="0">
              <a:latin typeface="Arial"/>
              <a:cs typeface="Arial"/>
            </a:endParaRPr>
          </a:p>
          <a:p>
            <a:pPr marL="169545" indent="-157480">
              <a:lnSpc>
                <a:spcPct val="100000"/>
              </a:lnSpc>
              <a:spcBef>
                <a:spcPts val="135"/>
              </a:spcBef>
              <a:buChar char="•"/>
              <a:tabLst>
                <a:tab pos="170180" algn="l"/>
              </a:tabLst>
            </a:pPr>
            <a:r>
              <a:rPr lang="en-US" sz="2800" spc="-130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Tail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length</a:t>
            </a:r>
            <a:endParaRPr lang="en-US" sz="2800" spc="-25" dirty="0">
              <a:latin typeface="Arial"/>
              <a:cs typeface="Arial"/>
            </a:endParaRPr>
          </a:p>
          <a:p>
            <a:pPr marL="169545" indent="-157480">
              <a:lnSpc>
                <a:spcPct val="100000"/>
              </a:lnSpc>
              <a:spcBef>
                <a:spcPts val="135"/>
              </a:spcBef>
              <a:buChar char="•"/>
              <a:tabLst>
                <a:tab pos="170180" algn="l"/>
              </a:tabLst>
            </a:pPr>
            <a:endParaRPr sz="2800" dirty="0">
              <a:latin typeface="Arial"/>
              <a:cs typeface="Arial"/>
            </a:endParaRPr>
          </a:p>
          <a:p>
            <a:pPr marL="169545" indent="-157480">
              <a:lnSpc>
                <a:spcPct val="100000"/>
              </a:lnSpc>
              <a:spcBef>
                <a:spcPts val="190"/>
              </a:spcBef>
              <a:buChar char="•"/>
              <a:tabLst>
                <a:tab pos="170180" algn="l"/>
              </a:tabLst>
            </a:pPr>
            <a:r>
              <a:rPr lang="en-US" sz="2800" spc="-4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Dose (e.g., </a:t>
            </a:r>
            <a:r>
              <a:rPr sz="2800" spc="-50" dirty="0">
                <a:latin typeface="Arial"/>
                <a:cs typeface="Arial"/>
              </a:rPr>
              <a:t>in</a:t>
            </a:r>
            <a:r>
              <a:rPr sz="2800" spc="7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micrograms/gram)</a:t>
            </a:r>
            <a:endParaRPr lang="en-US" sz="2800" spc="-20" dirty="0">
              <a:latin typeface="Arial"/>
              <a:cs typeface="Arial"/>
            </a:endParaRPr>
          </a:p>
          <a:p>
            <a:pPr marL="169545" indent="-157480">
              <a:lnSpc>
                <a:spcPct val="100000"/>
              </a:lnSpc>
              <a:spcBef>
                <a:spcPts val="190"/>
              </a:spcBef>
              <a:buChar char="•"/>
              <a:tabLst>
                <a:tab pos="170180" algn="l"/>
              </a:tabLst>
            </a:pPr>
            <a:endParaRPr sz="2800" dirty="0">
              <a:latin typeface="Arial"/>
              <a:cs typeface="Arial"/>
            </a:endParaRPr>
          </a:p>
          <a:p>
            <a:pPr marL="169545" indent="-157480">
              <a:lnSpc>
                <a:spcPct val="100000"/>
              </a:lnSpc>
              <a:spcBef>
                <a:spcPts val="180"/>
              </a:spcBef>
              <a:buChar char="•"/>
              <a:tabLst>
                <a:tab pos="170180" algn="l"/>
              </a:tabLst>
            </a:pPr>
            <a:r>
              <a:rPr lang="en-US" sz="2800" spc="-30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Longevity </a:t>
            </a:r>
            <a:r>
              <a:rPr sz="2800" spc="-55" dirty="0">
                <a:latin typeface="Arial"/>
                <a:cs typeface="Arial"/>
              </a:rPr>
              <a:t>(i.e., </a:t>
            </a:r>
            <a:r>
              <a:rPr sz="2800" spc="-15" dirty="0">
                <a:latin typeface="Arial"/>
                <a:cs typeface="Arial"/>
              </a:rPr>
              <a:t>number </a:t>
            </a:r>
            <a:r>
              <a:rPr sz="2800" spc="-10" dirty="0">
                <a:latin typeface="Arial"/>
                <a:cs typeface="Arial"/>
              </a:rPr>
              <a:t>of</a:t>
            </a:r>
            <a:r>
              <a:rPr sz="2800" spc="9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years)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5FEA65-4702-44AC-BD09-57206A80F971}"/>
              </a:ext>
            </a:extLst>
          </p:cNvPr>
          <p:cNvSpPr txBox="1"/>
          <p:nvPr/>
        </p:nvSpPr>
        <p:spPr>
          <a:xfrm>
            <a:off x="1371600" y="838200"/>
            <a:ext cx="5029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GB" sz="4000" spc="-45" dirty="0">
                <a:solidFill>
                  <a:srgbClr val="2F5597"/>
                </a:solidFill>
                <a:latin typeface="Arial"/>
                <a:cs typeface="Arial"/>
              </a:rPr>
              <a:t>Numerical</a:t>
            </a:r>
            <a:r>
              <a:rPr lang="en-GB" sz="4000" spc="-1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000" spc="-60" dirty="0">
                <a:solidFill>
                  <a:srgbClr val="2F5597"/>
                </a:solidFill>
                <a:latin typeface="Arial"/>
                <a:cs typeface="Arial"/>
              </a:rPr>
              <a:t>variables</a:t>
            </a:r>
            <a:endParaRPr lang="en-GB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5190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648200" y="718619"/>
            <a:ext cx="762000" cy="2923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306195" algn="l"/>
              </a:tabLst>
            </a:pPr>
            <a:r>
              <a:rPr sz="1800" spc="5" dirty="0">
                <a:solidFill>
                  <a:srgbClr val="C55A11"/>
                </a:solidFill>
                <a:latin typeface="Arial"/>
                <a:cs typeface="Arial"/>
              </a:rPr>
              <a:t>	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0600" y="3581400"/>
            <a:ext cx="4724400" cy="143052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469265" indent="-457200">
              <a:spcBef>
                <a:spcPts val="275"/>
              </a:spcBef>
              <a:buSzPct val="94444"/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sz="2800" spc="-15" dirty="0">
                <a:latin typeface="Arial"/>
                <a:cs typeface="Arial"/>
              </a:rPr>
              <a:t>Number </a:t>
            </a:r>
            <a:r>
              <a:rPr sz="2800" spc="-10" dirty="0">
                <a:latin typeface="Arial"/>
                <a:cs typeface="Arial"/>
              </a:rPr>
              <a:t>of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limbs</a:t>
            </a:r>
            <a:endParaRPr sz="2800" dirty="0">
              <a:latin typeface="Arial"/>
              <a:cs typeface="Arial"/>
            </a:endParaRPr>
          </a:p>
          <a:p>
            <a:pPr marL="469265" marR="593090" indent="-457200">
              <a:spcBef>
                <a:spcPts val="405"/>
              </a:spcBef>
              <a:buSzPct val="94444"/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sz="2800" spc="-15" dirty="0">
                <a:latin typeface="Arial"/>
                <a:cs typeface="Arial"/>
              </a:rPr>
              <a:t>Number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20" dirty="0">
                <a:latin typeface="Arial"/>
                <a:cs typeface="Arial"/>
              </a:rPr>
              <a:t>offspring</a:t>
            </a:r>
            <a:endParaRPr sz="2800" dirty="0">
              <a:latin typeface="Arial"/>
              <a:cs typeface="Arial"/>
            </a:endParaRPr>
          </a:p>
          <a:p>
            <a:pPr marL="469265" marR="593090" indent="-457200">
              <a:spcBef>
                <a:spcPts val="375"/>
              </a:spcBef>
              <a:buSzPct val="94444"/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sz="2800" spc="-15" dirty="0">
                <a:latin typeface="Arial"/>
                <a:cs typeface="Arial"/>
              </a:rPr>
              <a:t>Number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20" dirty="0">
                <a:latin typeface="Arial"/>
                <a:cs typeface="Arial"/>
              </a:rPr>
              <a:t>petals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24600" y="3378780"/>
            <a:ext cx="2540871" cy="1835759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469265" indent="-457200">
              <a:spcBef>
                <a:spcPts val="275"/>
              </a:spcBef>
              <a:buSzPct val="94444"/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sz="2800" spc="-20" dirty="0">
                <a:latin typeface="Arial"/>
                <a:cs typeface="Arial"/>
              </a:rPr>
              <a:t>Arm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length</a:t>
            </a:r>
            <a:endParaRPr sz="2800" dirty="0">
              <a:latin typeface="Arial"/>
              <a:cs typeface="Arial"/>
            </a:endParaRPr>
          </a:p>
          <a:p>
            <a:pPr marL="469265" indent="-457200">
              <a:spcBef>
                <a:spcPts val="185"/>
              </a:spcBef>
              <a:buSzPct val="94444"/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sz="2800" spc="-20" dirty="0">
                <a:latin typeface="Arial"/>
                <a:cs typeface="Arial"/>
              </a:rPr>
              <a:t>Height</a:t>
            </a:r>
            <a:endParaRPr sz="2800" dirty="0">
              <a:latin typeface="Arial"/>
              <a:cs typeface="Arial"/>
            </a:endParaRPr>
          </a:p>
          <a:p>
            <a:pPr marL="469265" indent="-457200">
              <a:spcBef>
                <a:spcPts val="170"/>
              </a:spcBef>
              <a:buSzPct val="94444"/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sz="2800" spc="-30" dirty="0">
                <a:latin typeface="Arial"/>
                <a:cs typeface="Arial"/>
              </a:rPr>
              <a:t>Weight</a:t>
            </a:r>
            <a:endParaRPr sz="2800" dirty="0">
              <a:latin typeface="Arial"/>
              <a:cs typeface="Arial"/>
            </a:endParaRPr>
          </a:p>
          <a:p>
            <a:pPr marL="469265" indent="-457200">
              <a:spcBef>
                <a:spcPts val="225"/>
              </a:spcBef>
              <a:buSzPct val="94444"/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sz="2800" spc="-35" dirty="0">
                <a:latin typeface="Arial"/>
                <a:cs typeface="Arial"/>
              </a:rPr>
              <a:t>Age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B00D7D-99DE-4EF9-B173-9ED749004BBC}"/>
              </a:ext>
            </a:extLst>
          </p:cNvPr>
          <p:cNvSpPr txBox="1"/>
          <p:nvPr/>
        </p:nvSpPr>
        <p:spPr>
          <a:xfrm>
            <a:off x="1039978" y="1973038"/>
            <a:ext cx="3581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spc="-35" dirty="0">
                <a:solidFill>
                  <a:srgbClr val="2F5597"/>
                </a:solidFill>
                <a:latin typeface="Arial"/>
                <a:cs typeface="Arial"/>
              </a:rPr>
              <a:t>Discrete</a:t>
            </a:r>
          </a:p>
          <a:p>
            <a:pPr algn="ctr"/>
            <a:r>
              <a:rPr lang="en-GB" sz="3200" spc="-35" dirty="0">
                <a:solidFill>
                  <a:srgbClr val="C55A11"/>
                </a:solidFill>
                <a:latin typeface="Arial"/>
                <a:cs typeface="Arial"/>
              </a:rPr>
              <a:t>Can</a:t>
            </a:r>
            <a:r>
              <a:rPr lang="en-GB" sz="320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lang="en-GB" sz="3200" spc="-5" dirty="0">
                <a:solidFill>
                  <a:srgbClr val="C55A11"/>
                </a:solidFill>
                <a:latin typeface="Arial"/>
                <a:cs typeface="Arial"/>
              </a:rPr>
              <a:t>be</a:t>
            </a:r>
            <a:r>
              <a:rPr lang="en-GB" sz="3200" spc="5" dirty="0">
                <a:solidFill>
                  <a:srgbClr val="C55A11"/>
                </a:solidFill>
                <a:latin typeface="Arial"/>
                <a:cs typeface="Arial"/>
              </a:rPr>
              <a:t> counted</a:t>
            </a:r>
            <a:endParaRPr lang="en-GB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2036D2-7327-458F-840A-7614970BE0B7}"/>
              </a:ext>
            </a:extLst>
          </p:cNvPr>
          <p:cNvSpPr txBox="1"/>
          <p:nvPr/>
        </p:nvSpPr>
        <p:spPr>
          <a:xfrm>
            <a:off x="5562600" y="1989339"/>
            <a:ext cx="3581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spc="-20" dirty="0">
                <a:solidFill>
                  <a:srgbClr val="2F5597"/>
                </a:solidFill>
                <a:latin typeface="Arial"/>
                <a:cs typeface="Arial"/>
              </a:rPr>
              <a:t>Continuous </a:t>
            </a:r>
          </a:p>
          <a:p>
            <a:pPr algn="ctr"/>
            <a:r>
              <a:rPr lang="en-GB" sz="3200" spc="-35" dirty="0">
                <a:solidFill>
                  <a:srgbClr val="C55A11"/>
                </a:solidFill>
                <a:latin typeface="Arial"/>
                <a:cs typeface="Arial"/>
              </a:rPr>
              <a:t>Can </a:t>
            </a:r>
            <a:r>
              <a:rPr lang="en-GB" sz="3200" spc="-5" dirty="0">
                <a:solidFill>
                  <a:srgbClr val="C55A11"/>
                </a:solidFill>
                <a:latin typeface="Arial"/>
                <a:cs typeface="Arial"/>
              </a:rPr>
              <a:t>be</a:t>
            </a:r>
            <a:r>
              <a:rPr lang="en-GB" sz="3200" spc="-2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lang="en-GB" sz="3200" spc="-30" dirty="0">
                <a:solidFill>
                  <a:srgbClr val="C55A11"/>
                </a:solidFill>
                <a:latin typeface="Arial"/>
                <a:cs typeface="Arial"/>
              </a:rPr>
              <a:t>measured</a:t>
            </a:r>
            <a:endParaRPr lang="en-GB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295400" y="3124200"/>
            <a:ext cx="84582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Graphing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categorical</a:t>
            </a:r>
            <a:r>
              <a:rPr sz="4400" spc="4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55" dirty="0">
                <a:solidFill>
                  <a:srgbClr val="2F5597"/>
                </a:solidFill>
                <a:latin typeface="Arial"/>
                <a:cs typeface="Arial"/>
              </a:rPr>
              <a:t>variables</a:t>
            </a:r>
            <a:endParaRPr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1817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567874"/>
              </p:ext>
            </p:extLst>
          </p:nvPr>
        </p:nvGraphicFramePr>
        <p:xfrm>
          <a:off x="2514600" y="3200400"/>
          <a:ext cx="4724400" cy="2314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5393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Health</a:t>
                      </a:r>
                      <a:r>
                        <a:rPr sz="24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Authority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400" b="1" spc="-15" dirty="0">
                          <a:latin typeface="Arial"/>
                          <a:cs typeface="Arial"/>
                        </a:rPr>
                        <a:t>Frequency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393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400" spc="-15" dirty="0">
                          <a:latin typeface="Arial"/>
                          <a:cs typeface="Arial"/>
                        </a:rPr>
                        <a:t>Fraser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400" spc="-15" dirty="0">
                          <a:latin typeface="Arial"/>
                          <a:cs typeface="Arial"/>
                        </a:rPr>
                        <a:t>1307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393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400" spc="-20" dirty="0">
                          <a:latin typeface="Arial"/>
                          <a:cs typeface="Arial"/>
                        </a:rPr>
                        <a:t>Vancouver</a:t>
                      </a:r>
                      <a:r>
                        <a:rPr sz="2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Coastal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400" spc="-15" dirty="0">
                          <a:latin typeface="Arial"/>
                          <a:cs typeface="Arial"/>
                        </a:rPr>
                        <a:t>904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393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spc="-10" dirty="0">
                          <a:latin typeface="Arial"/>
                          <a:cs typeface="Arial"/>
                        </a:rPr>
                        <a:t>Interior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spc="-15" dirty="0">
                          <a:latin typeface="Arial"/>
                          <a:cs typeface="Arial"/>
                        </a:rPr>
                        <a:t>195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393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spc="-20" dirty="0">
                          <a:latin typeface="Arial"/>
                          <a:cs typeface="Arial"/>
                        </a:rPr>
                        <a:t>Vancouver</a:t>
                      </a:r>
                      <a:r>
                        <a:rPr sz="2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Island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spc="-15" dirty="0">
                          <a:latin typeface="Arial"/>
                          <a:cs typeface="Arial"/>
                        </a:rPr>
                        <a:t>127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393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spc="-10" dirty="0">
                          <a:latin typeface="Arial"/>
                          <a:cs typeface="Arial"/>
                        </a:rPr>
                        <a:t>Northern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spc="-15" dirty="0">
                          <a:latin typeface="Arial"/>
                          <a:cs typeface="Arial"/>
                        </a:rPr>
                        <a:t>64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981200" y="1447800"/>
            <a:ext cx="5324793" cy="64056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ctr">
              <a:spcBef>
                <a:spcPts val="195"/>
              </a:spcBef>
            </a:pPr>
            <a:r>
              <a:rPr sz="2000" spc="-10" dirty="0">
                <a:latin typeface="Arial"/>
                <a:cs typeface="Arial"/>
              </a:rPr>
              <a:t>Frequency table showing cases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10" dirty="0">
                <a:latin typeface="Arial"/>
                <a:cs typeface="Arial"/>
              </a:rPr>
              <a:t>COVID </a:t>
            </a:r>
            <a:r>
              <a:rPr lang="en-US" sz="2000" spc="-5" dirty="0">
                <a:latin typeface="Arial"/>
                <a:cs typeface="Arial"/>
              </a:rPr>
              <a:t>in a Canadian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Health Authorit</a:t>
            </a:r>
            <a:r>
              <a:rPr lang="en-US" sz="2000" spc="-10" dirty="0">
                <a:latin typeface="Arial"/>
                <a:cs typeface="Arial"/>
              </a:rPr>
              <a:t>ies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on </a:t>
            </a:r>
            <a:r>
              <a:rPr sz="2000" spc="-10" dirty="0">
                <a:latin typeface="Arial"/>
                <a:cs typeface="Arial"/>
              </a:rPr>
              <a:t>June </a:t>
            </a:r>
            <a:r>
              <a:rPr sz="2000" spc="-5" dirty="0">
                <a:latin typeface="Arial"/>
                <a:cs typeface="Arial"/>
              </a:rPr>
              <a:t>2,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2020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8416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3962400" y="1066800"/>
            <a:ext cx="3356776" cy="63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0" spc="-40" dirty="0">
                <a:solidFill>
                  <a:srgbClr val="2F5597"/>
                </a:solidFill>
                <a:latin typeface="Arial"/>
                <a:cs typeface="Arial"/>
              </a:rPr>
              <a:t>Bar</a:t>
            </a:r>
            <a:r>
              <a:rPr sz="4000" spc="-7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2F5597"/>
                </a:solidFill>
                <a:latin typeface="Arial"/>
                <a:cs typeface="Arial"/>
              </a:rPr>
              <a:t>graph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10" name="object 10"/>
          <p:cNvSpPr>
            <a:spLocks noChangeAspect="1"/>
          </p:cNvSpPr>
          <p:nvPr/>
        </p:nvSpPr>
        <p:spPr>
          <a:xfrm>
            <a:off x="1066800" y="2286000"/>
            <a:ext cx="7620000" cy="4656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792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</TotalTime>
  <Words>566</Words>
  <Application>Microsoft Office PowerPoint</Application>
  <PresentationFormat>Custom</PresentationFormat>
  <Paragraphs>186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Courier New</vt:lpstr>
      <vt:lpstr>Tahoma</vt:lpstr>
      <vt:lpstr>Times New Roman</vt:lpstr>
      <vt:lpstr>Office Theme</vt:lpstr>
      <vt:lpstr>C7041 Experimental Design and Analysis</vt:lpstr>
      <vt:lpstr>1.02 Graphics 1</vt:lpstr>
      <vt:lpstr>Types of Data</vt:lpstr>
      <vt:lpstr>Categorical variables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Graphing numerical variables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Multiple histograms</vt:lpstr>
      <vt:lpstr>PowerPoint Presentation</vt:lpstr>
      <vt:lpstr>PowerPoint Presentation</vt:lpstr>
      <vt:lpstr>PowerPoint Presentation</vt:lpstr>
      <vt:lpstr>Better representation of truth</vt:lpstr>
      <vt:lpstr>Creative representation of truth</vt:lpstr>
      <vt:lpstr>Creative representation of truth</vt:lpstr>
      <vt:lpstr>PowerPoint Presentation</vt:lpstr>
      <vt:lpstr>PowerPoint Presentation</vt:lpstr>
      <vt:lpstr>Graphics in 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C7041 Experimental Design and Analysis</dc:title>
  <cp:lastModifiedBy>Ed Harris</cp:lastModifiedBy>
  <cp:revision>12</cp:revision>
  <dcterms:created xsi:type="dcterms:W3CDTF">2020-10-28T08:56:05Z</dcterms:created>
  <dcterms:modified xsi:type="dcterms:W3CDTF">2020-11-02T14:56:25Z</dcterms:modified>
</cp:coreProperties>
</file>