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256" r:id="rId3"/>
    <p:sldId id="308" r:id="rId4"/>
    <p:sldId id="309" r:id="rId5"/>
    <p:sldId id="310" r:id="rId6"/>
    <p:sldId id="296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9799" y="318577"/>
            <a:ext cx="3694950" cy="71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04288" y="1669775"/>
            <a:ext cx="264597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75ED7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826" y="96523"/>
            <a:ext cx="7973973" cy="738664"/>
          </a:xfrm>
        </p:spPr>
        <p:txBody>
          <a:bodyPr lIns="0" tIns="0" rIns="0" bIns="0"/>
          <a:lstStyle>
            <a:lvl1pPr algn="ctr">
              <a:defRPr sz="480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432" y="1334301"/>
            <a:ext cx="4203700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2727" y="692277"/>
            <a:ext cx="2024729" cy="1986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97093" y="692277"/>
            <a:ext cx="2024729" cy="1986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827" y="96523"/>
            <a:ext cx="3990894" cy="71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432" y="1334301"/>
            <a:ext cx="4203700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82547" y="2799207"/>
            <a:ext cx="1489456" cy="15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2727" y="2799207"/>
            <a:ext cx="1070546" cy="15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51276" y="2799207"/>
            <a:ext cx="1070546" cy="15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B8146-348F-4F40-B3DE-3D41248B4673}"/>
              </a:ext>
            </a:extLst>
          </p:cNvPr>
          <p:cNvSpPr txBox="1"/>
          <p:nvPr/>
        </p:nvSpPr>
        <p:spPr>
          <a:xfrm>
            <a:off x="1524000" y="3581400"/>
            <a:ext cx="6781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"The diagnosis of high-rise syndrome is not  difficult. Typically, the cat is found outdoors, several stories below, and a nearby  window or patio door is open."</a:t>
            </a:r>
          </a:p>
        </p:txBody>
      </p:sp>
      <p:pic>
        <p:nvPicPr>
          <p:cNvPr id="6" name="Picture 6" descr="Grumpy Cat, the popular furball with a grouchy face, dies at age 7.  Internet mourns her demise - Trending News News">
            <a:extLst>
              <a:ext uri="{FF2B5EF4-FFF2-40B4-BE49-F238E27FC236}">
                <a16:creationId xmlns:a16="http://schemas.microsoft.com/office/drawing/2014/main" id="{1C18CF21-81DA-4A5C-B2D7-164B16CE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3124200" cy="17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609600"/>
            <a:ext cx="905748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35" dirty="0"/>
              <a:t>High </a:t>
            </a:r>
            <a:r>
              <a:rPr sz="4000" spc="-65" dirty="0"/>
              <a:t>falls </a:t>
            </a:r>
            <a:r>
              <a:rPr sz="4000" spc="-10" dirty="0"/>
              <a:t>show </a:t>
            </a:r>
            <a:r>
              <a:rPr sz="4000" i="1" spc="-25" dirty="0">
                <a:latin typeface="Arial"/>
                <a:cs typeface="Arial"/>
              </a:rPr>
              <a:t>lower </a:t>
            </a:r>
            <a:r>
              <a:rPr sz="4000" spc="-60" dirty="0"/>
              <a:t>injury</a:t>
            </a:r>
            <a:r>
              <a:rPr sz="4000" spc="180" dirty="0"/>
              <a:t> </a:t>
            </a:r>
            <a:r>
              <a:rPr sz="4000" spc="-40" dirty="0"/>
              <a:t>rates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9760" y="1562100"/>
            <a:ext cx="44958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6705600"/>
            <a:ext cx="5770085" cy="5779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0"/>
              </a:spcBef>
            </a:pPr>
            <a:r>
              <a:rPr spc="15" dirty="0">
                <a:latin typeface="Arial"/>
                <a:cs typeface="Arial"/>
              </a:rPr>
              <a:t>Whitney and </a:t>
            </a:r>
            <a:r>
              <a:rPr spc="10" dirty="0">
                <a:latin typeface="Arial"/>
                <a:cs typeface="Arial"/>
              </a:rPr>
              <a:t>Mehloff, </a:t>
            </a:r>
            <a:r>
              <a:rPr lang="en-GB" spc="15" dirty="0">
                <a:latin typeface="Arial"/>
                <a:cs typeface="Arial"/>
              </a:rPr>
              <a:t>1987. </a:t>
            </a:r>
            <a:r>
              <a:rPr i="1" spc="10" dirty="0">
                <a:latin typeface="Arial"/>
                <a:cs typeface="Arial"/>
              </a:rPr>
              <a:t>Journal of the </a:t>
            </a:r>
            <a:r>
              <a:rPr i="1" spc="15" dirty="0">
                <a:latin typeface="Arial"/>
                <a:cs typeface="Arial"/>
              </a:rPr>
              <a:t>American </a:t>
            </a:r>
            <a:r>
              <a:rPr i="1" spc="10" dirty="0">
                <a:latin typeface="Arial"/>
                <a:cs typeface="Arial"/>
              </a:rPr>
              <a:t>Veterinary </a:t>
            </a:r>
            <a:r>
              <a:rPr i="1" spc="15" dirty="0">
                <a:latin typeface="Arial"/>
                <a:cs typeface="Arial"/>
              </a:rPr>
              <a:t>Medicine </a:t>
            </a:r>
            <a:r>
              <a:rPr i="1" spc="10" dirty="0">
                <a:latin typeface="Arial"/>
                <a:cs typeface="Arial"/>
              </a:rPr>
              <a:t>Association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5283" y="381000"/>
            <a:ext cx="3978604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75" dirty="0"/>
              <a:t>W</a:t>
            </a:r>
            <a:r>
              <a:rPr spc="-50" dirty="0"/>
              <a:t>h</a:t>
            </a:r>
            <a:r>
              <a:rPr spc="-85" dirty="0"/>
              <a:t>y</a:t>
            </a:r>
            <a:r>
              <a:rPr spc="-30" dirty="0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992354" y="2362200"/>
            <a:ext cx="1961463" cy="3740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749D3-B7EE-4088-9EB7-17587A65A027}"/>
              </a:ext>
            </a:extLst>
          </p:cNvPr>
          <p:cNvSpPr txBox="1"/>
          <p:nvPr/>
        </p:nvSpPr>
        <p:spPr>
          <a:xfrm>
            <a:off x="3352800" y="2590800"/>
            <a:ext cx="6096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Cats have high surface-to-volume  ratios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Cats have excellent vestibular  systems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Cats reach terminal velocity quickly,  relax, and therefore absorb impact  better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Cats land on their limbs and absorb  shock through soft tissue</a:t>
            </a:r>
          </a:p>
          <a:p>
            <a:endParaRPr lang="en-GB" sz="2400" dirty="0"/>
          </a:p>
          <a:p>
            <a:r>
              <a:rPr lang="en-GB" sz="2400" dirty="0"/>
              <a:t>Jared Diamond, Nature 1988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838200"/>
            <a:ext cx="4341826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spc="-55" dirty="0"/>
              <a:t>Or</a:t>
            </a:r>
            <a:r>
              <a:rPr sz="4800" spc="-80" dirty="0"/>
              <a:t> </a:t>
            </a:r>
            <a:r>
              <a:rPr sz="4800" spc="10" dirty="0"/>
              <a:t>not…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3200400"/>
            <a:ext cx="7696200" cy="172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2CC906-DBFB-4420-B328-06E45E9291AF}"/>
              </a:ext>
            </a:extLst>
          </p:cNvPr>
          <p:cNvSpPr txBox="1"/>
          <p:nvPr/>
        </p:nvSpPr>
        <p:spPr>
          <a:xfrm>
            <a:off x="1676400" y="2732038"/>
            <a:ext cx="701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A </a:t>
            </a:r>
            <a:r>
              <a:rPr lang="en-GB" sz="3600" b="1" dirty="0"/>
              <a:t>sample of convenience </a:t>
            </a:r>
            <a:r>
              <a:rPr lang="en-GB" sz="3600" dirty="0"/>
              <a:t>is a  collection of individuals that happen to be available at the time.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8812174" cy="3087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30504" marR="5080">
              <a:lnSpc>
                <a:spcPts val="1930"/>
              </a:lnSpc>
              <a:spcBef>
                <a:spcPts val="345"/>
              </a:spcBef>
            </a:pPr>
            <a:r>
              <a:rPr sz="2800" spc="-45" dirty="0"/>
              <a:t>A </a:t>
            </a:r>
            <a:r>
              <a:rPr sz="2800" spc="-25" dirty="0"/>
              <a:t>newer </a:t>
            </a:r>
            <a:r>
              <a:rPr sz="2800" spc="-5" dirty="0"/>
              <a:t>study </a:t>
            </a:r>
            <a:r>
              <a:rPr sz="2800" spc="-10" dirty="0"/>
              <a:t>reports </a:t>
            </a:r>
            <a:r>
              <a:rPr sz="2800" spc="-20" dirty="0"/>
              <a:t>more </a:t>
            </a:r>
            <a:r>
              <a:rPr sz="2800" spc="-45" dirty="0"/>
              <a:t>injuries </a:t>
            </a:r>
            <a:r>
              <a:rPr sz="2800" dirty="0"/>
              <a:t>with </a:t>
            </a:r>
            <a:r>
              <a:rPr sz="2800" spc="-25" dirty="0"/>
              <a:t>longer</a:t>
            </a:r>
            <a:r>
              <a:rPr sz="2800" spc="-5" dirty="0"/>
              <a:t> </a:t>
            </a:r>
            <a:r>
              <a:rPr sz="2800" spc="-45" dirty="0"/>
              <a:t>falls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828800" y="1607820"/>
            <a:ext cx="6172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5000" y="6400800"/>
            <a:ext cx="60198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Arial"/>
                <a:cs typeface="Arial"/>
              </a:rPr>
              <a:t>Vnuk </a:t>
            </a:r>
            <a:r>
              <a:rPr sz="1600" spc="10" dirty="0">
                <a:latin typeface="Arial"/>
                <a:cs typeface="Arial"/>
              </a:rPr>
              <a:t>et </a:t>
            </a:r>
            <a:r>
              <a:rPr sz="1600" spc="5" dirty="0">
                <a:latin typeface="Arial"/>
                <a:cs typeface="Arial"/>
              </a:rPr>
              <a:t>al. </a:t>
            </a:r>
            <a:r>
              <a:rPr sz="1600" spc="10" dirty="0">
                <a:latin typeface="Arial"/>
                <a:cs typeface="Arial"/>
              </a:rPr>
              <a:t>2004. Feline high-rise </a:t>
            </a:r>
            <a:r>
              <a:rPr sz="1600" spc="15" dirty="0">
                <a:latin typeface="Arial"/>
                <a:cs typeface="Arial"/>
              </a:rPr>
              <a:t>syndrome: </a:t>
            </a:r>
            <a:r>
              <a:rPr sz="1600" spc="-5" dirty="0">
                <a:latin typeface="Arial"/>
                <a:cs typeface="Arial"/>
              </a:rPr>
              <a:t>119 </a:t>
            </a:r>
            <a:r>
              <a:rPr sz="1600" spc="15" dirty="0">
                <a:latin typeface="Arial"/>
                <a:cs typeface="Arial"/>
              </a:rPr>
              <a:t>cases (1998-2001). </a:t>
            </a:r>
            <a:r>
              <a:rPr sz="1600" i="1" spc="10" dirty="0">
                <a:latin typeface="Arial"/>
                <a:cs typeface="Arial"/>
              </a:rPr>
              <a:t>J. Fel. </a:t>
            </a:r>
            <a:r>
              <a:rPr sz="1600" i="1" spc="15" dirty="0">
                <a:latin typeface="Arial"/>
                <a:cs typeface="Arial"/>
              </a:rPr>
              <a:t>Med. </a:t>
            </a:r>
            <a:r>
              <a:rPr sz="1600" i="1" spc="10" dirty="0">
                <a:latin typeface="Arial"/>
                <a:cs typeface="Arial"/>
              </a:rPr>
              <a:t>Surg.</a:t>
            </a:r>
            <a:r>
              <a:rPr sz="1600" i="1" spc="16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6:305-312.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454" y="990600"/>
            <a:ext cx="413749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889635" algn="l"/>
              </a:tabLst>
            </a:pPr>
            <a:r>
              <a:rPr lang="en-US" sz="2200" spc="-45" dirty="0"/>
              <a:t>Bullet hole misconception</a:t>
            </a:r>
            <a:endParaRPr sz="2200" dirty="0"/>
          </a:p>
        </p:txBody>
      </p:sp>
      <p:pic>
        <p:nvPicPr>
          <p:cNvPr id="3074" name="Picture 2" descr="the bullet hole misconception - daniel g. siegel">
            <a:extLst>
              <a:ext uri="{FF2B5EF4-FFF2-40B4-BE49-F238E27FC236}">
                <a16:creationId xmlns:a16="http://schemas.microsoft.com/office/drawing/2014/main" id="{DE607402-B3AA-4855-B5E6-103C9052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746344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3635375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65" dirty="0"/>
              <a:t>V</a:t>
            </a:r>
            <a:r>
              <a:rPr spc="-120" dirty="0"/>
              <a:t>a</a:t>
            </a:r>
            <a:r>
              <a:rPr spc="-45" dirty="0"/>
              <a:t>r</a:t>
            </a:r>
            <a:r>
              <a:rPr spc="-90" dirty="0"/>
              <a:t>i</a:t>
            </a:r>
            <a:r>
              <a:rPr spc="-85" dirty="0"/>
              <a:t>a</a:t>
            </a:r>
            <a:r>
              <a:rPr spc="45" dirty="0"/>
              <a:t>b</a:t>
            </a:r>
            <a:r>
              <a:rPr spc="-90" dirty="0"/>
              <a:t>l</a:t>
            </a:r>
            <a:r>
              <a:rPr spc="-70" dirty="0"/>
              <a:t>e</a:t>
            </a:r>
            <a:r>
              <a:rPr lang="en-US" spc="-70" dirty="0"/>
              <a:t>s</a:t>
            </a:r>
            <a:endParaRPr spc="-7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37515-EB7A-4E97-9DD0-6DCEFADB799C}"/>
              </a:ext>
            </a:extLst>
          </p:cNvPr>
          <p:cNvSpPr txBox="1"/>
          <p:nvPr/>
        </p:nvSpPr>
        <p:spPr>
          <a:xfrm>
            <a:off x="1181100" y="2667000"/>
            <a:ext cx="7696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Variables are characteristics </a:t>
            </a:r>
            <a:r>
              <a:rPr lang="en-GB" sz="2800" dirty="0"/>
              <a:t>measured on individuals drawn from a population under study.</a:t>
            </a:r>
          </a:p>
          <a:p>
            <a:endParaRPr lang="en-GB" sz="2800" dirty="0"/>
          </a:p>
          <a:p>
            <a:r>
              <a:rPr lang="en-GB" sz="2800" b="1" dirty="0"/>
              <a:t>Data are measurements </a:t>
            </a:r>
            <a:r>
              <a:rPr lang="en-GB" sz="2800" dirty="0"/>
              <a:t>of one or more variables made on a collection of individuals.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000"/>
            <a:ext cx="10332750" cy="40491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415"/>
              </a:spcBef>
            </a:pPr>
            <a:r>
              <a:rPr sz="4800" spc="-45" dirty="0">
                <a:solidFill>
                  <a:srgbClr val="2F5597"/>
                </a:solidFill>
                <a:latin typeface="Arial"/>
                <a:cs typeface="Arial"/>
              </a:rPr>
              <a:t>Explanatory </a:t>
            </a:r>
            <a:r>
              <a:rPr sz="4800" spc="-20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sz="4800" spc="-35" dirty="0">
                <a:solidFill>
                  <a:srgbClr val="2F5597"/>
                </a:solidFill>
                <a:latin typeface="Arial"/>
                <a:cs typeface="Arial"/>
              </a:rPr>
              <a:t>response </a:t>
            </a:r>
            <a:r>
              <a:rPr sz="4800" spc="-55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1B34C-B70F-4838-9169-430BFE6AA95A}"/>
              </a:ext>
            </a:extLst>
          </p:cNvPr>
          <p:cNvSpPr txBox="1"/>
          <p:nvPr/>
        </p:nvSpPr>
        <p:spPr>
          <a:xfrm>
            <a:off x="1447800" y="3200400"/>
            <a:ext cx="739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We try to predict or explain a </a:t>
            </a:r>
            <a:r>
              <a:rPr lang="en-GB" sz="2800" b="1" dirty="0"/>
              <a:t>response variable </a:t>
            </a:r>
            <a:r>
              <a:rPr lang="en-GB" sz="2800" dirty="0"/>
              <a:t>from an </a:t>
            </a:r>
            <a:r>
              <a:rPr lang="en-GB" sz="2800" b="1" dirty="0"/>
              <a:t>explanatory variable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C63A6-099B-47EC-A16D-6640C1AE5A97}"/>
              </a:ext>
            </a:extLst>
          </p:cNvPr>
          <p:cNvSpPr txBox="1"/>
          <p:nvPr/>
        </p:nvSpPr>
        <p:spPr>
          <a:xfrm>
            <a:off x="1445362" y="5257800"/>
            <a:ext cx="5347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alternative terminology:</a:t>
            </a:r>
          </a:p>
          <a:p>
            <a:r>
              <a:rPr lang="en-GB" b="1" dirty="0"/>
              <a:t>dependent variable </a:t>
            </a:r>
            <a:r>
              <a:rPr lang="en-GB" dirty="0"/>
              <a:t>and </a:t>
            </a:r>
            <a:r>
              <a:rPr lang="en-GB" b="1" dirty="0"/>
              <a:t>independent variable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9269373" cy="3986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430"/>
              </a:spcBef>
            </a:pPr>
            <a:r>
              <a:rPr sz="3200" spc="-35" dirty="0"/>
              <a:t>Mortality </a:t>
            </a:r>
            <a:r>
              <a:rPr sz="3200" spc="-10" dirty="0"/>
              <a:t>on </a:t>
            </a:r>
            <a:r>
              <a:rPr sz="3200" spc="-25" dirty="0"/>
              <a:t>the </a:t>
            </a:r>
            <a:r>
              <a:rPr sz="3200" i="1" spc="-35" dirty="0">
                <a:latin typeface="Arial"/>
                <a:cs typeface="Arial"/>
              </a:rPr>
              <a:t>Titanic</a:t>
            </a:r>
            <a:r>
              <a:rPr sz="3200" spc="-35" dirty="0"/>
              <a:t>, </a:t>
            </a:r>
            <a:r>
              <a:rPr sz="3200" spc="-60" dirty="0"/>
              <a:t>as  </a:t>
            </a:r>
            <a:r>
              <a:rPr sz="3200" spc="-10" dirty="0"/>
              <a:t>predicted </a:t>
            </a:r>
            <a:r>
              <a:rPr sz="3200" spc="-15" dirty="0"/>
              <a:t>by </a:t>
            </a:r>
            <a:r>
              <a:rPr sz="3200" spc="-35" dirty="0"/>
              <a:t>gender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0" y="1981200"/>
            <a:ext cx="4572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KCD: All the Fun Parts of Life are Optional - Brent Logan">
            <a:extLst>
              <a:ext uri="{FF2B5EF4-FFF2-40B4-BE49-F238E27FC236}">
                <a16:creationId xmlns:a16="http://schemas.microsoft.com/office/drawing/2014/main" id="{179FF0A2-883C-49DC-9E09-F33342E9F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1"/>
          <a:stretch/>
        </p:blipFill>
        <p:spPr bwMode="auto">
          <a:xfrm>
            <a:off x="2057400" y="2362200"/>
            <a:ext cx="3211354" cy="47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93" y="1066800"/>
            <a:ext cx="8387861" cy="1406282"/>
          </a:xfrm>
        </p:spPr>
        <p:txBody>
          <a:bodyPr/>
          <a:lstStyle/>
          <a:p>
            <a:pPr algn="ctr"/>
            <a:r>
              <a:rPr lang="en-GB" sz="4569" dirty="0"/>
              <a:t>1.01 Intro to stats and sampling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DAC16-C346-4F09-857F-90B19449BB64}"/>
              </a:ext>
            </a:extLst>
          </p:cNvPr>
          <p:cNvSpPr txBox="1"/>
          <p:nvPr/>
        </p:nvSpPr>
        <p:spPr>
          <a:xfrm>
            <a:off x="6096000" y="3657600"/>
            <a:ext cx="3211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 refresher on things you may have forgotten or never learned”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066800"/>
            <a:ext cx="63569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Populations </a:t>
            </a:r>
            <a:r>
              <a:rPr sz="4400" spc="-25" dirty="0"/>
              <a:t>and</a:t>
            </a:r>
            <a:r>
              <a:rPr sz="4400" spc="5" dirty="0"/>
              <a:t> </a:t>
            </a:r>
            <a:r>
              <a:rPr sz="4400" spc="-40" dirty="0"/>
              <a:t>samples</a:t>
            </a:r>
            <a:endParaRPr sz="4400" dirty="0"/>
          </a:p>
        </p:txBody>
      </p:sp>
      <p:pic>
        <p:nvPicPr>
          <p:cNvPr id="5122" name="Picture 2" descr="Iconic animals are threatened by a surge in human populations in the  Serengeti | Daily Mail Online">
            <a:extLst>
              <a:ext uri="{FF2B5EF4-FFF2-40B4-BE49-F238E27FC236}">
                <a16:creationId xmlns:a16="http://schemas.microsoft.com/office/drawing/2014/main" id="{49B3BC5C-6347-4063-8723-76E3E750A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64719"/>
            <a:ext cx="4521788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Wheat Changed the World">
            <a:extLst>
              <a:ext uri="{FF2B5EF4-FFF2-40B4-BE49-F238E27FC236}">
                <a16:creationId xmlns:a16="http://schemas.microsoft.com/office/drawing/2014/main" id="{B6965DDE-059C-4D4F-8E3B-CA29AAE5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3" y="2590800"/>
            <a:ext cx="4877659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CBB211E-2B7C-4FF8-83CC-C3C682CA5043}"/>
              </a:ext>
            </a:extLst>
          </p:cNvPr>
          <p:cNvSpPr/>
          <p:nvPr/>
        </p:nvSpPr>
        <p:spPr>
          <a:xfrm>
            <a:off x="7086600" y="4191000"/>
            <a:ext cx="1022916" cy="9906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4693E8-B351-4F79-9A7D-01659FBA48B5}"/>
              </a:ext>
            </a:extLst>
          </p:cNvPr>
          <p:cNvSpPr/>
          <p:nvPr/>
        </p:nvSpPr>
        <p:spPr>
          <a:xfrm>
            <a:off x="1981200" y="3194050"/>
            <a:ext cx="1022916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0000"/>
              </a:highligh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6712D9-D059-4400-830F-D4DCC89DA735}"/>
              </a:ext>
            </a:extLst>
          </p:cNvPr>
          <p:cNvCxnSpPr>
            <a:cxnSpLocks/>
          </p:cNvCxnSpPr>
          <p:nvPr/>
        </p:nvCxnSpPr>
        <p:spPr>
          <a:xfrm flipH="1">
            <a:off x="7247896" y="5197048"/>
            <a:ext cx="236638" cy="115295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34C690-C426-4B70-9E41-166240BBDF1E}"/>
              </a:ext>
            </a:extLst>
          </p:cNvPr>
          <p:cNvCxnSpPr/>
          <p:nvPr/>
        </p:nvCxnSpPr>
        <p:spPr>
          <a:xfrm>
            <a:off x="2650361" y="4210050"/>
            <a:ext cx="304800" cy="16383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7553AF-27B3-42B0-AF08-CCBF3BF492C7}"/>
              </a:ext>
            </a:extLst>
          </p:cNvPr>
          <p:cNvSpPr txBox="1"/>
          <p:nvPr/>
        </p:nvSpPr>
        <p:spPr>
          <a:xfrm>
            <a:off x="6483998" y="6382434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Sample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34FFA-61D8-4BE7-8526-826704439F04}"/>
              </a:ext>
            </a:extLst>
          </p:cNvPr>
          <p:cNvSpPr txBox="1"/>
          <p:nvPr/>
        </p:nvSpPr>
        <p:spPr>
          <a:xfrm>
            <a:off x="2286000" y="5873750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Sample</a:t>
            </a:r>
            <a:endParaRPr lang="en-GB" sz="3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00F88-B885-4B9B-BC72-E9E58AA60DCB}"/>
              </a:ext>
            </a:extLst>
          </p:cNvPr>
          <p:cNvSpPr txBox="1"/>
          <p:nvPr/>
        </p:nvSpPr>
        <p:spPr>
          <a:xfrm>
            <a:off x="7162800" y="2744569"/>
            <a:ext cx="22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Population</a:t>
            </a:r>
            <a:endParaRPr lang="en-GB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53741-4D4E-4F37-AEC9-4441CB04E1CB}"/>
              </a:ext>
            </a:extLst>
          </p:cNvPr>
          <p:cNvSpPr txBox="1"/>
          <p:nvPr/>
        </p:nvSpPr>
        <p:spPr>
          <a:xfrm>
            <a:off x="619528" y="2462897"/>
            <a:ext cx="22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Population</a:t>
            </a:r>
            <a:endParaRPr lang="en-GB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418" y="388571"/>
            <a:ext cx="2992120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70" dirty="0"/>
              <a:t>A </a:t>
            </a:r>
            <a:r>
              <a:rPr sz="3600" spc="-20" dirty="0"/>
              <a:t>population </a:t>
            </a:r>
            <a:r>
              <a:rPr sz="3600" spc="-15" dirty="0"/>
              <a:t>of</a:t>
            </a:r>
            <a:r>
              <a:rPr sz="3600" spc="10" dirty="0"/>
              <a:t> </a:t>
            </a:r>
            <a:r>
              <a:rPr lang="en-US" sz="3600" spc="-40" dirty="0"/>
              <a:t>spiders</a:t>
            </a:r>
            <a:endParaRPr sz="3600" spc="-4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F52DD0-D3B9-4E86-BFE3-C0B9A96FB2B4}"/>
              </a:ext>
            </a:extLst>
          </p:cNvPr>
          <p:cNvGrpSpPr/>
          <p:nvPr/>
        </p:nvGrpSpPr>
        <p:grpSpPr>
          <a:xfrm>
            <a:off x="7632694" y="1172760"/>
            <a:ext cx="1658050" cy="1600200"/>
            <a:chOff x="6858000" y="1828800"/>
            <a:chExt cx="1658050" cy="1600200"/>
          </a:xfrm>
        </p:grpSpPr>
        <p:pic>
          <p:nvPicPr>
            <p:cNvPr id="4098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99652C51-C0E8-4C5C-A8F6-BBBD88942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828800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1508939-666D-4F94-81BC-78E129951B13}"/>
                </a:ext>
              </a:extLst>
            </p:cNvPr>
            <p:cNvSpPr/>
            <p:nvPr/>
          </p:nvSpPr>
          <p:spPr>
            <a:xfrm>
              <a:off x="7527925" y="2632075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9B4E2802-89BA-4779-9512-DFA5FB7C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4549372" y="486944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86E1CD8-0B30-4A85-A4AA-75546C9F21D1}"/>
              </a:ext>
            </a:extLst>
          </p:cNvPr>
          <p:cNvGrpSpPr/>
          <p:nvPr/>
        </p:nvGrpSpPr>
        <p:grpSpPr>
          <a:xfrm>
            <a:off x="7162800" y="3213723"/>
            <a:ext cx="1658050" cy="1600200"/>
            <a:chOff x="7010400" y="1981200"/>
            <a:chExt cx="1658050" cy="1600200"/>
          </a:xfrm>
        </p:grpSpPr>
        <p:pic>
          <p:nvPicPr>
            <p:cNvPr id="8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F0503AF3-C7AD-40D1-9A8E-9F036641E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981200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E2AE35-FD76-4FD9-825E-1BCA82BB0437}"/>
                </a:ext>
              </a:extLst>
            </p:cNvPr>
            <p:cNvSpPr/>
            <p:nvPr/>
          </p:nvSpPr>
          <p:spPr>
            <a:xfrm>
              <a:off x="7680325" y="2784475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1EBB72E6-029A-4CA5-A34F-D41BACFA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0788">
            <a:off x="5531351" y="1999341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3EFF6B5-9465-44C6-8AD4-74EBC7F89F89}"/>
              </a:ext>
            </a:extLst>
          </p:cNvPr>
          <p:cNvGrpSpPr/>
          <p:nvPr/>
        </p:nvGrpSpPr>
        <p:grpSpPr>
          <a:xfrm rot="20037206">
            <a:off x="7221862" y="5935912"/>
            <a:ext cx="1295400" cy="1262780"/>
            <a:chOff x="5943600" y="3984191"/>
            <a:chExt cx="1658050" cy="1600200"/>
          </a:xfrm>
        </p:grpSpPr>
        <p:pic>
          <p:nvPicPr>
            <p:cNvPr id="14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50F14C31-AEF9-45FD-9A8C-13DEB61A0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60C1F9-A40D-4FFA-A67F-4C0E00D2F2C7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B911CD57-5616-4C1A-B903-7D1CE9E0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971">
            <a:off x="4267150" y="5698365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44CDCB5-017F-4BF7-B781-BD99DEE53736}"/>
              </a:ext>
            </a:extLst>
          </p:cNvPr>
          <p:cNvGrpSpPr/>
          <p:nvPr/>
        </p:nvGrpSpPr>
        <p:grpSpPr>
          <a:xfrm>
            <a:off x="3099637" y="3709573"/>
            <a:ext cx="634163" cy="612037"/>
            <a:chOff x="3099637" y="3709573"/>
            <a:chExt cx="634163" cy="612037"/>
          </a:xfrm>
        </p:grpSpPr>
        <p:pic>
          <p:nvPicPr>
            <p:cNvPr id="20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2FA88F54-9B84-4A65-BC7B-E1CA85491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F274B4-BA51-485E-ADF2-2ACBB97C3473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11E19CB5-E376-4D5B-8439-35CC65201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2269147" y="3797276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B7C3F93-E930-460D-9195-1138185A08F6}"/>
              </a:ext>
            </a:extLst>
          </p:cNvPr>
          <p:cNvGrpSpPr/>
          <p:nvPr/>
        </p:nvGrpSpPr>
        <p:grpSpPr>
          <a:xfrm rot="2999603">
            <a:off x="4807789" y="4599249"/>
            <a:ext cx="634163" cy="612037"/>
            <a:chOff x="3099637" y="3709573"/>
            <a:chExt cx="634163" cy="612037"/>
          </a:xfrm>
        </p:grpSpPr>
        <p:pic>
          <p:nvPicPr>
            <p:cNvPr id="32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D27CD69B-413A-4F45-B48E-9D39241E7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6FD34F3-CA02-430D-9A10-358D03A8FAB1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4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5BCB49F9-18D0-479F-9E2F-C42C66A0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368">
            <a:off x="2514438" y="4693400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01D3E66-5289-424B-80D6-5C5A11B51A95}"/>
              </a:ext>
            </a:extLst>
          </p:cNvPr>
          <p:cNvGrpSpPr/>
          <p:nvPr/>
        </p:nvGrpSpPr>
        <p:grpSpPr>
          <a:xfrm>
            <a:off x="6480722" y="779038"/>
            <a:ext cx="634163" cy="612037"/>
            <a:chOff x="3099637" y="3709573"/>
            <a:chExt cx="634163" cy="612037"/>
          </a:xfrm>
        </p:grpSpPr>
        <p:pic>
          <p:nvPicPr>
            <p:cNvPr id="36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2C93EB40-30F2-469E-B3E7-07675D045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8B863AE-9CD7-4D6C-AFE0-81F514F43268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27F39D50-6CF3-48BA-BA95-A58547B6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6453240" y="5306644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2705D59-8854-419D-BD0D-1ABEF2FB7E07}"/>
              </a:ext>
            </a:extLst>
          </p:cNvPr>
          <p:cNvGrpSpPr/>
          <p:nvPr/>
        </p:nvGrpSpPr>
        <p:grpSpPr>
          <a:xfrm>
            <a:off x="3489106" y="5105401"/>
            <a:ext cx="634163" cy="612037"/>
            <a:chOff x="3099637" y="3709573"/>
            <a:chExt cx="634163" cy="612037"/>
          </a:xfrm>
        </p:grpSpPr>
        <p:pic>
          <p:nvPicPr>
            <p:cNvPr id="40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0FFE5108-8C7B-4F22-99E7-927DFE0FF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63E6FB-1322-4A2D-A57B-D78153C23A2E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2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64DFBCCE-0DAD-4DD1-B69F-EF94ADEE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6228515" y="3899256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9D6DDDE-E1F2-47AA-A10B-A6A63E750246}"/>
              </a:ext>
            </a:extLst>
          </p:cNvPr>
          <p:cNvGrpSpPr/>
          <p:nvPr/>
        </p:nvGrpSpPr>
        <p:grpSpPr>
          <a:xfrm>
            <a:off x="2024520" y="2611433"/>
            <a:ext cx="634163" cy="612037"/>
            <a:chOff x="3099637" y="3709573"/>
            <a:chExt cx="634163" cy="612037"/>
          </a:xfrm>
        </p:grpSpPr>
        <p:pic>
          <p:nvPicPr>
            <p:cNvPr id="44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F253B98C-216D-486D-BDBB-8E569D94F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5A2537-5529-42FA-8A8A-A4AD5C9128BE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8EA5BD4D-9E7E-4E50-A88F-EBDB6EA1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3024240" y="6036172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54B940E-076B-4399-B4A2-598B2B860DE8}"/>
              </a:ext>
            </a:extLst>
          </p:cNvPr>
          <p:cNvGrpSpPr/>
          <p:nvPr/>
        </p:nvGrpSpPr>
        <p:grpSpPr>
          <a:xfrm rot="20037206">
            <a:off x="3741707" y="3085010"/>
            <a:ext cx="1295400" cy="1262780"/>
            <a:chOff x="5943600" y="3984191"/>
            <a:chExt cx="1658050" cy="1600200"/>
          </a:xfrm>
        </p:grpSpPr>
        <p:pic>
          <p:nvPicPr>
            <p:cNvPr id="48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B35815DD-7425-42EB-8935-F460F6F9D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904E9EE-C27D-42F8-86F1-138054F4D788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A57A0266-0A0B-4933-8A09-E27ABC23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560">
            <a:off x="2763513" y="1269706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3FFCE87-F4BB-41A6-9A39-E74F48C8FDA4}"/>
              </a:ext>
            </a:extLst>
          </p:cNvPr>
          <p:cNvGrpSpPr/>
          <p:nvPr/>
        </p:nvGrpSpPr>
        <p:grpSpPr>
          <a:xfrm rot="20037206">
            <a:off x="1212293" y="5472144"/>
            <a:ext cx="1295400" cy="1262780"/>
            <a:chOff x="5943600" y="3984191"/>
            <a:chExt cx="1658050" cy="1600200"/>
          </a:xfrm>
        </p:grpSpPr>
        <p:pic>
          <p:nvPicPr>
            <p:cNvPr id="52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C4363844-DF5C-4ACB-A2E3-E69D00AA9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12FB432-D661-4095-97E3-68191ED5AA60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1D93B62C-C783-40F8-BB01-D2BB0781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971">
            <a:off x="387352" y="3490943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6969" y="3046547"/>
            <a:ext cx="2992120" cy="16793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US" sz="3600" spc="-70" dirty="0"/>
              <a:t> 4 random samples of n=5 </a:t>
            </a:r>
            <a:r>
              <a:rPr lang="en-US" sz="3600" spc="-40" dirty="0"/>
              <a:t>spiders</a:t>
            </a:r>
            <a:endParaRPr sz="3600" spc="-4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F52DD0-D3B9-4E86-BFE3-C0B9A96FB2B4}"/>
              </a:ext>
            </a:extLst>
          </p:cNvPr>
          <p:cNvGrpSpPr/>
          <p:nvPr/>
        </p:nvGrpSpPr>
        <p:grpSpPr>
          <a:xfrm>
            <a:off x="8150081" y="945386"/>
            <a:ext cx="1658050" cy="1600200"/>
            <a:chOff x="6858000" y="1828800"/>
            <a:chExt cx="1658050" cy="1600200"/>
          </a:xfrm>
        </p:grpSpPr>
        <p:pic>
          <p:nvPicPr>
            <p:cNvPr id="4098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99652C51-C0E8-4C5C-A8F6-BBBD88942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828800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1508939-666D-4F94-81BC-78E129951B13}"/>
                </a:ext>
              </a:extLst>
            </p:cNvPr>
            <p:cNvSpPr/>
            <p:nvPr/>
          </p:nvSpPr>
          <p:spPr>
            <a:xfrm>
              <a:off x="7527925" y="2632075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9B4E2802-89BA-4779-9512-DFA5FB7C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6929486" y="411250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86E1CD8-0B30-4A85-A4AA-75546C9F21D1}"/>
              </a:ext>
            </a:extLst>
          </p:cNvPr>
          <p:cNvGrpSpPr/>
          <p:nvPr/>
        </p:nvGrpSpPr>
        <p:grpSpPr>
          <a:xfrm>
            <a:off x="1576883" y="1527999"/>
            <a:ext cx="1658050" cy="1600200"/>
            <a:chOff x="7010400" y="1981200"/>
            <a:chExt cx="1658050" cy="1600200"/>
          </a:xfrm>
        </p:grpSpPr>
        <p:pic>
          <p:nvPicPr>
            <p:cNvPr id="8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F0503AF3-C7AD-40D1-9A8E-9F036641E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981200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E2AE35-FD76-4FD9-825E-1BCA82BB0437}"/>
                </a:ext>
              </a:extLst>
            </p:cNvPr>
            <p:cNvSpPr/>
            <p:nvPr/>
          </p:nvSpPr>
          <p:spPr>
            <a:xfrm>
              <a:off x="7680325" y="2784475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1EBB72E6-029A-4CA5-A34F-D41BACFA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0788">
            <a:off x="6879354" y="2050631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3EFF6B5-9465-44C6-8AD4-74EBC7F89F89}"/>
              </a:ext>
            </a:extLst>
          </p:cNvPr>
          <p:cNvGrpSpPr/>
          <p:nvPr/>
        </p:nvGrpSpPr>
        <p:grpSpPr>
          <a:xfrm rot="20037206">
            <a:off x="8296886" y="5035281"/>
            <a:ext cx="1295400" cy="1262780"/>
            <a:chOff x="5943600" y="3984191"/>
            <a:chExt cx="1658050" cy="1600200"/>
          </a:xfrm>
        </p:grpSpPr>
        <p:pic>
          <p:nvPicPr>
            <p:cNvPr id="14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50F14C31-AEF9-45FD-9A8C-13DEB61A0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60C1F9-A40D-4FFA-A67F-4C0E00D2F2C7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B911CD57-5616-4C1A-B903-7D1CE9E0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971">
            <a:off x="6803668" y="5821767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44CDCB5-017F-4BF7-B781-BD99DEE53736}"/>
              </a:ext>
            </a:extLst>
          </p:cNvPr>
          <p:cNvGrpSpPr/>
          <p:nvPr/>
        </p:nvGrpSpPr>
        <p:grpSpPr>
          <a:xfrm>
            <a:off x="1465325" y="92448"/>
            <a:ext cx="634163" cy="612037"/>
            <a:chOff x="3099637" y="3709573"/>
            <a:chExt cx="634163" cy="612037"/>
          </a:xfrm>
        </p:grpSpPr>
        <p:pic>
          <p:nvPicPr>
            <p:cNvPr id="20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2FA88F54-9B84-4A65-BC7B-E1CA85491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5F274B4-BA51-485E-ADF2-2ACBB97C3473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11E19CB5-E376-4D5B-8439-35CC65201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2009596" y="743700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B7C3F93-E930-460D-9195-1138185A08F6}"/>
              </a:ext>
            </a:extLst>
          </p:cNvPr>
          <p:cNvGrpSpPr/>
          <p:nvPr/>
        </p:nvGrpSpPr>
        <p:grpSpPr>
          <a:xfrm rot="2999603">
            <a:off x="3153963" y="5134676"/>
            <a:ext cx="634163" cy="612037"/>
            <a:chOff x="3099637" y="3709573"/>
            <a:chExt cx="634163" cy="612037"/>
          </a:xfrm>
        </p:grpSpPr>
        <p:pic>
          <p:nvPicPr>
            <p:cNvPr id="32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D27CD69B-413A-4F45-B48E-9D39241E7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6FD34F3-CA02-430D-9A10-358D03A8FAB1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4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5BCB49F9-18D0-479F-9E2F-C42C66A0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368">
            <a:off x="2354557" y="5143085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01D3E66-5289-424B-80D6-5C5A11B51A95}"/>
              </a:ext>
            </a:extLst>
          </p:cNvPr>
          <p:cNvGrpSpPr/>
          <p:nvPr/>
        </p:nvGrpSpPr>
        <p:grpSpPr>
          <a:xfrm>
            <a:off x="8275993" y="311406"/>
            <a:ext cx="634163" cy="612037"/>
            <a:chOff x="3099637" y="3709573"/>
            <a:chExt cx="634163" cy="612037"/>
          </a:xfrm>
        </p:grpSpPr>
        <p:pic>
          <p:nvPicPr>
            <p:cNvPr id="36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2C93EB40-30F2-469E-B3E7-07675D045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8B863AE-9CD7-4D6C-AFE0-81F514F43268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27F39D50-6CF3-48BA-BA95-A58547B6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5836">
            <a:off x="6826558" y="5266328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2705D59-8854-419D-BD0D-1ABEF2FB7E07}"/>
              </a:ext>
            </a:extLst>
          </p:cNvPr>
          <p:cNvGrpSpPr/>
          <p:nvPr/>
        </p:nvGrpSpPr>
        <p:grpSpPr>
          <a:xfrm>
            <a:off x="1793577" y="4633184"/>
            <a:ext cx="634163" cy="612037"/>
            <a:chOff x="3099637" y="3709573"/>
            <a:chExt cx="634163" cy="612037"/>
          </a:xfrm>
        </p:grpSpPr>
        <p:pic>
          <p:nvPicPr>
            <p:cNvPr id="40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0FFE5108-8C7B-4F22-99E7-927DFE0FF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63E6FB-1322-4A2D-A57B-D78153C23A2E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2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64DFBCCE-0DAD-4DD1-B69F-EF94ADEE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7484243" y="5316946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9D6DDDE-E1F2-47AA-A10B-A6A63E750246}"/>
              </a:ext>
            </a:extLst>
          </p:cNvPr>
          <p:cNvGrpSpPr/>
          <p:nvPr/>
        </p:nvGrpSpPr>
        <p:grpSpPr>
          <a:xfrm>
            <a:off x="1334462" y="2465123"/>
            <a:ext cx="634163" cy="612037"/>
            <a:chOff x="3099637" y="3709573"/>
            <a:chExt cx="634163" cy="612037"/>
          </a:xfrm>
        </p:grpSpPr>
        <p:pic>
          <p:nvPicPr>
            <p:cNvPr id="44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F253B98C-216D-486D-BDBB-8E569D94F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5A2537-5529-42FA-8A8A-A4AD5C9128BE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8EA5BD4D-9E7E-4E50-A88F-EBDB6EA1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8021387" y="4677508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54B940E-076B-4399-B4A2-598B2B860DE8}"/>
              </a:ext>
            </a:extLst>
          </p:cNvPr>
          <p:cNvGrpSpPr/>
          <p:nvPr/>
        </p:nvGrpSpPr>
        <p:grpSpPr>
          <a:xfrm rot="20037206">
            <a:off x="421598" y="921601"/>
            <a:ext cx="1295400" cy="1262780"/>
            <a:chOff x="5943600" y="3984191"/>
            <a:chExt cx="1658050" cy="1600200"/>
          </a:xfrm>
        </p:grpSpPr>
        <p:pic>
          <p:nvPicPr>
            <p:cNvPr id="48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B35815DD-7425-42EB-8935-F460F6F9D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904E9EE-C27D-42F8-86F1-138054F4D788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FFCE87-F4BB-41A6-9A39-E74F48C8FDA4}"/>
              </a:ext>
            </a:extLst>
          </p:cNvPr>
          <p:cNvGrpSpPr/>
          <p:nvPr/>
        </p:nvGrpSpPr>
        <p:grpSpPr>
          <a:xfrm rot="20037206">
            <a:off x="2437341" y="5962911"/>
            <a:ext cx="1295400" cy="1262780"/>
            <a:chOff x="5943600" y="3984191"/>
            <a:chExt cx="1658050" cy="1600200"/>
          </a:xfrm>
        </p:grpSpPr>
        <p:pic>
          <p:nvPicPr>
            <p:cNvPr id="52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C4363844-DF5C-4ACB-A2E3-E69D00AA9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12FB432-D661-4095-97E3-68191ED5AA60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1D93B62C-C783-40F8-BB01-D2BB0781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971">
            <a:off x="835920" y="5444300"/>
            <a:ext cx="1658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0C69C0D6-6C70-44A9-851D-BF2D0226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6556118" y="1378670"/>
            <a:ext cx="634163" cy="6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7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2A17A6-F98A-423A-B4E3-8A39963090FB}"/>
              </a:ext>
            </a:extLst>
          </p:cNvPr>
          <p:cNvSpPr txBox="1"/>
          <p:nvPr/>
        </p:nvSpPr>
        <p:spPr>
          <a:xfrm>
            <a:off x="1276350" y="2209800"/>
            <a:ext cx="7505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opulations &lt;-&gt; </a:t>
            </a:r>
            <a:r>
              <a:rPr lang="en-GB" sz="4800" b="1" u="sng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arameters</a:t>
            </a:r>
          </a:p>
          <a:p>
            <a:pPr algn="ctr"/>
            <a:endParaRPr lang="en-GB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4800" b="1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amples &lt;-&gt; E</a:t>
            </a:r>
            <a:r>
              <a:rPr lang="en-GB" sz="4800" b="1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timates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791" y="316240"/>
            <a:ext cx="6955095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70" dirty="0"/>
              <a:t>A </a:t>
            </a:r>
            <a:r>
              <a:rPr sz="4400" spc="-35" dirty="0"/>
              <a:t>biased</a:t>
            </a:r>
            <a:r>
              <a:rPr sz="4400" spc="-5" dirty="0"/>
              <a:t> </a:t>
            </a:r>
            <a:r>
              <a:rPr sz="4400" spc="-40" dirty="0"/>
              <a:t>sample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BB44D2-0AB0-4B3A-A311-16439282FCC8}"/>
              </a:ext>
            </a:extLst>
          </p:cNvPr>
          <p:cNvGrpSpPr/>
          <p:nvPr/>
        </p:nvGrpSpPr>
        <p:grpSpPr>
          <a:xfrm>
            <a:off x="2799106" y="2752170"/>
            <a:ext cx="825506" cy="859120"/>
            <a:chOff x="6858000" y="1828800"/>
            <a:chExt cx="1658050" cy="1600200"/>
          </a:xfrm>
        </p:grpSpPr>
        <p:pic>
          <p:nvPicPr>
            <p:cNvPr id="7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EDB220BA-2FD9-45C5-A26E-41184F42B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828800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151441-948D-4672-8386-97E0D06D02AD}"/>
                </a:ext>
              </a:extLst>
            </p:cNvPr>
            <p:cNvSpPr/>
            <p:nvPr/>
          </p:nvSpPr>
          <p:spPr>
            <a:xfrm>
              <a:off x="7527925" y="2632075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0B670C51-BE20-4AFC-962D-BA05F4E6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1443893" y="1553416"/>
            <a:ext cx="890179" cy="8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B3A2C04-C906-4F81-9912-CB41F33B9CBC}"/>
              </a:ext>
            </a:extLst>
          </p:cNvPr>
          <p:cNvGrpSpPr/>
          <p:nvPr/>
        </p:nvGrpSpPr>
        <p:grpSpPr>
          <a:xfrm>
            <a:off x="591225" y="3076481"/>
            <a:ext cx="825506" cy="859120"/>
            <a:chOff x="7010400" y="1981200"/>
            <a:chExt cx="1658050" cy="1600200"/>
          </a:xfrm>
        </p:grpSpPr>
        <p:pic>
          <p:nvPicPr>
            <p:cNvPr id="11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95F5B8CB-AB45-4669-99D1-0D11DABE0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981200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FDFFA4-4009-49BA-94F8-29B8B7629F02}"/>
                </a:ext>
              </a:extLst>
            </p:cNvPr>
            <p:cNvSpPr/>
            <p:nvPr/>
          </p:nvSpPr>
          <p:spPr>
            <a:xfrm>
              <a:off x="7680325" y="2784475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99EB2066-AD43-47EF-A4A0-6B28175A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0788">
            <a:off x="2244025" y="1992959"/>
            <a:ext cx="890179" cy="8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6DFE67D-4BD8-4C12-9CD9-1531111D55E2}"/>
              </a:ext>
            </a:extLst>
          </p:cNvPr>
          <p:cNvGrpSpPr/>
          <p:nvPr/>
        </p:nvGrpSpPr>
        <p:grpSpPr>
          <a:xfrm rot="20037206">
            <a:off x="2930790" y="1666111"/>
            <a:ext cx="644951" cy="677965"/>
            <a:chOff x="5943600" y="3984191"/>
            <a:chExt cx="1658050" cy="1600200"/>
          </a:xfrm>
        </p:grpSpPr>
        <p:pic>
          <p:nvPicPr>
            <p:cNvPr id="15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A05CAE09-6D17-4E5A-A21F-EC20A6B8B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651E6A-B1C8-471F-A2C0-0B11BD2971E4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15110006-BD33-4906-9231-66CA24AD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8722">
            <a:off x="2936514" y="3688012"/>
            <a:ext cx="855416" cy="82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F919A1A-1459-4915-BC66-039C6812521A}"/>
              </a:ext>
            </a:extLst>
          </p:cNvPr>
          <p:cNvGrpSpPr/>
          <p:nvPr/>
        </p:nvGrpSpPr>
        <p:grpSpPr>
          <a:xfrm>
            <a:off x="2311060" y="2780018"/>
            <a:ext cx="315736" cy="328592"/>
            <a:chOff x="3099637" y="3709573"/>
            <a:chExt cx="634163" cy="612037"/>
          </a:xfrm>
        </p:grpSpPr>
        <p:pic>
          <p:nvPicPr>
            <p:cNvPr id="19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6A992E94-A35E-4DDC-ABFB-E4C0182C2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F3B041-4D02-46BA-9242-19BC1DD1926A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D43972D3-E74E-4047-BEDD-90EF2082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1428278" y="2887896"/>
            <a:ext cx="340471" cy="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AB338A6-3FD1-4F49-99E1-5759CACC31AC}"/>
              </a:ext>
            </a:extLst>
          </p:cNvPr>
          <p:cNvGrpSpPr/>
          <p:nvPr/>
        </p:nvGrpSpPr>
        <p:grpSpPr>
          <a:xfrm rot="2999603">
            <a:off x="2546685" y="3121117"/>
            <a:ext cx="340471" cy="304719"/>
            <a:chOff x="3099637" y="3709573"/>
            <a:chExt cx="634163" cy="612037"/>
          </a:xfrm>
        </p:grpSpPr>
        <p:pic>
          <p:nvPicPr>
            <p:cNvPr id="23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4E0C154F-0EBA-42CE-93A0-65F6186F3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55E989-3F5C-4856-9E00-32BFA35530FB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E344F058-BFBF-4DA8-AB2D-55554F4E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368">
            <a:off x="1672325" y="3660807"/>
            <a:ext cx="340471" cy="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A4E86E9-3242-4FBB-89C7-6306288827B3}"/>
              </a:ext>
            </a:extLst>
          </p:cNvPr>
          <p:cNvGrpSpPr/>
          <p:nvPr/>
        </p:nvGrpSpPr>
        <p:grpSpPr>
          <a:xfrm>
            <a:off x="1180465" y="1818680"/>
            <a:ext cx="315736" cy="328592"/>
            <a:chOff x="3099637" y="3709573"/>
            <a:chExt cx="634163" cy="612037"/>
          </a:xfrm>
        </p:grpSpPr>
        <p:pic>
          <p:nvPicPr>
            <p:cNvPr id="27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C629BEC9-604A-45CF-8351-C80FFC6A8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B18FA6-72AA-4AA7-A9B7-8202E456F9FB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861BBC2F-5E86-4C35-8D65-5C99B365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3016538" y="3565363"/>
            <a:ext cx="340471" cy="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ED3366-0680-4ABD-9D0F-CE92816FC36C}"/>
              </a:ext>
            </a:extLst>
          </p:cNvPr>
          <p:cNvGrpSpPr/>
          <p:nvPr/>
        </p:nvGrpSpPr>
        <p:grpSpPr>
          <a:xfrm>
            <a:off x="1348100" y="3687718"/>
            <a:ext cx="315736" cy="328592"/>
            <a:chOff x="3099637" y="3709573"/>
            <a:chExt cx="634163" cy="612037"/>
          </a:xfrm>
        </p:grpSpPr>
        <p:pic>
          <p:nvPicPr>
            <p:cNvPr id="31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CABA774A-7880-4F7D-BF56-5DA838591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EA8E5B6-0DB6-452A-947D-505C8A191FFF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56EB9D8E-54DA-429C-9699-62A92361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2421049" y="1800023"/>
            <a:ext cx="340471" cy="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7689E07-C8B0-4A07-BBA4-55730ED40AC7}"/>
              </a:ext>
            </a:extLst>
          </p:cNvPr>
          <p:cNvGrpSpPr/>
          <p:nvPr/>
        </p:nvGrpSpPr>
        <p:grpSpPr>
          <a:xfrm>
            <a:off x="1809228" y="2518837"/>
            <a:ext cx="315736" cy="328592"/>
            <a:chOff x="3099637" y="3709573"/>
            <a:chExt cx="634163" cy="612037"/>
          </a:xfrm>
        </p:grpSpPr>
        <p:pic>
          <p:nvPicPr>
            <p:cNvPr id="35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AEE645E0-E3CC-4B0A-8E08-F6A484883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B38481-FEFD-4EA4-BB35-248DDD7CDDBC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A766D023-63BF-4195-B6CD-589356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1345599" y="3337659"/>
            <a:ext cx="340471" cy="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931644C-ACAB-4B5F-872C-745897D9173E}"/>
              </a:ext>
            </a:extLst>
          </p:cNvPr>
          <p:cNvGrpSpPr/>
          <p:nvPr/>
        </p:nvGrpSpPr>
        <p:grpSpPr>
          <a:xfrm rot="20037206">
            <a:off x="1779933" y="2841067"/>
            <a:ext cx="644951" cy="677965"/>
            <a:chOff x="5943600" y="3984191"/>
            <a:chExt cx="1658050" cy="1600200"/>
          </a:xfrm>
        </p:grpSpPr>
        <p:pic>
          <p:nvPicPr>
            <p:cNvPr id="39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1D783FB4-F991-43DE-A17B-67A2A03B8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729A4D-47DE-4A12-A56C-6DF5275608AD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7BC2B3D7-767D-41A8-991D-D0DE5E31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560">
            <a:off x="704406" y="2089277"/>
            <a:ext cx="890179" cy="8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F347238-E011-4FEF-8455-CFA4B12DCBA4}"/>
              </a:ext>
            </a:extLst>
          </p:cNvPr>
          <p:cNvGrpSpPr/>
          <p:nvPr/>
        </p:nvGrpSpPr>
        <p:grpSpPr>
          <a:xfrm rot="20037206">
            <a:off x="1673641" y="3985931"/>
            <a:ext cx="644951" cy="677965"/>
            <a:chOff x="5943600" y="3984191"/>
            <a:chExt cx="1658050" cy="1600200"/>
          </a:xfrm>
        </p:grpSpPr>
        <p:pic>
          <p:nvPicPr>
            <p:cNvPr id="43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E6864065-105F-4AB1-A908-A668EE73E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984191"/>
              <a:ext cx="16580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C50F68A-B6E5-4486-8BD5-76B96A60D3CE}"/>
                </a:ext>
              </a:extLst>
            </p:cNvPr>
            <p:cNvSpPr/>
            <p:nvPr/>
          </p:nvSpPr>
          <p:spPr>
            <a:xfrm>
              <a:off x="6613525" y="4787466"/>
              <a:ext cx="304800" cy="428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88FD71A1-381E-4BA3-8516-26BD0613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971">
            <a:off x="2068940" y="3566374"/>
            <a:ext cx="890179" cy="8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A9F37F-2984-4D56-BC00-B320F8E66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3351" y="2955010"/>
            <a:ext cx="2915368" cy="1625684"/>
          </a:xfrm>
          <a:prstGeom prst="rect">
            <a:avLst/>
          </a:prstGeom>
        </p:spPr>
      </p:pic>
      <p:pic>
        <p:nvPicPr>
          <p:cNvPr id="48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03F554F4-9E5C-429C-9847-0B7D68881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8722">
            <a:off x="7373080" y="5135049"/>
            <a:ext cx="1552751" cy="14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5ECC313-5294-43A5-A3DD-EA41AD18C6E5}"/>
              </a:ext>
            </a:extLst>
          </p:cNvPr>
          <p:cNvGrpSpPr/>
          <p:nvPr/>
        </p:nvGrpSpPr>
        <p:grpSpPr>
          <a:xfrm>
            <a:off x="6514836" y="4953000"/>
            <a:ext cx="573124" cy="588807"/>
            <a:chOff x="3099637" y="3709573"/>
            <a:chExt cx="634163" cy="612037"/>
          </a:xfrm>
        </p:grpSpPr>
        <p:pic>
          <p:nvPicPr>
            <p:cNvPr id="50" name="Picture 2" descr="Line Art,wildlife,antler - Spider Black And White Png, Transparent Png -  kindpng">
              <a:extLst>
                <a:ext uri="{FF2B5EF4-FFF2-40B4-BE49-F238E27FC236}">
                  <a16:creationId xmlns:a16="http://schemas.microsoft.com/office/drawing/2014/main" id="{BBDC294B-17A8-4E85-8FE8-02F2876B1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37" y="3709573"/>
              <a:ext cx="634163" cy="61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65D4421-609D-4BAC-85AF-271E5A94BDD8}"/>
                </a:ext>
              </a:extLst>
            </p:cNvPr>
            <p:cNvSpPr/>
            <p:nvPr/>
          </p:nvSpPr>
          <p:spPr>
            <a:xfrm>
              <a:off x="3358429" y="4015591"/>
              <a:ext cx="116578" cy="1754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2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48240108-AC8A-4419-ADE1-02F006155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7569365" y="4583786"/>
            <a:ext cx="618023" cy="5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5C3E49AF-6E37-452B-9D15-1DABFB2A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368">
            <a:off x="7113142" y="4886255"/>
            <a:ext cx="618023" cy="5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8FF6D06E-263A-44A6-B889-D1B58FED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65">
            <a:off x="7113140" y="6413201"/>
            <a:ext cx="618023" cy="5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Line Art,wildlife,antler - Spider Black And White Png, Transparent Png -  kindpng">
            <a:extLst>
              <a:ext uri="{FF2B5EF4-FFF2-40B4-BE49-F238E27FC236}">
                <a16:creationId xmlns:a16="http://schemas.microsoft.com/office/drawing/2014/main" id="{8B1D1EFC-1D93-4780-9B90-8E4B50B2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971">
            <a:off x="5417838" y="5556378"/>
            <a:ext cx="1615853" cy="15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4EF5C-C657-480A-A3DE-D0995F1A58CE}"/>
              </a:ext>
            </a:extLst>
          </p:cNvPr>
          <p:cNvSpPr txBox="1"/>
          <p:nvPr/>
        </p:nvSpPr>
        <p:spPr>
          <a:xfrm>
            <a:off x="1600200" y="4114800"/>
            <a:ext cx="6858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Bias</a:t>
            </a:r>
            <a:r>
              <a:rPr lang="en-GB" sz="3600" dirty="0"/>
              <a:t> is a systematic discrepancy between estimates and the true population characteristic.</a:t>
            </a:r>
          </a:p>
        </p:txBody>
      </p:sp>
      <p:pic>
        <p:nvPicPr>
          <p:cNvPr id="7170" name="Picture 2" descr="bias Memes &amp; GIFs - Imgflip">
            <a:extLst>
              <a:ext uri="{FF2B5EF4-FFF2-40B4-BE49-F238E27FC236}">
                <a16:creationId xmlns:a16="http://schemas.microsoft.com/office/drawing/2014/main" id="{F3DB2725-CF79-46E8-AED2-A4C57B55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8896"/>
            <a:ext cx="3200400" cy="24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8300" y="1776056"/>
            <a:ext cx="6781800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3200" spc="-5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3200" spc="5" dirty="0">
                <a:solidFill>
                  <a:srgbClr val="2F5597"/>
                </a:solidFill>
                <a:latin typeface="Arial"/>
                <a:cs typeface="Arial"/>
              </a:rPr>
              <a:t>1936 </a:t>
            </a:r>
            <a:r>
              <a:rPr sz="3200" spc="-50" dirty="0">
                <a:solidFill>
                  <a:srgbClr val="2F5597"/>
                </a:solidFill>
                <a:latin typeface="Arial"/>
                <a:cs typeface="Arial"/>
              </a:rPr>
              <a:t>US </a:t>
            </a:r>
            <a:r>
              <a:rPr sz="3200" spc="-25" dirty="0">
                <a:solidFill>
                  <a:srgbClr val="2F5597"/>
                </a:solidFill>
                <a:latin typeface="Arial"/>
                <a:cs typeface="Arial"/>
              </a:rPr>
              <a:t>presidential</a:t>
            </a:r>
            <a:r>
              <a:rPr sz="3200" spc="9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2F5597"/>
                </a:solidFill>
                <a:latin typeface="Arial"/>
                <a:cs typeface="Arial"/>
              </a:rPr>
              <a:t>election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2971800"/>
            <a:ext cx="1905000" cy="2435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3091" y="3877733"/>
            <a:ext cx="31305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750" spc="5" dirty="0">
                <a:latin typeface="Arial"/>
                <a:cs typeface="Arial"/>
              </a:rPr>
              <a:t>vs.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25310" y="3048000"/>
            <a:ext cx="2499490" cy="2312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B1DB606-A0F6-4048-84F3-468074F7F2DD}"/>
              </a:ext>
            </a:extLst>
          </p:cNvPr>
          <p:cNvSpPr txBox="1">
            <a:spLocks/>
          </p:cNvSpPr>
          <p:nvPr/>
        </p:nvSpPr>
        <p:spPr>
          <a:xfrm>
            <a:off x="540791" y="316240"/>
            <a:ext cx="6955095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en-GB" sz="4400" kern="0" spc="-70" dirty="0">
                <a:solidFill>
                  <a:sysClr val="windowText" lastClr="000000"/>
                </a:solidFill>
              </a:rPr>
              <a:t>Relatable example</a:t>
            </a:r>
            <a:endParaRPr lang="en-GB" sz="4400" kern="0" spc="-4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28F39-6431-4F5A-8155-11FF6CE4E0A6}"/>
              </a:ext>
            </a:extLst>
          </p:cNvPr>
          <p:cNvSpPr txBox="1"/>
          <p:nvPr/>
        </p:nvSpPr>
        <p:spPr>
          <a:xfrm>
            <a:off x="5374510" y="5501100"/>
            <a:ext cx="281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Franklin Roosevelt</a:t>
            </a:r>
          </a:p>
          <a:p>
            <a:pPr algn="ctr"/>
            <a:r>
              <a:rPr lang="en-GB" sz="2400" dirty="0"/>
              <a:t>Democrat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E487A-1C65-43D2-BE95-799CEA169653}"/>
              </a:ext>
            </a:extLst>
          </p:cNvPr>
          <p:cNvSpPr txBox="1"/>
          <p:nvPr/>
        </p:nvSpPr>
        <p:spPr>
          <a:xfrm>
            <a:off x="2252133" y="5562600"/>
            <a:ext cx="187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Alf Landon</a:t>
            </a:r>
          </a:p>
          <a:p>
            <a:pPr algn="ctr"/>
            <a:r>
              <a:rPr lang="en-GB" sz="2400" dirty="0"/>
              <a:t>Republican</a:t>
            </a:r>
          </a:p>
          <a:p>
            <a:pPr algn="ctr"/>
            <a:endParaRPr lang="en-GB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7928951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dirty="0"/>
              <a:t>1936 </a:t>
            </a:r>
            <a:r>
              <a:rPr sz="4400" i="1" spc="-60" dirty="0">
                <a:latin typeface="Arial"/>
                <a:cs typeface="Arial"/>
              </a:rPr>
              <a:t>Literary </a:t>
            </a:r>
            <a:r>
              <a:rPr sz="4400" i="1" spc="-50" dirty="0">
                <a:latin typeface="Arial"/>
                <a:cs typeface="Arial"/>
              </a:rPr>
              <a:t>Digest</a:t>
            </a:r>
            <a:r>
              <a:rPr sz="4400" i="1" spc="35" dirty="0">
                <a:latin typeface="Arial"/>
                <a:cs typeface="Arial"/>
              </a:rPr>
              <a:t> </a:t>
            </a:r>
            <a:r>
              <a:rPr sz="4400" spc="-75" dirty="0"/>
              <a:t>Poll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0" y="2590800"/>
            <a:ext cx="6248400" cy="34772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800" spc="10" dirty="0">
                <a:latin typeface="Arial"/>
                <a:cs typeface="Arial"/>
              </a:rPr>
              <a:t>2.4 </a:t>
            </a:r>
            <a:r>
              <a:rPr sz="2800" spc="-35" dirty="0">
                <a:latin typeface="Arial"/>
                <a:cs typeface="Arial"/>
              </a:rPr>
              <a:t>million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respondents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/>
            <a:r>
              <a:rPr sz="2800" spc="-15" dirty="0">
                <a:latin typeface="Arial"/>
                <a:cs typeface="Arial"/>
              </a:rPr>
              <a:t>Based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spc="-30" dirty="0">
                <a:latin typeface="Arial"/>
                <a:cs typeface="Arial"/>
              </a:rPr>
              <a:t>questionnaires mailed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lang="en-GB" sz="2800" spc="15" dirty="0">
                <a:latin typeface="Arial"/>
                <a:cs typeface="Arial"/>
              </a:rPr>
              <a:t>1</a:t>
            </a:r>
            <a:r>
              <a:rPr sz="2800" spc="15" dirty="0">
                <a:latin typeface="Arial"/>
                <a:cs typeface="Arial"/>
              </a:rPr>
              <a:t>0  </a:t>
            </a:r>
            <a:r>
              <a:rPr sz="2800" spc="-40" dirty="0">
                <a:latin typeface="Arial"/>
                <a:cs typeface="Arial"/>
              </a:rPr>
              <a:t>million </a:t>
            </a:r>
            <a:r>
              <a:rPr sz="2800" spc="-10" dirty="0">
                <a:latin typeface="Arial"/>
                <a:cs typeface="Arial"/>
              </a:rPr>
              <a:t>people, </a:t>
            </a:r>
            <a:r>
              <a:rPr sz="2800" spc="-15" dirty="0">
                <a:latin typeface="Arial"/>
                <a:cs typeface="Arial"/>
              </a:rPr>
              <a:t>chosen from </a:t>
            </a:r>
            <a:r>
              <a:rPr sz="2800" spc="-25" dirty="0">
                <a:latin typeface="Arial"/>
                <a:cs typeface="Arial"/>
              </a:rPr>
              <a:t>telephone  </a:t>
            </a:r>
            <a:r>
              <a:rPr sz="2800" spc="10" dirty="0">
                <a:latin typeface="Arial"/>
                <a:cs typeface="Arial"/>
              </a:rPr>
              <a:t>books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club</a:t>
            </a:r>
            <a:r>
              <a:rPr sz="2800" spc="-25" dirty="0">
                <a:latin typeface="Arial"/>
                <a:cs typeface="Arial"/>
              </a:rPr>
              <a:t> lists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12700" marR="96520"/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Predicted Landon wins: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Landen </a:t>
            </a:r>
            <a:r>
              <a:rPr sz="2800" spc="15" dirty="0">
                <a:solidFill>
                  <a:srgbClr val="C55A11"/>
                </a:solidFill>
                <a:latin typeface="Arial"/>
                <a:cs typeface="Arial"/>
              </a:rPr>
              <a:t>57% 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over </a:t>
            </a:r>
            <a:r>
              <a:rPr sz="2800" spc="-35" dirty="0">
                <a:solidFill>
                  <a:srgbClr val="C55A11"/>
                </a:solidFill>
                <a:latin typeface="Arial"/>
                <a:cs typeface="Arial"/>
              </a:rPr>
              <a:t>Roosevelt</a:t>
            </a:r>
            <a:r>
              <a:rPr sz="2800" spc="2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C55A11"/>
                </a:solidFill>
                <a:latin typeface="Arial"/>
                <a:cs typeface="Arial"/>
              </a:rPr>
              <a:t>43%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250" y="197880"/>
            <a:ext cx="7790149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1936 </a:t>
            </a:r>
            <a:r>
              <a:rPr spc="-35" dirty="0"/>
              <a:t>election</a:t>
            </a:r>
            <a:r>
              <a:rPr spc="-95" dirty="0"/>
              <a:t> </a:t>
            </a:r>
            <a:r>
              <a:rPr spc="-45" dirty="0"/>
              <a:t>results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3600" y="6629400"/>
            <a:ext cx="693420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spc="10" dirty="0">
                <a:latin typeface="Arial"/>
                <a:cs typeface="Arial"/>
              </a:rPr>
              <a:t>Roosevelt </a:t>
            </a:r>
            <a:r>
              <a:rPr sz="2800" spc="15" dirty="0">
                <a:latin typeface="Arial"/>
                <a:cs typeface="Arial"/>
              </a:rPr>
              <a:t>won </a:t>
            </a:r>
            <a:r>
              <a:rPr sz="2800" spc="10" dirty="0">
                <a:latin typeface="Arial"/>
                <a:cs typeface="Arial"/>
              </a:rPr>
              <a:t>with </a:t>
            </a:r>
            <a:r>
              <a:rPr sz="2800" spc="15" dirty="0">
                <a:latin typeface="Arial"/>
                <a:cs typeface="Arial"/>
              </a:rPr>
              <a:t>62% </a:t>
            </a:r>
            <a:r>
              <a:rPr sz="2800" spc="10" dirty="0">
                <a:latin typeface="Arial"/>
                <a:cs typeface="Arial"/>
              </a:rPr>
              <a:t>of the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vote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9218" name="Picture 2" descr="U.S. presidential election of 1936 | Results &amp; Facts | Britannica">
            <a:extLst>
              <a:ext uri="{FF2B5EF4-FFF2-40B4-BE49-F238E27FC236}">
                <a16:creationId xmlns:a16="http://schemas.microsoft.com/office/drawing/2014/main" id="{BD19BCD3-CB5E-4A20-847B-D41044B1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781800" cy="464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396" y="270211"/>
            <a:ext cx="8349404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What </a:t>
            </a:r>
            <a:r>
              <a:rPr spc="-10" dirty="0"/>
              <a:t>went</a:t>
            </a:r>
            <a:r>
              <a:rPr spc="-20" dirty="0"/>
              <a:t> </a:t>
            </a:r>
            <a:r>
              <a:rPr spc="-15" dirty="0"/>
              <a:t>wrong?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2362200"/>
            <a:ext cx="7772400" cy="351955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spcBef>
                <a:spcPts val="565"/>
              </a:spcBef>
            </a:pPr>
            <a:r>
              <a:rPr sz="3200" spc="-20" dirty="0">
                <a:latin typeface="Arial"/>
                <a:cs typeface="Arial"/>
              </a:rPr>
              <a:t>Subjects </a:t>
            </a:r>
            <a:r>
              <a:rPr sz="3200" spc="-45" dirty="0">
                <a:latin typeface="Arial"/>
                <a:cs typeface="Arial"/>
              </a:rPr>
              <a:t>given </a:t>
            </a:r>
            <a:r>
              <a:rPr sz="3200" spc="-20" dirty="0">
                <a:latin typeface="Arial"/>
                <a:cs typeface="Arial"/>
              </a:rPr>
              <a:t>the </a:t>
            </a:r>
            <a:r>
              <a:rPr sz="3200" spc="-35" dirty="0">
                <a:latin typeface="Arial"/>
                <a:cs typeface="Arial"/>
              </a:rPr>
              <a:t>questionnaire </a:t>
            </a:r>
            <a:r>
              <a:rPr sz="3200" spc="-40" dirty="0">
                <a:latin typeface="Arial"/>
                <a:cs typeface="Arial"/>
              </a:rPr>
              <a:t>were </a:t>
            </a:r>
            <a:r>
              <a:rPr sz="3200" spc="-20" dirty="0">
                <a:latin typeface="Arial"/>
                <a:cs typeface="Arial"/>
              </a:rPr>
              <a:t>chosen from </a:t>
            </a:r>
            <a:r>
              <a:rPr sz="3200" b="1" spc="-25" dirty="0">
                <a:latin typeface="Arial"/>
                <a:cs typeface="Arial"/>
              </a:rPr>
              <a:t>telephone </a:t>
            </a:r>
            <a:r>
              <a:rPr sz="3200" b="1" spc="10" dirty="0">
                <a:latin typeface="Arial"/>
                <a:cs typeface="Arial"/>
              </a:rPr>
              <a:t>books </a:t>
            </a:r>
            <a:r>
              <a:rPr sz="3200" spc="-20" dirty="0">
                <a:latin typeface="Arial"/>
                <a:cs typeface="Arial"/>
              </a:rPr>
              <a:t>and </a:t>
            </a:r>
            <a:r>
              <a:rPr sz="3200" b="1" spc="-10" dirty="0">
                <a:latin typeface="Arial"/>
                <a:cs typeface="Arial"/>
              </a:rPr>
              <a:t>clubs</a:t>
            </a:r>
            <a:r>
              <a:rPr sz="3200" spc="-10" dirty="0">
                <a:latin typeface="Arial"/>
                <a:cs typeface="Arial"/>
              </a:rPr>
              <a:t>, </a:t>
            </a:r>
            <a:r>
              <a:rPr sz="3200" b="1" spc="-30" dirty="0">
                <a:latin typeface="Arial"/>
                <a:cs typeface="Arial"/>
              </a:rPr>
              <a:t>biasing </a:t>
            </a:r>
            <a:r>
              <a:rPr sz="3200" b="1" spc="-20" dirty="0">
                <a:latin typeface="Arial"/>
                <a:cs typeface="Arial"/>
              </a:rPr>
              <a:t>the </a:t>
            </a:r>
            <a:r>
              <a:rPr lang="en-US" sz="3200" b="1" spc="-15" dirty="0">
                <a:latin typeface="Arial"/>
                <a:cs typeface="Arial"/>
              </a:rPr>
              <a:t>sample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lang="en-US" sz="3200" spc="25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hose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spc="-35" dirty="0">
                <a:latin typeface="Arial"/>
                <a:cs typeface="Arial"/>
              </a:rPr>
              <a:t>greater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wealth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3200" dirty="0">
              <a:latin typeface="Arial"/>
              <a:cs typeface="Arial"/>
            </a:endParaRPr>
          </a:p>
          <a:p>
            <a:pPr marL="12700" marR="142875"/>
            <a:r>
              <a:rPr sz="3200" spc="-50" dirty="0">
                <a:latin typeface="Arial"/>
                <a:cs typeface="Arial"/>
              </a:rPr>
              <a:t>Voting </a:t>
            </a:r>
            <a:r>
              <a:rPr sz="3200" spc="-20" dirty="0">
                <a:latin typeface="Arial"/>
                <a:cs typeface="Arial"/>
              </a:rPr>
              <a:t>and </a:t>
            </a:r>
            <a:r>
              <a:rPr sz="3200" spc="-15" dirty="0">
                <a:latin typeface="Arial"/>
                <a:cs typeface="Arial"/>
              </a:rPr>
              <a:t>party </a:t>
            </a:r>
            <a:r>
              <a:rPr sz="3200" spc="-40" dirty="0">
                <a:latin typeface="Arial"/>
                <a:cs typeface="Arial"/>
              </a:rPr>
              <a:t>preference </a:t>
            </a:r>
            <a:r>
              <a:rPr sz="3200" spc="-55" dirty="0">
                <a:latin typeface="Arial"/>
                <a:cs typeface="Arial"/>
              </a:rPr>
              <a:t>is </a:t>
            </a:r>
            <a:r>
              <a:rPr sz="3200" spc="-25" dirty="0">
                <a:latin typeface="Arial"/>
                <a:cs typeface="Arial"/>
              </a:rPr>
              <a:t>correlated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spc="-30" dirty="0">
                <a:latin typeface="Arial"/>
                <a:cs typeface="Arial"/>
              </a:rPr>
              <a:t>personal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wealth</a:t>
            </a:r>
            <a:r>
              <a:rPr lang="en-US" sz="3200" spc="-25" dirty="0">
                <a:latin typeface="Arial"/>
                <a:cs typeface="Arial"/>
              </a:rPr>
              <a:t>…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743200"/>
            <a:ext cx="7154141" cy="1296508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7150" marR="5080" indent="-45085">
              <a:spcBef>
                <a:spcPts val="509"/>
              </a:spcBef>
            </a:pPr>
            <a:r>
              <a:rPr sz="4000" spc="-10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000" spc="-45" dirty="0">
                <a:solidFill>
                  <a:srgbClr val="2F5597"/>
                </a:solidFill>
                <a:latin typeface="Arial"/>
                <a:cs typeface="Arial"/>
              </a:rPr>
              <a:t>history </a:t>
            </a:r>
            <a:r>
              <a:rPr sz="4000" spc="-2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000" spc="-30" dirty="0">
                <a:solidFill>
                  <a:srgbClr val="2F5597"/>
                </a:solidFill>
                <a:latin typeface="Arial"/>
                <a:cs typeface="Arial"/>
              </a:rPr>
              <a:t>statistics </a:t>
            </a:r>
            <a:r>
              <a:rPr sz="4000" spc="-70" dirty="0">
                <a:solidFill>
                  <a:srgbClr val="2F5597"/>
                </a:solidFill>
                <a:latin typeface="Arial"/>
                <a:cs typeface="Arial"/>
              </a:rPr>
              <a:t>has </a:t>
            </a:r>
            <a:r>
              <a:rPr sz="4000" spc="-35" dirty="0">
                <a:solidFill>
                  <a:srgbClr val="2F5597"/>
                </a:solidFill>
                <a:latin typeface="Arial"/>
                <a:cs typeface="Arial"/>
              </a:rPr>
              <a:t>its </a:t>
            </a:r>
            <a:r>
              <a:rPr sz="4000" spc="-20" dirty="0">
                <a:solidFill>
                  <a:srgbClr val="2F5597"/>
                </a:solidFill>
                <a:latin typeface="Arial"/>
                <a:cs typeface="Arial"/>
              </a:rPr>
              <a:t>roots </a:t>
            </a:r>
            <a:r>
              <a:rPr sz="4000" spc="-75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0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40" dirty="0">
                <a:solidFill>
                  <a:srgbClr val="2F5597"/>
                </a:solidFill>
                <a:latin typeface="Arial"/>
                <a:cs typeface="Arial"/>
              </a:rPr>
              <a:t>biology</a:t>
            </a:r>
            <a:r>
              <a:rPr lang="en-US" sz="4000" spc="-40" dirty="0">
                <a:solidFill>
                  <a:srgbClr val="2F5597"/>
                </a:solidFill>
                <a:latin typeface="Arial"/>
                <a:cs typeface="Arial"/>
              </a:rPr>
              <a:t> and agriculture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81000"/>
            <a:ext cx="472440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70" dirty="0"/>
              <a:t>Volunteer</a:t>
            </a:r>
            <a:r>
              <a:rPr spc="-65" dirty="0"/>
              <a:t> </a:t>
            </a:r>
            <a:r>
              <a:rPr spc="-40" dirty="0"/>
              <a:t>bias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752600"/>
            <a:ext cx="7772400" cy="512319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24765">
              <a:spcBef>
                <a:spcPts val="550"/>
              </a:spcBef>
            </a:pPr>
            <a:r>
              <a:rPr sz="3200" spc="-45" dirty="0">
                <a:latin typeface="Arial"/>
                <a:cs typeface="Arial"/>
              </a:rPr>
              <a:t>Volunteers </a:t>
            </a:r>
            <a:r>
              <a:rPr sz="3200" spc="-15" dirty="0">
                <a:latin typeface="Arial"/>
                <a:cs typeface="Arial"/>
              </a:rPr>
              <a:t>for </a:t>
            </a:r>
            <a:r>
              <a:rPr sz="3200" spc="-5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study </a:t>
            </a:r>
            <a:r>
              <a:rPr lang="en-US" sz="3200" spc="-60" dirty="0">
                <a:latin typeface="Arial"/>
                <a:cs typeface="Arial"/>
              </a:rPr>
              <a:t>may be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b="1" spc="-50" dirty="0">
                <a:latin typeface="Arial"/>
                <a:cs typeface="Arial"/>
              </a:rPr>
              <a:t>likely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be  </a:t>
            </a:r>
            <a:r>
              <a:rPr sz="3200" spc="-25" dirty="0">
                <a:latin typeface="Arial"/>
                <a:cs typeface="Arial"/>
              </a:rPr>
              <a:t>different, </a:t>
            </a:r>
            <a:r>
              <a:rPr sz="3200" spc="-5" dirty="0">
                <a:latin typeface="Arial"/>
                <a:cs typeface="Arial"/>
              </a:rPr>
              <a:t>on </a:t>
            </a:r>
            <a:r>
              <a:rPr sz="3200" spc="-40" dirty="0">
                <a:latin typeface="Arial"/>
                <a:cs typeface="Arial"/>
              </a:rPr>
              <a:t>average, </a:t>
            </a:r>
            <a:r>
              <a:rPr sz="3200" spc="-15" dirty="0">
                <a:latin typeface="Arial"/>
                <a:cs typeface="Arial"/>
              </a:rPr>
              <a:t>from the </a:t>
            </a:r>
            <a:r>
              <a:rPr sz="3200" spc="-10" dirty="0">
                <a:latin typeface="Arial"/>
                <a:cs typeface="Arial"/>
              </a:rPr>
              <a:t>population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3200" dirty="0">
              <a:latin typeface="Arial"/>
              <a:cs typeface="Arial"/>
            </a:endParaRPr>
          </a:p>
          <a:p>
            <a:pPr marL="12700"/>
            <a:r>
              <a:rPr sz="3200" spc="-45" dirty="0">
                <a:solidFill>
                  <a:srgbClr val="ED7D31"/>
                </a:solidFill>
                <a:latin typeface="Arial"/>
                <a:cs typeface="Arial"/>
              </a:rPr>
              <a:t>For</a:t>
            </a:r>
            <a:r>
              <a:rPr sz="3200" spc="-1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ED7D31"/>
                </a:solidFill>
                <a:latin typeface="Arial"/>
                <a:cs typeface="Arial"/>
              </a:rPr>
              <a:t>example:</a:t>
            </a:r>
            <a:endParaRPr lang="en-US" sz="3200" spc="-25" dirty="0">
              <a:solidFill>
                <a:srgbClr val="ED7D31"/>
              </a:solidFill>
              <a:latin typeface="Arial"/>
              <a:cs typeface="Arial"/>
            </a:endParaRPr>
          </a:p>
          <a:p>
            <a:pPr marL="12700"/>
            <a:endParaRPr sz="3200" dirty="0">
              <a:latin typeface="Arial"/>
              <a:cs typeface="Arial"/>
            </a:endParaRPr>
          </a:p>
          <a:p>
            <a:pPr marL="638810" marR="258445" indent="-457200">
              <a:spcBef>
                <a:spcPts val="370"/>
              </a:spcBef>
              <a:buFont typeface="Arial" panose="020B0604020202020204" pitchFamily="34" charset="0"/>
              <a:buChar char="•"/>
              <a:tabLst>
                <a:tab pos="311150" algn="l"/>
              </a:tabLst>
            </a:pPr>
            <a:r>
              <a:rPr lang="en-US" sz="3200" spc="-6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Volunteers </a:t>
            </a:r>
            <a:r>
              <a:rPr sz="3200" spc="-30" dirty="0">
                <a:latin typeface="Arial"/>
                <a:cs typeface="Arial"/>
              </a:rPr>
              <a:t>for </a:t>
            </a:r>
            <a:r>
              <a:rPr sz="3200" spc="-55" dirty="0">
                <a:latin typeface="Arial"/>
                <a:cs typeface="Arial"/>
              </a:rPr>
              <a:t>sex </a:t>
            </a:r>
            <a:r>
              <a:rPr sz="3200" spc="-35" dirty="0">
                <a:latin typeface="Arial"/>
                <a:cs typeface="Arial"/>
              </a:rPr>
              <a:t>studies </a:t>
            </a:r>
            <a:r>
              <a:rPr sz="3200" spc="-70" dirty="0">
                <a:latin typeface="Arial"/>
                <a:cs typeface="Arial"/>
              </a:rPr>
              <a:t>are </a:t>
            </a:r>
            <a:r>
              <a:rPr sz="3200" spc="-45" dirty="0">
                <a:latin typeface="Arial"/>
                <a:cs typeface="Arial"/>
              </a:rPr>
              <a:t>more  </a:t>
            </a:r>
            <a:r>
              <a:rPr sz="3200" spc="-60" dirty="0">
                <a:latin typeface="Arial"/>
                <a:cs typeface="Arial"/>
              </a:rPr>
              <a:t>likely </a:t>
            </a:r>
            <a:r>
              <a:rPr sz="3200" spc="5" dirty="0">
                <a:latin typeface="Arial"/>
                <a:cs typeface="Arial"/>
              </a:rPr>
              <a:t>to </a:t>
            </a:r>
            <a:r>
              <a:rPr sz="3200" spc="-25" dirty="0">
                <a:latin typeface="Arial"/>
                <a:cs typeface="Arial"/>
              </a:rPr>
              <a:t>be </a:t>
            </a:r>
            <a:r>
              <a:rPr sz="3200" spc="-30" dirty="0">
                <a:latin typeface="Arial"/>
                <a:cs typeface="Arial"/>
              </a:rPr>
              <a:t>open </a:t>
            </a:r>
            <a:r>
              <a:rPr sz="3200" spc="-20" dirty="0">
                <a:latin typeface="Arial"/>
                <a:cs typeface="Arial"/>
              </a:rPr>
              <a:t>about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sex</a:t>
            </a:r>
            <a:endParaRPr sz="3200" dirty="0">
              <a:latin typeface="Arial"/>
              <a:cs typeface="Arial"/>
            </a:endParaRPr>
          </a:p>
          <a:p>
            <a:pPr marL="638810" marR="5080" indent="-457200"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311150" algn="l"/>
              </a:tabLst>
            </a:pPr>
            <a:endParaRPr lang="en-US" sz="3200" spc="-65" dirty="0">
              <a:latin typeface="Arial"/>
              <a:cs typeface="Arial"/>
            </a:endParaRPr>
          </a:p>
          <a:p>
            <a:pPr marL="638810" marR="5080" indent="-457200"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311150" algn="l"/>
              </a:tabLst>
            </a:pPr>
            <a:r>
              <a:rPr lang="en-US" sz="3200" spc="-6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Volunteers </a:t>
            </a:r>
            <a:r>
              <a:rPr sz="3200" spc="-30" dirty="0">
                <a:latin typeface="Arial"/>
                <a:cs typeface="Arial"/>
              </a:rPr>
              <a:t>for </a:t>
            </a:r>
            <a:r>
              <a:rPr sz="3200" spc="-40" dirty="0">
                <a:latin typeface="Arial"/>
                <a:cs typeface="Arial"/>
              </a:rPr>
              <a:t>medical </a:t>
            </a:r>
            <a:r>
              <a:rPr sz="3200" spc="-35" dirty="0">
                <a:latin typeface="Arial"/>
                <a:cs typeface="Arial"/>
              </a:rPr>
              <a:t>studies </a:t>
            </a:r>
            <a:r>
              <a:rPr sz="3200" spc="-55" dirty="0">
                <a:latin typeface="Arial"/>
                <a:cs typeface="Arial"/>
              </a:rPr>
              <a:t>may </a:t>
            </a:r>
            <a:r>
              <a:rPr sz="3200" spc="-25" dirty="0">
                <a:latin typeface="Arial"/>
                <a:cs typeface="Arial"/>
              </a:rPr>
              <a:t>be  </a:t>
            </a:r>
            <a:r>
              <a:rPr sz="3200" spc="-40" dirty="0">
                <a:latin typeface="Arial"/>
                <a:cs typeface="Arial"/>
              </a:rPr>
              <a:t>sicker </a:t>
            </a:r>
            <a:r>
              <a:rPr sz="3200" spc="-35" dirty="0">
                <a:latin typeface="Arial"/>
                <a:cs typeface="Arial"/>
              </a:rPr>
              <a:t>than </a:t>
            </a:r>
            <a:r>
              <a:rPr sz="3200" spc="-30" dirty="0">
                <a:latin typeface="Arial"/>
                <a:cs typeface="Arial"/>
              </a:rPr>
              <a:t>the </a:t>
            </a:r>
            <a:r>
              <a:rPr sz="3200" spc="-60" dirty="0">
                <a:latin typeface="Arial"/>
                <a:cs typeface="Arial"/>
              </a:rPr>
              <a:t>general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population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838200"/>
            <a:ext cx="5348595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Goals </a:t>
            </a:r>
            <a:r>
              <a:rPr spc="-15" dirty="0"/>
              <a:t>of</a:t>
            </a:r>
            <a:r>
              <a:rPr spc="-30" dirty="0"/>
              <a:t> estimation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600" y="3048000"/>
            <a:ext cx="7467600" cy="256288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97155" marR="183515" indent="-85090">
              <a:spcBef>
                <a:spcPts val="384"/>
              </a:spcBef>
              <a:buSzPct val="94871"/>
              <a:buChar char="•"/>
              <a:tabLst>
                <a:tab pos="100965" algn="l"/>
              </a:tabLst>
            </a:pPr>
            <a:r>
              <a:rPr lang="en-US" sz="3200" spc="-1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Accuracy</a:t>
            </a:r>
            <a:r>
              <a:rPr sz="3200" spc="-15" dirty="0">
                <a:latin typeface="Arial"/>
                <a:cs typeface="Arial"/>
              </a:rPr>
              <a:t> </a:t>
            </a:r>
            <a:endParaRPr lang="en-US" sz="3200" spc="-15" dirty="0">
              <a:latin typeface="Arial"/>
              <a:cs typeface="Arial"/>
            </a:endParaRPr>
          </a:p>
          <a:p>
            <a:pPr marL="12065" marR="183515">
              <a:spcBef>
                <a:spcPts val="384"/>
              </a:spcBef>
              <a:buSzPct val="94871"/>
              <a:tabLst>
                <a:tab pos="100965" algn="l"/>
              </a:tabLst>
            </a:pPr>
            <a:r>
              <a:rPr sz="3200" spc="-65" dirty="0">
                <a:latin typeface="Arial"/>
                <a:cs typeface="Arial"/>
              </a:rPr>
              <a:t>(on </a:t>
            </a:r>
            <a:r>
              <a:rPr sz="3200" spc="-50" dirty="0">
                <a:latin typeface="Arial"/>
                <a:cs typeface="Arial"/>
              </a:rPr>
              <a:t>average </a:t>
            </a:r>
            <a:r>
              <a:rPr sz="3200" spc="-15" dirty="0">
                <a:latin typeface="Arial"/>
                <a:cs typeface="Arial"/>
              </a:rPr>
              <a:t>gets </a:t>
            </a:r>
            <a:r>
              <a:rPr sz="3200" spc="-2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correct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answer)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3200" dirty="0">
              <a:latin typeface="Arial"/>
              <a:cs typeface="Arial"/>
            </a:endParaRPr>
          </a:p>
          <a:p>
            <a:pPr marL="97155" marR="5080" indent="-85090">
              <a:buSzPct val="94871"/>
              <a:buChar char="•"/>
              <a:tabLst>
                <a:tab pos="100965" algn="l"/>
              </a:tabLst>
            </a:pPr>
            <a:r>
              <a:rPr lang="en-US" sz="3200" spc="-4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Precision</a:t>
            </a:r>
            <a:r>
              <a:rPr sz="3200" spc="-40" dirty="0">
                <a:latin typeface="Arial"/>
                <a:cs typeface="Arial"/>
              </a:rPr>
              <a:t> </a:t>
            </a:r>
            <a:endParaRPr lang="en-US" sz="3200" spc="-40" dirty="0">
              <a:latin typeface="Arial"/>
              <a:cs typeface="Arial"/>
            </a:endParaRPr>
          </a:p>
          <a:p>
            <a:pPr marL="12065" marR="5080">
              <a:buSzPct val="94871"/>
              <a:tabLst>
                <a:tab pos="100965" algn="l"/>
              </a:tabLst>
            </a:pPr>
            <a:r>
              <a:rPr sz="3200" spc="-70" dirty="0">
                <a:latin typeface="Arial"/>
                <a:cs typeface="Arial"/>
              </a:rPr>
              <a:t>(gives </a:t>
            </a:r>
            <a:r>
              <a:rPr sz="3200" spc="-65" dirty="0">
                <a:latin typeface="Arial"/>
                <a:cs typeface="Arial"/>
              </a:rPr>
              <a:t>a </a:t>
            </a:r>
            <a:r>
              <a:rPr sz="3200" spc="-50" dirty="0">
                <a:latin typeface="Arial"/>
                <a:cs typeface="Arial"/>
              </a:rPr>
              <a:t>similar </a:t>
            </a:r>
            <a:r>
              <a:rPr sz="3200" spc="-30" dirty="0">
                <a:latin typeface="Arial"/>
                <a:cs typeface="Arial"/>
              </a:rPr>
              <a:t>answer  </a:t>
            </a:r>
            <a:r>
              <a:rPr sz="3200" spc="-50" dirty="0">
                <a:latin typeface="Arial"/>
                <a:cs typeface="Arial"/>
              </a:rPr>
              <a:t>repeatedly)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2356" y="1557469"/>
            <a:ext cx="4326644" cy="3941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8375" y="1002330"/>
            <a:ext cx="1494017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15" dirty="0">
                <a:solidFill>
                  <a:srgbClr val="25221E"/>
                </a:solidFill>
                <a:latin typeface="Arial"/>
                <a:cs typeface="Arial"/>
              </a:rPr>
              <a:t>Precise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8800" y="1002331"/>
            <a:ext cx="1932381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15" dirty="0">
                <a:solidFill>
                  <a:srgbClr val="25221E"/>
                </a:solidFill>
                <a:latin typeface="Arial"/>
                <a:cs typeface="Arial"/>
              </a:rPr>
              <a:t>Imprecise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400" y="4114800"/>
            <a:ext cx="1384425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15" dirty="0">
                <a:solidFill>
                  <a:srgbClr val="25221E"/>
                </a:solidFill>
                <a:latin typeface="Arial"/>
                <a:cs typeface="Arial"/>
              </a:rPr>
              <a:t>Biased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600" y="2209800"/>
            <a:ext cx="1865284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15" dirty="0">
                <a:solidFill>
                  <a:srgbClr val="25221E"/>
                </a:solidFill>
                <a:latin typeface="Arial"/>
                <a:cs typeface="Arial"/>
              </a:rPr>
              <a:t>Unbiased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045" y="6019800"/>
            <a:ext cx="87630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latin typeface="Arial"/>
                <a:cs typeface="Arial"/>
              </a:rPr>
              <a:t>Each point represents an estimate of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parameter</a:t>
            </a:r>
            <a:r>
              <a:rPr sz="2800" spc="-2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720" y="500356"/>
            <a:ext cx="798388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Properties </a:t>
            </a:r>
            <a:r>
              <a:rPr spc="-15" dirty="0"/>
              <a:t>of </a:t>
            </a:r>
            <a:r>
              <a:rPr spc="-70" dirty="0"/>
              <a:t>a </a:t>
            </a:r>
            <a:r>
              <a:rPr spc="20" dirty="0"/>
              <a:t>good</a:t>
            </a:r>
            <a:r>
              <a:rPr spc="30" dirty="0"/>
              <a:t> </a:t>
            </a:r>
            <a:r>
              <a:rPr spc="-40" dirty="0"/>
              <a:t>sample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2630408"/>
            <a:ext cx="8686800" cy="2511584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97155" marR="751205" indent="-85090">
              <a:spcBef>
                <a:spcPts val="384"/>
              </a:spcBef>
              <a:buSzPct val="94871"/>
              <a:buChar char="•"/>
              <a:tabLst>
                <a:tab pos="100965" algn="l"/>
              </a:tabLst>
            </a:pPr>
            <a:r>
              <a:rPr lang="en-US" sz="3200" spc="-2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Independent </a:t>
            </a:r>
            <a:r>
              <a:rPr sz="3200" b="1" spc="-30" dirty="0">
                <a:latin typeface="Arial"/>
                <a:cs typeface="Arial"/>
              </a:rPr>
              <a:t>selection </a:t>
            </a:r>
            <a:r>
              <a:rPr sz="3200" spc="-15" dirty="0">
                <a:latin typeface="Arial"/>
                <a:cs typeface="Arial"/>
              </a:rPr>
              <a:t>of </a:t>
            </a:r>
            <a:r>
              <a:rPr sz="3200" spc="-40" dirty="0">
                <a:latin typeface="Arial"/>
                <a:cs typeface="Arial"/>
              </a:rPr>
              <a:t>individuals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100965" indent="-88265">
              <a:buSzPct val="94871"/>
              <a:buChar char="•"/>
              <a:tabLst>
                <a:tab pos="100965" algn="l"/>
              </a:tabLst>
            </a:pPr>
            <a:r>
              <a:rPr lang="en-US" sz="3200" spc="-2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Random </a:t>
            </a:r>
            <a:r>
              <a:rPr sz="3200" b="1" spc="-30" dirty="0">
                <a:latin typeface="Arial"/>
                <a:cs typeface="Arial"/>
              </a:rPr>
              <a:t>selection </a:t>
            </a:r>
            <a:r>
              <a:rPr sz="3200" spc="-10" dirty="0">
                <a:latin typeface="Arial"/>
                <a:cs typeface="Arial"/>
              </a:rPr>
              <a:t>of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individuals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100965" indent="-88265">
              <a:buSzPct val="94871"/>
              <a:buChar char="•"/>
              <a:tabLst>
                <a:tab pos="100965" algn="l"/>
              </a:tabLst>
            </a:pPr>
            <a:r>
              <a:rPr lang="en-US" sz="3200" spc="-4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Sufficiently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45" dirty="0">
                <a:latin typeface="Arial"/>
                <a:cs typeface="Arial"/>
              </a:rPr>
              <a:t>large</a:t>
            </a:r>
            <a:endParaRPr sz="32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819400"/>
            <a:ext cx="6431598" cy="20386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-635" algn="ctr">
              <a:lnSpc>
                <a:spcPct val="90400"/>
              </a:lnSpc>
              <a:spcBef>
                <a:spcPts val="345"/>
              </a:spcBef>
            </a:pPr>
            <a:r>
              <a:rPr sz="3600" spc="-70" dirty="0"/>
              <a:t>In a </a:t>
            </a:r>
            <a:r>
              <a:rPr sz="3600" b="1" i="1" spc="-15" dirty="0">
                <a:latin typeface="Arial"/>
                <a:cs typeface="Arial"/>
              </a:rPr>
              <a:t>random </a:t>
            </a:r>
            <a:r>
              <a:rPr sz="3600" b="1" i="1" spc="-25" dirty="0">
                <a:latin typeface="Arial"/>
                <a:cs typeface="Arial"/>
              </a:rPr>
              <a:t>sample</a:t>
            </a:r>
            <a:r>
              <a:rPr sz="3600" spc="-25" dirty="0"/>
              <a:t>, </a:t>
            </a:r>
            <a:r>
              <a:rPr sz="3600" spc="-35" dirty="0"/>
              <a:t>each </a:t>
            </a:r>
            <a:r>
              <a:rPr sz="3600" spc="-20" dirty="0"/>
              <a:t>member </a:t>
            </a:r>
            <a:r>
              <a:rPr sz="3600" spc="-15" dirty="0"/>
              <a:t>of </a:t>
            </a:r>
            <a:r>
              <a:rPr sz="3600" spc="-70" dirty="0"/>
              <a:t>a </a:t>
            </a:r>
            <a:r>
              <a:rPr sz="3600" spc="-15" dirty="0"/>
              <a:t>population </a:t>
            </a:r>
            <a:r>
              <a:rPr sz="3600" spc="-45" dirty="0"/>
              <a:t>has </a:t>
            </a:r>
            <a:r>
              <a:rPr sz="3600" spc="-50" dirty="0"/>
              <a:t>an </a:t>
            </a:r>
            <a:r>
              <a:rPr sz="3600" spc="-40" dirty="0"/>
              <a:t>equal </a:t>
            </a:r>
            <a:r>
              <a:rPr sz="3600" spc="-20" dirty="0"/>
              <a:t>and independent chance </a:t>
            </a:r>
            <a:r>
              <a:rPr sz="3600" spc="-15" dirty="0"/>
              <a:t>of </a:t>
            </a:r>
            <a:r>
              <a:rPr sz="3600" spc="-25" dirty="0"/>
              <a:t>being</a:t>
            </a:r>
            <a:r>
              <a:rPr sz="3600" dirty="0"/>
              <a:t> </a:t>
            </a:r>
            <a:r>
              <a:rPr sz="3600" spc="-20" dirty="0"/>
              <a:t>selected.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1752600"/>
            <a:ext cx="64770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30" dirty="0">
                <a:solidFill>
                  <a:srgbClr val="2F5597"/>
                </a:solidFill>
                <a:latin typeface="Arial"/>
                <a:cs typeface="Arial"/>
              </a:rPr>
              <a:t>Independent</a:t>
            </a:r>
            <a:r>
              <a:rPr sz="400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35" dirty="0">
                <a:solidFill>
                  <a:srgbClr val="2F5597"/>
                </a:solidFill>
                <a:latin typeface="Arial"/>
                <a:cs typeface="Arial"/>
              </a:rPr>
              <a:t>sampling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3100" y="3122850"/>
            <a:ext cx="6172200" cy="1526699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spcBef>
                <a:spcPts val="384"/>
              </a:spcBef>
            </a:pPr>
            <a:r>
              <a:rPr sz="3200" spc="-65" dirty="0">
                <a:latin typeface="Arial"/>
                <a:cs typeface="Arial"/>
              </a:rPr>
              <a:t>The </a:t>
            </a:r>
            <a:r>
              <a:rPr sz="3200" spc="-20" dirty="0">
                <a:latin typeface="Arial"/>
                <a:cs typeface="Arial"/>
              </a:rPr>
              <a:t>chance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0" dirty="0">
                <a:latin typeface="Arial"/>
                <a:cs typeface="Arial"/>
              </a:rPr>
              <a:t>an </a:t>
            </a:r>
            <a:r>
              <a:rPr sz="3200" spc="-40" dirty="0">
                <a:latin typeface="Arial"/>
                <a:cs typeface="Arial"/>
              </a:rPr>
              <a:t>individual </a:t>
            </a:r>
            <a:r>
              <a:rPr sz="3200" spc="-25" dirty="0">
                <a:latin typeface="Arial"/>
                <a:cs typeface="Arial"/>
              </a:rPr>
              <a:t>being  </a:t>
            </a:r>
            <a:r>
              <a:rPr sz="3200" spc="-20" dirty="0">
                <a:latin typeface="Arial"/>
                <a:cs typeface="Arial"/>
              </a:rPr>
              <a:t>included </a:t>
            </a:r>
            <a:r>
              <a:rPr sz="3200" spc="-50" dirty="0">
                <a:latin typeface="Arial"/>
                <a:cs typeface="Arial"/>
              </a:rPr>
              <a:t>in </a:t>
            </a:r>
            <a:r>
              <a:rPr sz="3200" spc="-20" dirty="0">
                <a:latin typeface="Arial"/>
                <a:cs typeface="Arial"/>
              </a:rPr>
              <a:t>the </a:t>
            </a:r>
            <a:r>
              <a:rPr sz="3200" spc="-30" dirty="0">
                <a:latin typeface="Arial"/>
                <a:cs typeface="Arial"/>
              </a:rPr>
              <a:t>sample </a:t>
            </a:r>
            <a:r>
              <a:rPr sz="3200" spc="-10" dirty="0">
                <a:latin typeface="Arial"/>
                <a:cs typeface="Arial"/>
              </a:rPr>
              <a:t>does </a:t>
            </a:r>
            <a:r>
              <a:rPr sz="3200" spc="5" dirty="0">
                <a:latin typeface="Arial"/>
                <a:cs typeface="Arial"/>
              </a:rPr>
              <a:t>not  </a:t>
            </a:r>
            <a:r>
              <a:rPr sz="3200" spc="-5" dirty="0">
                <a:latin typeface="Arial"/>
                <a:cs typeface="Arial"/>
              </a:rPr>
              <a:t>depend </a:t>
            </a:r>
            <a:r>
              <a:rPr sz="3200" spc="-10" dirty="0">
                <a:latin typeface="Arial"/>
                <a:cs typeface="Arial"/>
              </a:rPr>
              <a:t>on </a:t>
            </a:r>
            <a:r>
              <a:rPr sz="3200" spc="10" dirty="0">
                <a:latin typeface="Arial"/>
                <a:cs typeface="Arial"/>
              </a:rPr>
              <a:t>who </a:t>
            </a:r>
            <a:r>
              <a:rPr sz="3200" spc="-60" dirty="0">
                <a:latin typeface="Arial"/>
                <a:cs typeface="Arial"/>
              </a:rPr>
              <a:t>else </a:t>
            </a:r>
            <a:r>
              <a:rPr sz="3200" spc="-55" dirty="0">
                <a:latin typeface="Arial"/>
                <a:cs typeface="Arial"/>
              </a:rPr>
              <a:t>is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sampled.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1600200"/>
            <a:ext cx="65532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20" dirty="0"/>
              <a:t>Non-independent</a:t>
            </a:r>
            <a:r>
              <a:rPr sz="4000" spc="-40" dirty="0"/>
              <a:t> sample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6000" y="2971800"/>
            <a:ext cx="5640342" cy="3618954"/>
            <a:chOff x="536543" y="795066"/>
            <a:chExt cx="3907790" cy="2500630"/>
          </a:xfrm>
        </p:grpSpPr>
        <p:sp>
          <p:nvSpPr>
            <p:cNvPr id="4" name="object 4"/>
            <p:cNvSpPr/>
            <p:nvPr/>
          </p:nvSpPr>
          <p:spPr>
            <a:xfrm>
              <a:off x="536543" y="795066"/>
              <a:ext cx="3716293" cy="25003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3679" y="1424813"/>
              <a:ext cx="1597025" cy="1207770"/>
            </a:xfrm>
            <a:custGeom>
              <a:avLst/>
              <a:gdLst/>
              <a:ahLst/>
              <a:cxnLst/>
              <a:rect l="l" t="t" r="r" b="b"/>
              <a:pathLst>
                <a:path w="1597025" h="1207770">
                  <a:moveTo>
                    <a:pt x="0" y="0"/>
                  </a:moveTo>
                  <a:lnTo>
                    <a:pt x="1596552" y="0"/>
                  </a:lnTo>
                  <a:lnTo>
                    <a:pt x="1596552" y="1207323"/>
                  </a:lnTo>
                  <a:lnTo>
                    <a:pt x="0" y="1207323"/>
                  </a:lnTo>
                  <a:lnTo>
                    <a:pt x="0" y="0"/>
                  </a:lnTo>
                  <a:close/>
                </a:path>
              </a:pathLst>
            </a:custGeom>
            <a:ln w="28173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39" y="1171455"/>
            <a:ext cx="8803897" cy="3687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390"/>
              </a:spcBef>
            </a:pPr>
            <a:r>
              <a:rPr sz="4000" spc="-50" dirty="0"/>
              <a:t>One </a:t>
            </a:r>
            <a:r>
              <a:rPr sz="4000" spc="-15" dirty="0"/>
              <a:t>procedure </a:t>
            </a:r>
            <a:r>
              <a:rPr sz="4000" spc="-20" dirty="0"/>
              <a:t>for </a:t>
            </a:r>
            <a:r>
              <a:rPr sz="4000" spc="-10" dirty="0"/>
              <a:t>random </a:t>
            </a:r>
            <a:r>
              <a:rPr sz="4000" spc="-25" dirty="0"/>
              <a:t>sampling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304800" y="2743200"/>
            <a:ext cx="9299503" cy="3673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057400"/>
            <a:ext cx="6934200" cy="236410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55"/>
              </a:spcBef>
            </a:pPr>
            <a:r>
              <a:rPr sz="3200" b="1" spc="-30" dirty="0">
                <a:solidFill>
                  <a:srgbClr val="2F5597"/>
                </a:solidFill>
                <a:latin typeface="Arial"/>
                <a:cs typeface="Arial"/>
              </a:rPr>
              <a:t>Population parameters </a:t>
            </a:r>
            <a:r>
              <a:rPr sz="3200" spc="-75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3200" i="1" spc="-10" dirty="0">
                <a:solidFill>
                  <a:srgbClr val="2F5597"/>
                </a:solidFill>
                <a:latin typeface="Arial"/>
                <a:cs typeface="Arial"/>
              </a:rPr>
              <a:t>constants </a:t>
            </a:r>
            <a:endParaRPr lang="en-US" sz="3200" spc="-45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marR="5080">
              <a:lnSpc>
                <a:spcPct val="90300"/>
              </a:lnSpc>
              <a:spcBef>
                <a:spcPts val="355"/>
              </a:spcBef>
            </a:pPr>
            <a:endParaRPr lang="en-US" sz="3200" spc="-45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marR="5080">
              <a:lnSpc>
                <a:spcPct val="90300"/>
              </a:lnSpc>
              <a:spcBef>
                <a:spcPts val="355"/>
              </a:spcBef>
            </a:pPr>
            <a:r>
              <a:rPr lang="en-US" sz="3200" b="1" spc="-45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r>
              <a:rPr sz="3200" b="1" spc="-35" dirty="0">
                <a:solidFill>
                  <a:srgbClr val="2F5597"/>
                </a:solidFill>
                <a:latin typeface="Arial"/>
                <a:cs typeface="Arial"/>
              </a:rPr>
              <a:t>stimates </a:t>
            </a:r>
            <a:r>
              <a:rPr sz="3200" spc="-75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sz="3200" i="1" spc="-15" dirty="0">
                <a:solidFill>
                  <a:srgbClr val="2F5597"/>
                </a:solidFill>
                <a:latin typeface="Arial"/>
                <a:cs typeface="Arial"/>
              </a:rPr>
              <a:t>random </a:t>
            </a:r>
            <a:r>
              <a:rPr sz="3200" i="1" spc="-50" dirty="0">
                <a:solidFill>
                  <a:srgbClr val="2F5597"/>
                </a:solidFill>
                <a:latin typeface="Arial"/>
                <a:cs typeface="Arial"/>
              </a:rPr>
              <a:t>variables</a:t>
            </a:r>
            <a:r>
              <a:rPr sz="3200" spc="-50" dirty="0">
                <a:solidFill>
                  <a:srgbClr val="2F5597"/>
                </a:solidFill>
                <a:latin typeface="Arial"/>
                <a:cs typeface="Arial"/>
              </a:rPr>
              <a:t>, </a:t>
            </a:r>
            <a:r>
              <a:rPr sz="3200" spc="-25" dirty="0">
                <a:solidFill>
                  <a:srgbClr val="2F5597"/>
                </a:solidFill>
                <a:latin typeface="Arial"/>
                <a:cs typeface="Arial"/>
              </a:rPr>
              <a:t>changing </a:t>
            </a:r>
            <a:r>
              <a:rPr sz="3200" spc="-30" dirty="0">
                <a:solidFill>
                  <a:srgbClr val="2F5597"/>
                </a:solidFill>
                <a:latin typeface="Arial"/>
                <a:cs typeface="Arial"/>
              </a:rPr>
              <a:t>from </a:t>
            </a:r>
            <a:r>
              <a:rPr sz="3200" spc="-35" dirty="0">
                <a:solidFill>
                  <a:srgbClr val="2F5597"/>
                </a:solidFill>
                <a:latin typeface="Arial"/>
                <a:cs typeface="Arial"/>
              </a:rPr>
              <a:t>one </a:t>
            </a:r>
            <a:r>
              <a:rPr sz="3200" spc="-15" dirty="0">
                <a:solidFill>
                  <a:srgbClr val="2F5597"/>
                </a:solidFill>
                <a:latin typeface="Arial"/>
                <a:cs typeface="Arial"/>
              </a:rPr>
              <a:t>random </a:t>
            </a:r>
            <a:r>
              <a:rPr sz="3200" spc="-35" dirty="0">
                <a:solidFill>
                  <a:srgbClr val="2F5597"/>
                </a:solidFill>
                <a:latin typeface="Arial"/>
                <a:cs typeface="Arial"/>
              </a:rPr>
              <a:t>sample </a:t>
            </a:r>
            <a:r>
              <a:rPr sz="3200" spc="2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32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3200" spc="-30" dirty="0">
                <a:solidFill>
                  <a:srgbClr val="2F5597"/>
                </a:solidFill>
                <a:latin typeface="Arial"/>
                <a:cs typeface="Arial"/>
              </a:rPr>
              <a:t>next from </a:t>
            </a:r>
            <a:r>
              <a:rPr sz="32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3200" spc="-45" dirty="0">
                <a:solidFill>
                  <a:srgbClr val="2F5597"/>
                </a:solidFill>
                <a:latin typeface="Arial"/>
                <a:cs typeface="Arial"/>
              </a:rPr>
              <a:t>same </a:t>
            </a:r>
            <a:r>
              <a:rPr sz="3200" spc="-15" dirty="0">
                <a:solidFill>
                  <a:srgbClr val="2F5597"/>
                </a:solidFill>
                <a:latin typeface="Arial"/>
                <a:cs typeface="Arial"/>
              </a:rPr>
              <a:t>population.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914400"/>
            <a:ext cx="48006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40" dirty="0">
                <a:solidFill>
                  <a:srgbClr val="2F5597"/>
                </a:solidFill>
                <a:latin typeface="Arial"/>
                <a:cs typeface="Arial"/>
              </a:rPr>
              <a:t>Sampling</a:t>
            </a:r>
            <a:r>
              <a:rPr sz="400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50" dirty="0">
                <a:solidFill>
                  <a:srgbClr val="2F5597"/>
                </a:solidFill>
                <a:latin typeface="Arial"/>
                <a:cs typeface="Arial"/>
              </a:rPr>
              <a:t>error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1981200"/>
            <a:ext cx="7515780" cy="1034256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spcBef>
                <a:spcPts val="384"/>
              </a:spcBef>
            </a:pPr>
            <a:r>
              <a:rPr sz="3200" spc="-65" dirty="0">
                <a:latin typeface="Arial"/>
                <a:cs typeface="Arial"/>
              </a:rPr>
              <a:t>The </a:t>
            </a:r>
            <a:r>
              <a:rPr sz="3200" spc="-40" dirty="0">
                <a:latin typeface="Arial"/>
                <a:cs typeface="Arial"/>
              </a:rPr>
              <a:t>difference </a:t>
            </a:r>
            <a:r>
              <a:rPr sz="3200" spc="-15" dirty="0">
                <a:latin typeface="Arial"/>
                <a:cs typeface="Arial"/>
              </a:rPr>
              <a:t>between </a:t>
            </a:r>
            <a:r>
              <a:rPr sz="3200" spc="-20" dirty="0">
                <a:latin typeface="Arial"/>
                <a:cs typeface="Arial"/>
              </a:rPr>
              <a:t>the  </a:t>
            </a:r>
            <a:r>
              <a:rPr sz="3200" spc="-25" dirty="0">
                <a:latin typeface="Arial"/>
                <a:cs typeface="Arial"/>
              </a:rPr>
              <a:t>estimate </a:t>
            </a:r>
            <a:r>
              <a:rPr sz="3200" spc="-20" dirty="0">
                <a:latin typeface="Arial"/>
                <a:cs typeface="Arial"/>
              </a:rPr>
              <a:t>and </a:t>
            </a:r>
            <a:r>
              <a:rPr sz="3200" spc="-50" dirty="0">
                <a:latin typeface="Arial"/>
                <a:cs typeface="Arial"/>
              </a:rPr>
              <a:t>average </a:t>
            </a:r>
            <a:r>
              <a:rPr sz="3200" spc="-60" dirty="0">
                <a:latin typeface="Arial"/>
                <a:cs typeface="Arial"/>
              </a:rPr>
              <a:t>value </a:t>
            </a:r>
            <a:r>
              <a:rPr sz="3200" spc="-15" dirty="0">
                <a:latin typeface="Arial"/>
                <a:cs typeface="Arial"/>
              </a:rPr>
              <a:t>of </a:t>
            </a:r>
            <a:r>
              <a:rPr sz="3200" spc="-20" dirty="0">
                <a:latin typeface="Arial"/>
                <a:cs typeface="Arial"/>
              </a:rPr>
              <a:t>the  </a:t>
            </a:r>
            <a:r>
              <a:rPr sz="3200" spc="-25" dirty="0">
                <a:latin typeface="Arial"/>
                <a:cs typeface="Arial"/>
              </a:rPr>
              <a:t>estimate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F898BA3-207C-4801-916D-08DB0582BB45}"/>
              </a:ext>
            </a:extLst>
          </p:cNvPr>
          <p:cNvSpPr txBox="1">
            <a:spLocks/>
          </p:cNvSpPr>
          <p:nvPr/>
        </p:nvSpPr>
        <p:spPr>
          <a:xfrm>
            <a:off x="1551562" y="4038600"/>
            <a:ext cx="6698655" cy="153054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415"/>
              </a:spcBef>
            </a:pPr>
            <a:r>
              <a:rPr lang="en-GB" sz="3200" b="1" kern="0" spc="-40" dirty="0">
                <a:solidFill>
                  <a:schemeClr val="tx1"/>
                </a:solidFill>
              </a:rPr>
              <a:t>Larger </a:t>
            </a:r>
            <a:r>
              <a:rPr lang="en-GB" sz="3200" b="1" kern="0" spc="-35" dirty="0">
                <a:solidFill>
                  <a:schemeClr val="tx1"/>
                </a:solidFill>
              </a:rPr>
              <a:t>samples </a:t>
            </a:r>
            <a:r>
              <a:rPr lang="en-GB" sz="3200" b="1" kern="0" spc="-20" dirty="0">
                <a:solidFill>
                  <a:schemeClr val="tx1"/>
                </a:solidFill>
              </a:rPr>
              <a:t>tend to </a:t>
            </a:r>
            <a:r>
              <a:rPr lang="en-GB" sz="3200" b="1" kern="0" spc="-65" dirty="0">
                <a:solidFill>
                  <a:schemeClr val="tx1"/>
                </a:solidFill>
              </a:rPr>
              <a:t>have </a:t>
            </a:r>
            <a:r>
              <a:rPr lang="en-GB" sz="3200" b="1" kern="0" spc="-50" dirty="0">
                <a:solidFill>
                  <a:schemeClr val="tx1"/>
                </a:solidFill>
              </a:rPr>
              <a:t>smaller </a:t>
            </a:r>
            <a:r>
              <a:rPr lang="en-GB" sz="3200" b="1" kern="0" spc="-30" dirty="0">
                <a:solidFill>
                  <a:schemeClr val="tx1"/>
                </a:solidFill>
              </a:rPr>
              <a:t>sampling</a:t>
            </a:r>
            <a:r>
              <a:rPr lang="en-GB" sz="3200" b="1" kern="0" spc="130" dirty="0">
                <a:solidFill>
                  <a:schemeClr val="tx1"/>
                </a:solidFill>
              </a:rPr>
              <a:t> </a:t>
            </a:r>
            <a:r>
              <a:rPr lang="en-GB" sz="3200" b="1" kern="0" spc="-70" dirty="0">
                <a:solidFill>
                  <a:schemeClr val="tx1"/>
                </a:solidFill>
              </a:rPr>
              <a:t>error and represent the population better</a:t>
            </a:r>
            <a:endParaRPr lang="en-GB" sz="3200" b="1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914400"/>
            <a:ext cx="53340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000" spc="-60" dirty="0"/>
              <a:t>Francis</a:t>
            </a:r>
            <a:r>
              <a:rPr sz="4000" spc="10" dirty="0"/>
              <a:t> </a:t>
            </a:r>
            <a:r>
              <a:rPr sz="4000" spc="-40" dirty="0"/>
              <a:t>Galton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1066800" y="2209800"/>
            <a:ext cx="2895600" cy="511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95800" y="2743200"/>
            <a:ext cx="4600528" cy="3245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800" spc="-10" dirty="0">
                <a:latin typeface="Arial"/>
                <a:cs typeface="Arial"/>
              </a:rPr>
              <a:t>Inventor of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fingerprints</a:t>
            </a:r>
            <a:endParaRPr sz="2800" dirty="0">
              <a:latin typeface="Arial"/>
              <a:cs typeface="Arial"/>
            </a:endParaRPr>
          </a:p>
          <a:p>
            <a:pPr marL="12700"/>
            <a:endParaRPr lang="en-US" sz="2800" spc="-10" dirty="0">
              <a:latin typeface="Arial"/>
              <a:cs typeface="Arial"/>
            </a:endParaRPr>
          </a:p>
          <a:p>
            <a:pPr marL="12700"/>
            <a:r>
              <a:rPr lang="en-US" sz="2800" spc="-1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eredity of quantitative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traits</a:t>
            </a:r>
            <a:endParaRPr lang="en-US" sz="2800" spc="-10" dirty="0">
              <a:latin typeface="Arial"/>
              <a:cs typeface="Arial"/>
            </a:endParaRPr>
          </a:p>
          <a:p>
            <a:pPr marL="12700"/>
            <a:endParaRPr lang="en-US" sz="2800" spc="-10" dirty="0">
              <a:latin typeface="Arial"/>
              <a:cs typeface="Arial"/>
            </a:endParaRPr>
          </a:p>
          <a:p>
            <a:pPr marL="12700">
              <a:spcBef>
                <a:spcPts val="90"/>
              </a:spcBef>
            </a:pPr>
            <a:r>
              <a:rPr lang="en-GB" sz="2800" spc="-10" dirty="0">
                <a:latin typeface="Arial"/>
                <a:cs typeface="Arial"/>
              </a:rPr>
              <a:t>Regression </a:t>
            </a:r>
          </a:p>
          <a:p>
            <a:pPr marL="12700">
              <a:spcBef>
                <a:spcPts val="90"/>
              </a:spcBef>
            </a:pPr>
            <a:endParaRPr lang="en-GB" sz="2800" spc="-10" dirty="0">
              <a:latin typeface="Arial"/>
              <a:cs typeface="Arial"/>
            </a:endParaRPr>
          </a:p>
          <a:p>
            <a:pPr marL="12700">
              <a:spcBef>
                <a:spcPts val="90"/>
              </a:spcBef>
            </a:pPr>
            <a:r>
              <a:rPr lang="en-GB" sz="2800" spc="-10" dirty="0">
                <a:latin typeface="Arial"/>
                <a:cs typeface="Arial"/>
              </a:rPr>
              <a:t>Correlation</a:t>
            </a:r>
            <a:endParaRPr lang="en-GB" sz="2800" dirty="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49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568" y="474054"/>
            <a:ext cx="6072019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20" dirty="0"/>
              <a:t>Introduction </a:t>
            </a:r>
            <a:r>
              <a:rPr sz="4000" spc="30" dirty="0"/>
              <a:t>to</a:t>
            </a:r>
            <a:r>
              <a:rPr sz="4000" spc="-45" dirty="0"/>
              <a:t> </a:t>
            </a:r>
            <a:r>
              <a:rPr sz="4000" spc="-110" dirty="0"/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5015233"/>
            <a:ext cx="8708102" cy="112787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93370" marR="5080" indent="-281305" algn="ctr">
              <a:spcBef>
                <a:spcPts val="155"/>
              </a:spcBef>
            </a:pPr>
            <a:r>
              <a:rPr sz="3600" spc="-75" dirty="0">
                <a:latin typeface="Arial"/>
                <a:cs typeface="Arial"/>
              </a:rPr>
              <a:t>R </a:t>
            </a:r>
            <a:r>
              <a:rPr sz="3600" spc="-40" dirty="0">
                <a:latin typeface="Arial"/>
                <a:cs typeface="Arial"/>
              </a:rPr>
              <a:t>is </a:t>
            </a:r>
            <a:r>
              <a:rPr sz="3600" spc="-50" dirty="0">
                <a:latin typeface="Arial"/>
                <a:cs typeface="Arial"/>
              </a:rPr>
              <a:t>a </a:t>
            </a:r>
            <a:r>
              <a:rPr sz="3600" spc="-40" dirty="0">
                <a:latin typeface="Arial"/>
                <a:cs typeface="Arial"/>
              </a:rPr>
              <a:t>free, </a:t>
            </a:r>
            <a:r>
              <a:rPr sz="3600" spc="-25" dirty="0">
                <a:latin typeface="Arial"/>
                <a:cs typeface="Arial"/>
              </a:rPr>
              <a:t>open-source statistical</a:t>
            </a:r>
            <a:r>
              <a:rPr lang="en-US" sz="3600" spc="-25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language, </a:t>
            </a:r>
            <a:r>
              <a:rPr sz="3600" spc="-30" dirty="0">
                <a:latin typeface="Arial"/>
                <a:cs typeface="Arial"/>
              </a:rPr>
              <a:t>used </a:t>
            </a:r>
            <a:r>
              <a:rPr sz="3600" spc="-25" dirty="0">
                <a:latin typeface="Arial"/>
                <a:cs typeface="Arial"/>
              </a:rPr>
              <a:t>by scientists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worldwide.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12290" name="Picture 2" descr="RStudio Logo Usage Guidelines - RStudio">
            <a:extLst>
              <a:ext uri="{FF2B5EF4-FFF2-40B4-BE49-F238E27FC236}">
                <a16:creationId xmlns:a16="http://schemas.microsoft.com/office/drawing/2014/main" id="{5BE7F9CC-9804-4825-901C-AA2C584F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831013"/>
            <a:ext cx="4038600" cy="14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: R Logo">
            <a:extLst>
              <a:ext uri="{FF2B5EF4-FFF2-40B4-BE49-F238E27FC236}">
                <a16:creationId xmlns:a16="http://schemas.microsoft.com/office/drawing/2014/main" id="{1406D4FE-0B4F-46FA-A349-108800D18B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R: R Logo">
            <a:extLst>
              <a:ext uri="{FF2B5EF4-FFF2-40B4-BE49-F238E27FC236}">
                <a16:creationId xmlns:a16="http://schemas.microsoft.com/office/drawing/2014/main" id="{9129DAAF-2B5D-4D59-8671-C47C3CD8D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2C13D6A1-605F-41F6-BE1E-B8687206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2274"/>
            <a:ext cx="2486472" cy="19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CA17F-EA78-4EDA-AECA-5DD9B0E3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25473"/>
            <a:ext cx="7621867" cy="4256212"/>
          </a:xfrm>
          <a:prstGeom prst="rect">
            <a:avLst/>
          </a:prstGeom>
        </p:spPr>
      </p:pic>
      <p:pic>
        <p:nvPicPr>
          <p:cNvPr id="7" name="Picture 2" descr="RStudio Logo Usage Guidelines - RStudio">
            <a:extLst>
              <a:ext uri="{FF2B5EF4-FFF2-40B4-BE49-F238E27FC236}">
                <a16:creationId xmlns:a16="http://schemas.microsoft.com/office/drawing/2014/main" id="{9F248E1D-06FA-4CAE-A867-4593DC3C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038600" cy="14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4771" y="3810000"/>
            <a:ext cx="3319595" cy="112594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3210" indent="-271145">
              <a:lnSpc>
                <a:spcPct val="100000"/>
              </a:lnSpc>
              <a:spcBef>
                <a:spcPts val="140"/>
              </a:spcBef>
              <a:buChar char="&gt;"/>
              <a:tabLst>
                <a:tab pos="283845" algn="l"/>
              </a:tabLst>
            </a:pPr>
            <a:r>
              <a:rPr sz="3600" spc="10" dirty="0">
                <a:solidFill>
                  <a:srgbClr val="075ED7"/>
                </a:solidFill>
                <a:latin typeface="Courier New"/>
                <a:cs typeface="Courier New"/>
              </a:rPr>
              <a:t>2+2</a:t>
            </a:r>
            <a:endParaRPr sz="36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3600" spc="15" dirty="0">
                <a:latin typeface="Courier New"/>
                <a:cs typeface="Courier New"/>
              </a:rPr>
              <a:t>[1]</a:t>
            </a:r>
            <a:r>
              <a:rPr sz="3600" spc="-90" dirty="0">
                <a:latin typeface="Courier New"/>
                <a:cs typeface="Courier New"/>
              </a:rPr>
              <a:t> </a:t>
            </a:r>
            <a:r>
              <a:rPr sz="3600" spc="20" dirty="0">
                <a:latin typeface="Courier New"/>
                <a:cs typeface="Courier New"/>
              </a:rPr>
              <a:t>4</a:t>
            </a:r>
            <a:endParaRPr sz="36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366" y="288347"/>
            <a:ext cx="7938233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70" dirty="0"/>
              <a:t>A </a:t>
            </a:r>
            <a:r>
              <a:rPr spc="-40" dirty="0"/>
              <a:t>simple </a:t>
            </a:r>
            <a:r>
              <a:rPr dirty="0"/>
              <a:t>command </a:t>
            </a:r>
            <a:r>
              <a:rPr spc="-60" dirty="0"/>
              <a:t>in</a:t>
            </a:r>
            <a:r>
              <a:rPr dirty="0"/>
              <a:t> </a:t>
            </a:r>
            <a:r>
              <a:rPr spc="-110" dirty="0"/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1896317"/>
            <a:ext cx="3075709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5" dirty="0">
                <a:latin typeface="Arial"/>
                <a:cs typeface="Arial"/>
              </a:rPr>
              <a:t>Prompt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0" y="2537504"/>
            <a:ext cx="2169063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>
                <a:latin typeface="Arial"/>
                <a:cs typeface="Arial"/>
              </a:rPr>
              <a:t>Inpu</a:t>
            </a:r>
            <a:r>
              <a:rPr sz="2800" spc="-5" dirty="0"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6648" y="5621867"/>
            <a:ext cx="2872951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utpu</a:t>
            </a:r>
            <a:r>
              <a:rPr sz="2800" spc="-5" dirty="0"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16DA36-F655-4B74-AD6B-CDE6EE64C518}"/>
              </a:ext>
            </a:extLst>
          </p:cNvPr>
          <p:cNvCxnSpPr/>
          <p:nvPr/>
        </p:nvCxnSpPr>
        <p:spPr>
          <a:xfrm>
            <a:off x="2667000" y="2438400"/>
            <a:ext cx="657771" cy="13716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05706E-5DE4-4CFE-B77E-4D010A8AD0B0}"/>
              </a:ext>
            </a:extLst>
          </p:cNvPr>
          <p:cNvCxnSpPr>
            <a:cxnSpLocks/>
          </p:cNvCxnSpPr>
          <p:nvPr/>
        </p:nvCxnSpPr>
        <p:spPr>
          <a:xfrm flipH="1" flipV="1">
            <a:off x="4753456" y="4928700"/>
            <a:ext cx="580544" cy="7101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40C11A-793D-4A32-BB65-FC9EADABCAB4}"/>
              </a:ext>
            </a:extLst>
          </p:cNvPr>
          <p:cNvCxnSpPr>
            <a:cxnSpLocks/>
          </p:cNvCxnSpPr>
          <p:nvPr/>
        </p:nvCxnSpPr>
        <p:spPr>
          <a:xfrm flipH="1">
            <a:off x="4495801" y="3022266"/>
            <a:ext cx="860847" cy="78773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25" y="237334"/>
            <a:ext cx="5981075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Basic</a:t>
            </a:r>
            <a:r>
              <a:rPr spc="-50" dirty="0"/>
              <a:t> </a:t>
            </a:r>
            <a:r>
              <a:rPr spc="-30" dirty="0"/>
              <a:t>arithmetic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000" y="1752600"/>
            <a:ext cx="4191000" cy="448661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0"/>
              </a:spcBef>
              <a:buChar char="&gt;"/>
              <a:tabLst>
                <a:tab pos="283845" algn="l"/>
              </a:tabLst>
            </a:pPr>
            <a:r>
              <a:rPr sz="3600" b="1" spc="10" dirty="0">
                <a:solidFill>
                  <a:srgbClr val="075ED7"/>
                </a:solidFill>
                <a:latin typeface="Courier New"/>
                <a:cs typeface="Courier New"/>
              </a:rPr>
              <a:t>log(42) </a:t>
            </a:r>
            <a:r>
              <a:rPr sz="3600" b="1" spc="10" dirty="0">
                <a:latin typeface="Courier New"/>
                <a:cs typeface="Courier New"/>
              </a:rPr>
              <a:t> </a:t>
            </a:r>
            <a:endParaRPr lang="en-US" sz="3600" b="1" spc="10" dirty="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140"/>
              </a:spcBef>
              <a:tabLst>
                <a:tab pos="283845" algn="l"/>
              </a:tabLst>
            </a:pPr>
            <a:r>
              <a:rPr sz="3600" b="1" spc="15" dirty="0">
                <a:latin typeface="Courier New"/>
                <a:cs typeface="Courier New"/>
              </a:rPr>
              <a:t>[1]</a:t>
            </a:r>
            <a:r>
              <a:rPr sz="3600" b="1" spc="-75" dirty="0">
                <a:latin typeface="Courier New"/>
                <a:cs typeface="Courier New"/>
              </a:rPr>
              <a:t> </a:t>
            </a:r>
            <a:r>
              <a:rPr sz="3600" b="1" spc="10" dirty="0">
                <a:latin typeface="Courier New"/>
                <a:cs typeface="Courier New"/>
              </a:rPr>
              <a:t>3.73767</a:t>
            </a:r>
            <a:endParaRPr lang="en-US" sz="3600" b="1" spc="10" dirty="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140"/>
              </a:spcBef>
              <a:tabLst>
                <a:tab pos="283845" algn="l"/>
              </a:tabLst>
            </a:pPr>
            <a:endParaRPr sz="3600" b="1" dirty="0">
              <a:latin typeface="Courier New"/>
              <a:cs typeface="Courier New"/>
            </a:endParaRPr>
          </a:p>
          <a:p>
            <a:pPr marL="283210" indent="-271145">
              <a:lnSpc>
                <a:spcPct val="100000"/>
              </a:lnSpc>
              <a:spcBef>
                <a:spcPts val="10"/>
              </a:spcBef>
              <a:buChar char="&gt;"/>
              <a:tabLst>
                <a:tab pos="283845" algn="l"/>
              </a:tabLst>
            </a:pPr>
            <a:r>
              <a:rPr sz="3600" b="1" spc="10" dirty="0">
                <a:solidFill>
                  <a:srgbClr val="075ED7"/>
                </a:solidFill>
                <a:latin typeface="Courier New"/>
                <a:cs typeface="Courier New"/>
              </a:rPr>
              <a:t>sqrt(4)</a:t>
            </a:r>
            <a:endParaRPr sz="3600" b="1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latin typeface="Courier New"/>
                <a:cs typeface="Courier New"/>
              </a:rPr>
              <a:t>[1]</a:t>
            </a:r>
            <a:r>
              <a:rPr sz="3600" b="1" spc="-10" dirty="0">
                <a:latin typeface="Courier New"/>
                <a:cs typeface="Courier New"/>
              </a:rPr>
              <a:t> </a:t>
            </a:r>
            <a:r>
              <a:rPr sz="3600" b="1" spc="20" dirty="0">
                <a:latin typeface="Courier New"/>
                <a:cs typeface="Courier New"/>
              </a:rPr>
              <a:t>2</a:t>
            </a:r>
            <a:endParaRPr lang="en-US" sz="3600" b="1" spc="2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endParaRPr sz="3600" b="1" dirty="0">
              <a:latin typeface="Courier New"/>
              <a:cs typeface="Courier New"/>
            </a:endParaRPr>
          </a:p>
          <a:p>
            <a:pPr marL="12700" marR="681355">
              <a:lnSpc>
                <a:spcPct val="100600"/>
              </a:lnSpc>
              <a:spcBef>
                <a:spcPts val="40"/>
              </a:spcBef>
              <a:buChar char="&gt;"/>
              <a:tabLst>
                <a:tab pos="283845" algn="l"/>
              </a:tabLst>
            </a:pPr>
            <a:r>
              <a:rPr sz="3600" b="1" spc="10" dirty="0">
                <a:solidFill>
                  <a:srgbClr val="075ED7"/>
                </a:solidFill>
                <a:latin typeface="Courier New"/>
                <a:cs typeface="Courier New"/>
              </a:rPr>
              <a:t>4^3 </a:t>
            </a:r>
            <a:r>
              <a:rPr sz="3600" b="1" spc="10" dirty="0">
                <a:latin typeface="Courier New"/>
                <a:cs typeface="Courier New"/>
              </a:rPr>
              <a:t> </a:t>
            </a:r>
            <a:endParaRPr lang="en-US" sz="3600" b="1" spc="10" dirty="0">
              <a:latin typeface="Courier New"/>
              <a:cs typeface="Courier New"/>
            </a:endParaRPr>
          </a:p>
          <a:p>
            <a:pPr marL="12700" marR="681355">
              <a:lnSpc>
                <a:spcPct val="100600"/>
              </a:lnSpc>
              <a:spcBef>
                <a:spcPts val="40"/>
              </a:spcBef>
              <a:tabLst>
                <a:tab pos="283845" algn="l"/>
              </a:tabLst>
            </a:pPr>
            <a:r>
              <a:rPr sz="3600" b="1" spc="15" dirty="0">
                <a:latin typeface="Courier New"/>
                <a:cs typeface="Courier New"/>
              </a:rPr>
              <a:t>[1]</a:t>
            </a:r>
            <a:r>
              <a:rPr sz="3600" b="1" spc="-85" dirty="0">
                <a:latin typeface="Courier New"/>
                <a:cs typeface="Courier New"/>
              </a:rPr>
              <a:t> </a:t>
            </a:r>
            <a:r>
              <a:rPr sz="3600" b="1" spc="10" dirty="0">
                <a:latin typeface="Courier New"/>
                <a:cs typeface="Courier New"/>
              </a:rPr>
              <a:t>64</a:t>
            </a:r>
            <a:endParaRPr sz="36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1000" y="914400"/>
            <a:ext cx="9807202" cy="433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93345" marR="5080">
              <a:lnSpc>
                <a:spcPts val="2570"/>
              </a:lnSpc>
              <a:spcBef>
                <a:spcPts val="430"/>
              </a:spcBef>
            </a:pPr>
            <a:r>
              <a:rPr sz="4400" spc="-35" dirty="0"/>
              <a:t>Functions </a:t>
            </a:r>
            <a:r>
              <a:rPr sz="4400" spc="-25" dirty="0"/>
              <a:t>can </a:t>
            </a:r>
            <a:r>
              <a:rPr sz="4400" spc="-70" dirty="0"/>
              <a:t>have </a:t>
            </a:r>
            <a:r>
              <a:rPr sz="4400" spc="-35" dirty="0"/>
              <a:t>multiple </a:t>
            </a:r>
            <a:r>
              <a:rPr sz="4400" spc="-20" dirty="0"/>
              <a:t>inputs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1835644" y="2971800"/>
            <a:ext cx="6387112" cy="1249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1594" marR="5080">
              <a:lnSpc>
                <a:spcPct val="100000"/>
              </a:lnSpc>
              <a:spcBef>
                <a:spcPts val="140"/>
              </a:spcBef>
              <a:buChar char="&gt;"/>
              <a:tabLst>
                <a:tab pos="333375" algn="l"/>
              </a:tabLst>
            </a:pPr>
            <a:r>
              <a:rPr sz="4000" b="1" spc="10" dirty="0">
                <a:solidFill>
                  <a:schemeClr val="accent1">
                    <a:lumMod val="75000"/>
                  </a:schemeClr>
                </a:solidFill>
              </a:rPr>
              <a:t>log(4, </a:t>
            </a:r>
            <a:r>
              <a:rPr sz="4000" b="1" spc="15" dirty="0">
                <a:solidFill>
                  <a:schemeClr val="accent1">
                    <a:lumMod val="75000"/>
                  </a:schemeClr>
                </a:solidFill>
              </a:rPr>
              <a:t>base </a:t>
            </a:r>
            <a:r>
              <a:rPr sz="4000" b="1" spc="20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sz="4000" b="1" spc="-7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000" b="1" spc="10" dirty="0">
                <a:solidFill>
                  <a:schemeClr val="accent1">
                    <a:lumMod val="75000"/>
                  </a:schemeClr>
                </a:solidFill>
              </a:rPr>
              <a:t>10)  </a:t>
            </a:r>
            <a:r>
              <a:rPr sz="4000" b="1" spc="15" dirty="0">
                <a:solidFill>
                  <a:schemeClr val="tx1"/>
                </a:solidFill>
              </a:rPr>
              <a:t>[1]</a:t>
            </a:r>
            <a:r>
              <a:rPr sz="4000" b="1" spc="-5" dirty="0">
                <a:solidFill>
                  <a:schemeClr val="tx1"/>
                </a:solidFill>
              </a:rPr>
              <a:t> </a:t>
            </a:r>
            <a:r>
              <a:rPr sz="4000" b="1" spc="10" dirty="0">
                <a:solidFill>
                  <a:schemeClr val="tx1"/>
                </a:solidFill>
              </a:rPr>
              <a:t>0.60206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403" y="248893"/>
            <a:ext cx="7395997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25" dirty="0"/>
              <a:t>You </a:t>
            </a:r>
            <a:r>
              <a:rPr spc="-25" dirty="0"/>
              <a:t>can </a:t>
            </a:r>
            <a:r>
              <a:rPr spc="-50" dirty="0"/>
              <a:t>define</a:t>
            </a:r>
            <a:r>
              <a:rPr spc="90" dirty="0"/>
              <a:t> </a:t>
            </a:r>
            <a:r>
              <a:rPr spc="-60" dirty="0"/>
              <a:t>variables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1989" y="2819400"/>
            <a:ext cx="6162011" cy="186461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3210" indent="-271145">
              <a:lnSpc>
                <a:spcPct val="100000"/>
              </a:lnSpc>
              <a:spcBef>
                <a:spcPts val="140"/>
              </a:spcBef>
              <a:buChar char="&gt;"/>
              <a:tabLst>
                <a:tab pos="283845" algn="l"/>
              </a:tabLst>
            </a:pPr>
            <a:r>
              <a:rPr sz="4000" b="1" spc="20" dirty="0">
                <a:solidFill>
                  <a:srgbClr val="075ED7"/>
                </a:solidFill>
                <a:latin typeface="Courier New"/>
                <a:cs typeface="Courier New"/>
              </a:rPr>
              <a:t>x </a:t>
            </a:r>
            <a:r>
              <a:rPr sz="4000" b="1" spc="15" dirty="0">
                <a:solidFill>
                  <a:srgbClr val="075ED7"/>
                </a:solidFill>
                <a:latin typeface="Courier New"/>
                <a:cs typeface="Courier New"/>
              </a:rPr>
              <a:t>&lt;-</a:t>
            </a:r>
            <a:r>
              <a:rPr sz="4000" b="1" spc="-100" dirty="0">
                <a:solidFill>
                  <a:srgbClr val="075ED7"/>
                </a:solidFill>
                <a:latin typeface="Courier New"/>
                <a:cs typeface="Courier New"/>
              </a:rPr>
              <a:t> </a:t>
            </a:r>
            <a:r>
              <a:rPr sz="4000" b="1" spc="20" dirty="0">
                <a:solidFill>
                  <a:srgbClr val="075ED7"/>
                </a:solidFill>
                <a:latin typeface="Courier New"/>
                <a:cs typeface="Courier New"/>
              </a:rPr>
              <a:t>4</a:t>
            </a:r>
            <a:endParaRPr sz="4000" b="1" dirty="0">
              <a:latin typeface="Courier New"/>
              <a:cs typeface="Courier New"/>
            </a:endParaRPr>
          </a:p>
          <a:p>
            <a:pPr marL="283210" indent="-271145">
              <a:lnSpc>
                <a:spcPct val="100000"/>
              </a:lnSpc>
              <a:buChar char="&gt;"/>
              <a:tabLst>
                <a:tab pos="283845" algn="l"/>
              </a:tabLst>
            </a:pPr>
            <a:r>
              <a:rPr sz="4000" b="1" spc="20" dirty="0">
                <a:solidFill>
                  <a:srgbClr val="075ED7"/>
                </a:solidFill>
                <a:latin typeface="Courier New"/>
                <a:cs typeface="Courier New"/>
              </a:rPr>
              <a:t>x +</a:t>
            </a:r>
            <a:r>
              <a:rPr sz="4000" b="1" spc="-105" dirty="0">
                <a:solidFill>
                  <a:srgbClr val="075ED7"/>
                </a:solidFill>
                <a:latin typeface="Courier New"/>
                <a:cs typeface="Courier New"/>
              </a:rPr>
              <a:t> </a:t>
            </a:r>
            <a:r>
              <a:rPr sz="4000" b="1" spc="20" dirty="0">
                <a:solidFill>
                  <a:srgbClr val="075ED7"/>
                </a:solidFill>
                <a:latin typeface="Courier New"/>
                <a:cs typeface="Courier New"/>
              </a:rPr>
              <a:t>3</a:t>
            </a:r>
            <a:endParaRPr sz="4000" b="1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4000" b="1" spc="15" dirty="0">
                <a:latin typeface="Courier New"/>
                <a:cs typeface="Courier New"/>
              </a:rPr>
              <a:t>[1]</a:t>
            </a:r>
            <a:r>
              <a:rPr sz="4000" b="1" spc="-20" dirty="0">
                <a:latin typeface="Courier New"/>
                <a:cs typeface="Courier New"/>
              </a:rPr>
              <a:t> </a:t>
            </a:r>
            <a:r>
              <a:rPr sz="4000" b="1" spc="20" dirty="0">
                <a:latin typeface="Courier New"/>
                <a:cs typeface="Courier New"/>
              </a:rPr>
              <a:t>7</a:t>
            </a:r>
            <a:endParaRPr sz="40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388620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Data</a:t>
            </a:r>
            <a:r>
              <a:rPr spc="-60" dirty="0"/>
              <a:t> </a:t>
            </a:r>
            <a:r>
              <a:rPr spc="-50" dirty="0"/>
              <a:t>frames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4071" y="1260014"/>
            <a:ext cx="5339529" cy="130997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35"/>
              </a:spcBef>
              <a:buChar char="&gt;"/>
              <a:tabLst>
                <a:tab pos="118110" algn="l"/>
              </a:tabLst>
            </a:pPr>
            <a:r>
              <a:rPr lang="en-US" sz="2800" b="1" spc="20" dirty="0">
                <a:solidFill>
                  <a:srgbClr val="075ED7"/>
                </a:solidFill>
                <a:latin typeface="Courier New"/>
                <a:cs typeface="Courier New"/>
              </a:rPr>
              <a:t>data(</a:t>
            </a:r>
            <a:r>
              <a:rPr lang="en-US" sz="2800" b="1" spc="20" dirty="0" err="1">
                <a:solidFill>
                  <a:srgbClr val="075ED7"/>
                </a:solidFill>
                <a:latin typeface="Courier New"/>
                <a:cs typeface="Courier New"/>
              </a:rPr>
              <a:t>TitanicSurvival</a:t>
            </a:r>
            <a:r>
              <a:rPr lang="en-US" sz="2800" b="1" spc="20" dirty="0">
                <a:solidFill>
                  <a:srgbClr val="075ED7"/>
                </a:solidFill>
                <a:latin typeface="Courier New"/>
                <a:cs typeface="Courier New"/>
              </a:rPr>
              <a:t>)</a:t>
            </a:r>
            <a:endParaRPr sz="2800" b="1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75ED7"/>
              </a:buClr>
              <a:buFont typeface="Courier New"/>
              <a:buChar char="&gt;"/>
            </a:pPr>
            <a:endParaRPr sz="2800" b="1" dirty="0">
              <a:latin typeface="Courier New"/>
              <a:cs typeface="Courier New"/>
            </a:endParaRPr>
          </a:p>
          <a:p>
            <a:pPr marL="117475" indent="-105410">
              <a:lnSpc>
                <a:spcPct val="100000"/>
              </a:lnSpc>
              <a:buChar char="&gt;"/>
              <a:tabLst>
                <a:tab pos="118110" algn="l"/>
              </a:tabLst>
            </a:pPr>
            <a:r>
              <a:rPr sz="2800" b="1" spc="20" dirty="0">
                <a:solidFill>
                  <a:srgbClr val="075ED7"/>
                </a:solidFill>
                <a:latin typeface="Courier New"/>
                <a:cs typeface="Courier New"/>
              </a:rPr>
              <a:t>head(</a:t>
            </a:r>
            <a:r>
              <a:rPr lang="en-US" sz="2800" b="1" spc="20" dirty="0" err="1">
                <a:solidFill>
                  <a:srgbClr val="075ED7"/>
                </a:solidFill>
                <a:latin typeface="Courier New"/>
                <a:cs typeface="Courier New"/>
              </a:rPr>
              <a:t>TitanicSurvival</a:t>
            </a:r>
            <a:r>
              <a:rPr sz="2800" b="1" spc="20" dirty="0">
                <a:solidFill>
                  <a:srgbClr val="075ED7"/>
                </a:solidFill>
                <a:latin typeface="Courier New"/>
                <a:cs typeface="Courier New"/>
              </a:rPr>
              <a:t>)</a:t>
            </a:r>
            <a:endParaRPr sz="2800" b="1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5656290"/>
            <a:ext cx="9525000" cy="14704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-35" dirty="0">
                <a:solidFill>
                  <a:srgbClr val="C55A11"/>
                </a:solidFill>
                <a:latin typeface="Arial"/>
                <a:cs typeface="Arial"/>
              </a:rPr>
              <a:t>Each </a:t>
            </a:r>
            <a:r>
              <a:rPr sz="3200" b="1" spc="-5" dirty="0">
                <a:solidFill>
                  <a:srgbClr val="C55A11"/>
                </a:solidFill>
                <a:latin typeface="Arial"/>
                <a:cs typeface="Arial"/>
              </a:rPr>
              <a:t>row </a:t>
            </a:r>
            <a:r>
              <a:rPr sz="3200" spc="-45" dirty="0">
                <a:solidFill>
                  <a:srgbClr val="C55A11"/>
                </a:solidFill>
                <a:latin typeface="Arial"/>
                <a:cs typeface="Arial"/>
              </a:rPr>
              <a:t>is </a:t>
            </a:r>
            <a:r>
              <a:rPr sz="3200" spc="-35" dirty="0">
                <a:solidFill>
                  <a:srgbClr val="C55A11"/>
                </a:solidFill>
                <a:latin typeface="Arial"/>
                <a:cs typeface="Arial"/>
              </a:rPr>
              <a:t>an</a:t>
            </a:r>
            <a:r>
              <a:rPr sz="3200" spc="12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C55A11"/>
                </a:solidFill>
                <a:latin typeface="Arial"/>
                <a:cs typeface="Arial"/>
              </a:rPr>
              <a:t>individual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</a:pPr>
            <a:endParaRPr lang="en-US" sz="3200" spc="-20" dirty="0">
              <a:solidFill>
                <a:srgbClr val="C55A11"/>
              </a:solidFill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</a:pPr>
            <a:r>
              <a:rPr lang="en-US" sz="3200" b="1" spc="-20" dirty="0">
                <a:solidFill>
                  <a:srgbClr val="C55A11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C55A11"/>
                </a:solidFill>
                <a:latin typeface="Arial"/>
                <a:cs typeface="Arial"/>
              </a:rPr>
              <a:t>ach </a:t>
            </a:r>
            <a:r>
              <a:rPr sz="3200" b="1" spc="-10" dirty="0">
                <a:solidFill>
                  <a:srgbClr val="C55A11"/>
                </a:solidFill>
                <a:latin typeface="Arial"/>
                <a:cs typeface="Arial"/>
              </a:rPr>
              <a:t>column </a:t>
            </a:r>
            <a:r>
              <a:rPr sz="3200" spc="-45" dirty="0">
                <a:solidFill>
                  <a:srgbClr val="C55A11"/>
                </a:solidFill>
                <a:latin typeface="Arial"/>
                <a:cs typeface="Arial"/>
              </a:rPr>
              <a:t>is </a:t>
            </a:r>
            <a:r>
              <a:rPr sz="3200" spc="-55" dirty="0">
                <a:solidFill>
                  <a:srgbClr val="C55A11"/>
                </a:solidFill>
                <a:latin typeface="Arial"/>
                <a:cs typeface="Arial"/>
              </a:rPr>
              <a:t>a </a:t>
            </a:r>
            <a:r>
              <a:rPr sz="3200" spc="-35" dirty="0">
                <a:solidFill>
                  <a:srgbClr val="C55A11"/>
                </a:solidFill>
                <a:latin typeface="Arial"/>
                <a:cs typeface="Arial"/>
              </a:rPr>
              <a:t>variable </a:t>
            </a:r>
            <a:r>
              <a:rPr sz="3200" spc="-10" dirty="0">
                <a:solidFill>
                  <a:srgbClr val="C55A11"/>
                </a:solidFill>
                <a:latin typeface="Arial"/>
                <a:cs typeface="Arial"/>
              </a:rPr>
              <a:t>describing </a:t>
            </a:r>
            <a:r>
              <a:rPr sz="3200" spc="-15" dirty="0">
                <a:solidFill>
                  <a:srgbClr val="C55A11"/>
                </a:solidFill>
                <a:latin typeface="Arial"/>
                <a:cs typeface="Arial"/>
              </a:rPr>
              <a:t>each </a:t>
            </a:r>
            <a:r>
              <a:rPr sz="3200" spc="-25" dirty="0">
                <a:solidFill>
                  <a:srgbClr val="C55A11"/>
                </a:solidFill>
                <a:latin typeface="Arial"/>
                <a:cs typeface="Arial"/>
              </a:rPr>
              <a:t>individual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D7351-8545-4538-BF50-809731EDC64E}"/>
              </a:ext>
            </a:extLst>
          </p:cNvPr>
          <p:cNvSpPr txBox="1"/>
          <p:nvPr/>
        </p:nvSpPr>
        <p:spPr>
          <a:xfrm>
            <a:off x="304800" y="4848470"/>
            <a:ext cx="2273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Tidy Data: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E20C22-A564-4148-9C12-F4785A35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46" y="2923930"/>
            <a:ext cx="7762708" cy="1683032"/>
          </a:xfrm>
          <a:prstGeom prst="rect">
            <a:avLst/>
          </a:prstGeom>
        </p:spPr>
      </p:pic>
      <p:pic>
        <p:nvPicPr>
          <p:cNvPr id="15362" name="Picture 2" descr="Reflections on the Root Causes of the Titanic Disaster; 14-15th April 1912  - International Masters Program for Managers">
            <a:extLst>
              <a:ext uri="{FF2B5EF4-FFF2-40B4-BE49-F238E27FC236}">
                <a16:creationId xmlns:a16="http://schemas.microsoft.com/office/drawing/2014/main" id="{CBAD6698-64E3-4D03-B4FD-9EEF4AD3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32" y="375726"/>
            <a:ext cx="2923222" cy="21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itanic's biggest secrets: From Kate Winslet's boob flashing to weeing in  the water - Mirror Online">
            <a:extLst>
              <a:ext uri="{FF2B5EF4-FFF2-40B4-BE49-F238E27FC236}">
                <a16:creationId xmlns:a16="http://schemas.microsoft.com/office/drawing/2014/main" id="{E4943E7C-192D-4A93-8388-AAA909A7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496">
            <a:off x="8093662" y="292326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06205"/>
            <a:ext cx="6545809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Calculations </a:t>
            </a:r>
            <a:r>
              <a:rPr spc="-10" dirty="0"/>
              <a:t>on</a:t>
            </a:r>
            <a:r>
              <a:rPr spc="-40" dirty="0"/>
              <a:t> </a:t>
            </a:r>
            <a:r>
              <a:rPr spc="-20" dirty="0"/>
              <a:t>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0C51D3-5162-4612-8EC3-171414B5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76401"/>
            <a:ext cx="5834956" cy="1527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46FD3D-91C9-42F3-B4D6-03D9DCBC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429000"/>
            <a:ext cx="5871960" cy="363719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831" y="479551"/>
            <a:ext cx="8380738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40" dirty="0"/>
              <a:t>Calculations </a:t>
            </a:r>
            <a:r>
              <a:rPr spc="-10" dirty="0"/>
              <a:t>on</a:t>
            </a:r>
            <a:r>
              <a:rPr spc="-40" dirty="0"/>
              <a:t> </a:t>
            </a:r>
            <a:r>
              <a:rPr spc="-20" dirty="0"/>
              <a:t>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E9545-B1E8-4A4A-9059-16B0C2EE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18" y="1483163"/>
            <a:ext cx="5548164" cy="2155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9CB55-BD2B-4135-8C9D-EC43DA89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35" y="3672258"/>
            <a:ext cx="4439930" cy="3758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505200" y="1031012"/>
            <a:ext cx="41910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65" dirty="0">
                <a:solidFill>
                  <a:srgbClr val="2F5597"/>
                </a:solidFill>
                <a:latin typeface="Arial"/>
                <a:cs typeface="Arial"/>
              </a:rPr>
              <a:t>Karl</a:t>
            </a:r>
            <a:r>
              <a:rPr sz="4000" spc="-7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000" spc="-50" dirty="0">
                <a:solidFill>
                  <a:srgbClr val="2F5597"/>
                </a:solidFill>
                <a:latin typeface="Arial"/>
                <a:cs typeface="Arial"/>
              </a:rPr>
              <a:t>Pearson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5400" y="2671377"/>
            <a:ext cx="4615586" cy="39536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lang="en-GB" sz="2800" spc="-20" dirty="0">
                <a:latin typeface="Arial"/>
                <a:cs typeface="Arial"/>
              </a:rPr>
              <a:t>P</a:t>
            </a:r>
            <a:r>
              <a:rPr lang="en-GB" sz="2800" spc="-10" dirty="0">
                <a:latin typeface="Arial"/>
                <a:cs typeface="Arial"/>
              </a:rPr>
              <a:t>o</a:t>
            </a:r>
            <a:r>
              <a:rPr lang="en-GB" sz="2800" spc="-5" dirty="0">
                <a:latin typeface="Arial"/>
                <a:cs typeface="Arial"/>
              </a:rPr>
              <a:t>l</a:t>
            </a:r>
            <a:r>
              <a:rPr lang="en-GB" sz="2800" spc="-10" dirty="0">
                <a:latin typeface="Arial"/>
                <a:cs typeface="Arial"/>
              </a:rPr>
              <a:t>y</a:t>
            </a:r>
            <a:r>
              <a:rPr lang="en-GB" sz="2800" spc="-20" dirty="0">
                <a:latin typeface="Arial"/>
                <a:cs typeface="Arial"/>
              </a:rPr>
              <a:t>m</a:t>
            </a:r>
            <a:r>
              <a:rPr lang="en-GB" sz="2800" spc="-10" dirty="0">
                <a:latin typeface="Arial"/>
                <a:cs typeface="Arial"/>
              </a:rPr>
              <a:t>a</a:t>
            </a:r>
            <a:r>
              <a:rPr lang="en-GB" sz="2800" spc="-15" dirty="0">
                <a:latin typeface="Arial"/>
                <a:cs typeface="Arial"/>
              </a:rPr>
              <a:t>t</a:t>
            </a:r>
            <a:r>
              <a:rPr lang="en-GB" sz="2800" spc="-5" dirty="0">
                <a:latin typeface="Arial"/>
                <a:cs typeface="Arial"/>
              </a:rPr>
              <a:t>h</a:t>
            </a:r>
          </a:p>
          <a:p>
            <a:pPr marL="38100">
              <a:spcBef>
                <a:spcPts val="90"/>
              </a:spcBef>
            </a:pPr>
            <a:endParaRPr lang="en-GB" sz="2800" spc="-5" dirty="0">
              <a:latin typeface="Arial"/>
              <a:cs typeface="Arial"/>
            </a:endParaRPr>
          </a:p>
          <a:p>
            <a:pPr marL="38100">
              <a:spcBef>
                <a:spcPts val="90"/>
              </a:spcBef>
            </a:pPr>
            <a:r>
              <a:rPr lang="en-GB" sz="2800" spc="-10" dirty="0">
                <a:latin typeface="Arial"/>
                <a:cs typeface="Arial"/>
              </a:rPr>
              <a:t>Studied</a:t>
            </a:r>
            <a:r>
              <a:rPr lang="en-GB" sz="2800" spc="-75" dirty="0">
                <a:latin typeface="Arial"/>
                <a:cs typeface="Arial"/>
              </a:rPr>
              <a:t> </a:t>
            </a:r>
            <a:r>
              <a:rPr lang="en-GB" sz="2800" spc="-10" dirty="0">
                <a:latin typeface="Arial"/>
                <a:cs typeface="Arial"/>
              </a:rPr>
              <a:t>genetics</a:t>
            </a:r>
            <a:endParaRPr lang="en-GB" sz="2800" dirty="0">
              <a:latin typeface="Arial"/>
              <a:cs typeface="Arial"/>
            </a:endParaRPr>
          </a:p>
          <a:p>
            <a:pPr marL="38100">
              <a:spcBef>
                <a:spcPts val="90"/>
              </a:spcBef>
            </a:pPr>
            <a:r>
              <a:rPr lang="en-GB" sz="2800" spc="-5" dirty="0">
                <a:latin typeface="Arial"/>
                <a:cs typeface="Arial"/>
              </a:rPr>
              <a:t> </a:t>
            </a:r>
          </a:p>
          <a:p>
            <a:pPr marL="38100">
              <a:spcBef>
                <a:spcPts val="90"/>
              </a:spcBef>
            </a:pPr>
            <a:r>
              <a:rPr sz="2800" spc="-10" dirty="0">
                <a:latin typeface="Arial"/>
                <a:cs typeface="Arial"/>
              </a:rPr>
              <a:t>Correlation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coefficient</a:t>
            </a:r>
            <a:endParaRPr lang="en-US" sz="2800" spc="-10" dirty="0">
              <a:latin typeface="Arial"/>
              <a:cs typeface="Arial"/>
            </a:endParaRPr>
          </a:p>
          <a:p>
            <a:pPr marL="38100">
              <a:spcBef>
                <a:spcPts val="90"/>
              </a:spcBef>
            </a:pPr>
            <a:endParaRPr sz="2800" dirty="0">
              <a:latin typeface="Arial"/>
              <a:cs typeface="Arial"/>
            </a:endParaRPr>
          </a:p>
          <a:p>
            <a:pPr marL="38100"/>
            <a:r>
              <a:rPr sz="2800" dirty="0">
                <a:latin typeface="Symbol"/>
                <a:cs typeface="Symbol"/>
              </a:rPr>
              <a:t></a:t>
            </a:r>
            <a:r>
              <a:rPr sz="2800" baseline="25925" dirty="0">
                <a:latin typeface="Arial"/>
                <a:cs typeface="Arial"/>
              </a:rPr>
              <a:t>2</a:t>
            </a:r>
            <a:r>
              <a:rPr sz="2800" spc="172" baseline="259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test</a:t>
            </a:r>
            <a:endParaRPr lang="en-US" sz="2800" spc="-10" dirty="0">
              <a:latin typeface="Arial"/>
              <a:cs typeface="Arial"/>
            </a:endParaRPr>
          </a:p>
          <a:p>
            <a:pPr marL="38100"/>
            <a:endParaRPr sz="2800" dirty="0">
              <a:latin typeface="Arial"/>
              <a:cs typeface="Arial"/>
            </a:endParaRPr>
          </a:p>
          <a:p>
            <a:pPr marL="38100"/>
            <a:r>
              <a:rPr sz="2800" spc="-10" dirty="0">
                <a:latin typeface="Arial"/>
                <a:cs typeface="Arial"/>
              </a:rPr>
              <a:t>Standard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deviation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60ED1-F73C-4BFF-8ACD-DB5485DE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63431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7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98704" y="1295400"/>
            <a:ext cx="4724400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spc="-45" dirty="0">
                <a:solidFill>
                  <a:srgbClr val="2F5597"/>
                </a:solidFill>
                <a:latin typeface="Arial"/>
                <a:cs typeface="Arial"/>
              </a:rPr>
              <a:t>Ronald</a:t>
            </a:r>
            <a:r>
              <a:rPr sz="4000" spc="-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4000" spc="-15" dirty="0">
                <a:solidFill>
                  <a:srgbClr val="2F5597"/>
                </a:solidFill>
                <a:latin typeface="Arial"/>
                <a:cs typeface="Arial"/>
              </a:rPr>
              <a:t>(R.A.) </a:t>
            </a:r>
            <a:r>
              <a:rPr sz="4000" spc="-80" dirty="0">
                <a:solidFill>
                  <a:srgbClr val="2F5597"/>
                </a:solidFill>
                <a:latin typeface="Arial"/>
                <a:cs typeface="Arial"/>
              </a:rPr>
              <a:t>Fisher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3" name="object 13"/>
          <p:cNvSpPr>
            <a:spLocks noChangeAspect="1"/>
          </p:cNvSpPr>
          <p:nvPr/>
        </p:nvSpPr>
        <p:spPr>
          <a:xfrm>
            <a:off x="457200" y="2156733"/>
            <a:ext cx="3505200" cy="4450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57802" y="485910"/>
            <a:ext cx="6400801" cy="680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2915" marR="464184" indent="-450850">
              <a:spcBef>
                <a:spcPts val="90"/>
              </a:spcBef>
            </a:pPr>
            <a:r>
              <a:rPr lang="en-GB" sz="2400" i="1" spc="-55" dirty="0">
                <a:latin typeface="Arial"/>
                <a:cs typeface="Arial"/>
              </a:rPr>
              <a:t>The </a:t>
            </a:r>
            <a:r>
              <a:rPr lang="en-GB" sz="2400" i="1" spc="-40" dirty="0">
                <a:latin typeface="Arial"/>
                <a:cs typeface="Arial"/>
              </a:rPr>
              <a:t>Genetical </a:t>
            </a:r>
            <a:r>
              <a:rPr lang="en-GB" sz="2400" i="1" spc="-45" dirty="0">
                <a:latin typeface="Arial"/>
                <a:cs typeface="Arial"/>
              </a:rPr>
              <a:t>Theory </a:t>
            </a:r>
          </a:p>
          <a:p>
            <a:pPr marL="462915" marR="464184" indent="-450850">
              <a:spcBef>
                <a:spcPts val="90"/>
              </a:spcBef>
            </a:pPr>
            <a:r>
              <a:rPr lang="en-GB" sz="2400" i="1" spc="-20" dirty="0">
                <a:latin typeface="Arial"/>
                <a:cs typeface="Arial"/>
              </a:rPr>
              <a:t>of </a:t>
            </a:r>
            <a:r>
              <a:rPr lang="en-GB" sz="2400" i="1" spc="-40" dirty="0">
                <a:latin typeface="Arial"/>
                <a:cs typeface="Arial"/>
              </a:rPr>
              <a:t>Natural</a:t>
            </a:r>
            <a:r>
              <a:rPr lang="en-GB" sz="2400" i="1" spc="-70" dirty="0">
                <a:latin typeface="Arial"/>
                <a:cs typeface="Arial"/>
              </a:rPr>
              <a:t> </a:t>
            </a:r>
            <a:r>
              <a:rPr lang="en-GB" sz="2400" i="1" spc="-30" dirty="0">
                <a:latin typeface="Arial"/>
                <a:cs typeface="Arial"/>
              </a:rPr>
              <a:t>Selection</a:t>
            </a:r>
            <a:endParaRPr lang="en-GB" sz="2400" dirty="0">
              <a:latin typeface="Arial"/>
              <a:cs typeface="Arial"/>
            </a:endParaRPr>
          </a:p>
          <a:p>
            <a:pPr marL="12700"/>
            <a:endParaRPr lang="en-GB" sz="2400" spc="-40" dirty="0">
              <a:latin typeface="Arial"/>
              <a:cs typeface="Arial"/>
            </a:endParaRPr>
          </a:p>
          <a:p>
            <a:pPr marL="12700"/>
            <a:r>
              <a:rPr lang="en-GB" sz="2400" spc="-40" dirty="0">
                <a:latin typeface="Arial"/>
                <a:cs typeface="Arial"/>
              </a:rPr>
              <a:t>Founder </a:t>
            </a:r>
            <a:r>
              <a:rPr lang="en-GB" sz="2400" spc="-20" dirty="0">
                <a:latin typeface="Arial"/>
                <a:cs typeface="Arial"/>
              </a:rPr>
              <a:t>of </a:t>
            </a:r>
            <a:r>
              <a:rPr lang="en-GB" sz="2400" spc="-25" dirty="0">
                <a:latin typeface="Arial"/>
                <a:cs typeface="Arial"/>
              </a:rPr>
              <a:t>population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spc="-25" dirty="0">
                <a:latin typeface="Arial"/>
                <a:cs typeface="Arial"/>
              </a:rPr>
              <a:t>genetics</a:t>
            </a:r>
            <a:endParaRPr lang="en-GB" sz="2400" dirty="0">
              <a:latin typeface="Arial"/>
              <a:cs typeface="Arial"/>
            </a:endParaRPr>
          </a:p>
          <a:p>
            <a:pPr marL="12700" marR="332105">
              <a:spcBef>
                <a:spcPts val="90"/>
              </a:spcBef>
            </a:pPr>
            <a:endParaRPr lang="en-US" sz="2400" spc="-45" dirty="0">
              <a:latin typeface="Arial"/>
              <a:cs typeface="Arial"/>
            </a:endParaRPr>
          </a:p>
          <a:p>
            <a:pPr marL="12700" marR="332105">
              <a:spcBef>
                <a:spcPts val="90"/>
              </a:spcBef>
            </a:pPr>
            <a:r>
              <a:rPr sz="2400" spc="-45" dirty="0">
                <a:latin typeface="Arial"/>
                <a:cs typeface="Arial"/>
              </a:rPr>
              <a:t>Analysis </a:t>
            </a:r>
            <a:r>
              <a:rPr sz="2400" spc="-2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variance  </a:t>
            </a:r>
            <a:endParaRPr lang="en-US" sz="2400" spc="-40" dirty="0">
              <a:latin typeface="Arial"/>
              <a:cs typeface="Arial"/>
            </a:endParaRPr>
          </a:p>
          <a:p>
            <a:pPr marL="12700" marR="332105">
              <a:spcBef>
                <a:spcPts val="90"/>
              </a:spcBef>
            </a:pPr>
            <a:endParaRPr lang="en-US" sz="2400" spc="-40" dirty="0">
              <a:latin typeface="Arial"/>
              <a:cs typeface="Arial"/>
            </a:endParaRPr>
          </a:p>
          <a:p>
            <a:pPr marL="12700" marR="332105">
              <a:spcBef>
                <a:spcPts val="90"/>
              </a:spcBef>
            </a:pPr>
            <a:r>
              <a:rPr sz="2400" spc="-30" dirty="0">
                <a:latin typeface="Arial"/>
                <a:cs typeface="Arial"/>
              </a:rPr>
              <a:t>likelihood</a:t>
            </a:r>
            <a:endParaRPr sz="2400" dirty="0">
              <a:latin typeface="Arial"/>
              <a:cs typeface="Arial"/>
            </a:endParaRPr>
          </a:p>
          <a:p>
            <a:pPr marL="12700"/>
            <a:endParaRPr lang="en-US" sz="2400" spc="-40" dirty="0">
              <a:latin typeface="Arial"/>
              <a:cs typeface="Arial"/>
            </a:endParaRPr>
          </a:p>
          <a:p>
            <a:pPr marL="12700"/>
            <a:r>
              <a:rPr sz="2400" spc="-40" dirty="0">
                <a:latin typeface="Arial"/>
                <a:cs typeface="Arial"/>
              </a:rPr>
              <a:t>P-value</a:t>
            </a:r>
            <a:endParaRPr sz="2400" dirty="0">
              <a:latin typeface="Arial"/>
              <a:cs typeface="Arial"/>
            </a:endParaRPr>
          </a:p>
          <a:p>
            <a:pPr marL="12700" marR="5080">
              <a:spcBef>
                <a:spcPts val="55"/>
              </a:spcBef>
            </a:pPr>
            <a:endParaRPr lang="en-US" sz="2400" spc="-30" dirty="0">
              <a:latin typeface="Arial"/>
              <a:cs typeface="Arial"/>
            </a:endParaRPr>
          </a:p>
          <a:p>
            <a:pPr marL="12700" marR="5080">
              <a:spcBef>
                <a:spcPts val="55"/>
              </a:spcBef>
            </a:pPr>
            <a:r>
              <a:rPr sz="2400" spc="-30" dirty="0">
                <a:latin typeface="Arial"/>
                <a:cs typeface="Arial"/>
              </a:rPr>
              <a:t>randomized </a:t>
            </a:r>
            <a:r>
              <a:rPr sz="2400" spc="-35" dirty="0">
                <a:latin typeface="Arial"/>
                <a:cs typeface="Arial"/>
              </a:rPr>
              <a:t>experiments  </a:t>
            </a:r>
            <a:endParaRPr lang="en-US" sz="2400" spc="-35" dirty="0">
              <a:latin typeface="Arial"/>
              <a:cs typeface="Arial"/>
            </a:endParaRPr>
          </a:p>
          <a:p>
            <a:pPr marL="12700" marR="5080">
              <a:spcBef>
                <a:spcPts val="55"/>
              </a:spcBef>
            </a:pPr>
            <a:endParaRPr lang="en-US" sz="2400" spc="-35" dirty="0">
              <a:latin typeface="Arial"/>
              <a:cs typeface="Arial"/>
            </a:endParaRPr>
          </a:p>
          <a:p>
            <a:pPr marL="12700" marR="5080">
              <a:spcBef>
                <a:spcPts val="55"/>
              </a:spcBef>
            </a:pPr>
            <a:r>
              <a:rPr sz="2400" spc="-30" dirty="0">
                <a:latin typeface="Arial"/>
                <a:cs typeface="Arial"/>
              </a:rPr>
              <a:t>multiple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regression</a:t>
            </a:r>
            <a:endParaRPr lang="en-US" sz="2400" spc="-40" dirty="0">
              <a:latin typeface="Arial"/>
              <a:cs typeface="Arial"/>
            </a:endParaRPr>
          </a:p>
          <a:p>
            <a:pPr marL="12700" marR="5080">
              <a:spcBef>
                <a:spcPts val="55"/>
              </a:spcBef>
            </a:pPr>
            <a:endParaRPr lang="en-US" sz="2400" spc="-40" dirty="0">
              <a:latin typeface="Arial"/>
              <a:cs typeface="Arial"/>
            </a:endParaRPr>
          </a:p>
          <a:p>
            <a:pPr marL="12700" marR="5080">
              <a:spcBef>
                <a:spcPts val="55"/>
              </a:spcBef>
            </a:pPr>
            <a:r>
              <a:rPr lang="en-US" sz="2400" spc="-40" dirty="0" err="1">
                <a:latin typeface="Arial"/>
                <a:cs typeface="Arial"/>
              </a:rPr>
              <a:t>Rothamsted</a:t>
            </a:r>
            <a:r>
              <a:rPr lang="en-US" sz="2400" spc="-40" dirty="0">
                <a:latin typeface="Arial"/>
                <a:cs typeface="Arial"/>
              </a:rPr>
              <a:t> Station statistics</a:t>
            </a:r>
            <a:endParaRPr sz="2400" dirty="0">
              <a:latin typeface="Arial"/>
              <a:cs typeface="Arial"/>
            </a:endParaRPr>
          </a:p>
          <a:p>
            <a:pPr marL="12700"/>
            <a:endParaRPr lang="en-US" sz="2400" spc="-10" dirty="0">
              <a:latin typeface="Arial"/>
              <a:cs typeface="Arial"/>
            </a:endParaRPr>
          </a:p>
          <a:p>
            <a:pPr marL="12700"/>
            <a:r>
              <a:rPr sz="2400" spc="-10" dirty="0">
                <a:latin typeface="Arial"/>
                <a:cs typeface="Arial"/>
              </a:rPr>
              <a:t>etc., etc.,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82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50" y="275334"/>
            <a:ext cx="9466549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25" dirty="0"/>
              <a:t>What is </a:t>
            </a:r>
            <a:r>
              <a:rPr spc="-25" dirty="0"/>
              <a:t>statistics</a:t>
            </a:r>
            <a:r>
              <a:rPr lang="en-US" spc="-25" dirty="0"/>
              <a:t>?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ECA0C-794A-4C84-A65A-B0EDAAAD2637}"/>
              </a:ext>
            </a:extLst>
          </p:cNvPr>
          <p:cNvSpPr txBox="1"/>
          <p:nvPr/>
        </p:nvSpPr>
        <p:spPr>
          <a:xfrm>
            <a:off x="2362199" y="2438400"/>
            <a:ext cx="7467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Statistics</a:t>
            </a:r>
            <a:r>
              <a:rPr lang="en-GB" sz="2800" dirty="0"/>
              <a:t>: "a quantitative technology for  empirical science; it is a logic and methodology  for the measurement of uncertainty and for an  examination of that uncertainty."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 key word here is "uncertainty." Statistics  become necessary when observations are  variable.</a:t>
            </a:r>
          </a:p>
          <a:p>
            <a:endParaRPr lang="en-GB" sz="2800" dirty="0"/>
          </a:p>
        </p:txBody>
      </p:sp>
      <p:pic>
        <p:nvPicPr>
          <p:cNvPr id="2050" name="Picture 2" descr="Free Laughing Meme Png, Download Free Clip Art, Free Clip Art on Clipart  Library">
            <a:extLst>
              <a:ext uri="{FF2B5EF4-FFF2-40B4-BE49-F238E27FC236}">
                <a16:creationId xmlns:a16="http://schemas.microsoft.com/office/drawing/2014/main" id="{6B3C2EDC-364C-4D78-A5CF-DCE272C6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2133600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506" y="457200"/>
            <a:ext cx="6251388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Goals </a:t>
            </a:r>
            <a:r>
              <a:rPr spc="-15" dirty="0"/>
              <a:t>of</a:t>
            </a:r>
            <a:r>
              <a:rPr spc="-25" dirty="0"/>
              <a:t> </a:t>
            </a:r>
            <a:r>
              <a:rPr spc="-20" dirty="0"/>
              <a:t>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98E87-4E78-47FD-A2C5-77A133BD0302}"/>
              </a:ext>
            </a:extLst>
          </p:cNvPr>
          <p:cNvSpPr txBox="1"/>
          <p:nvPr/>
        </p:nvSpPr>
        <p:spPr>
          <a:xfrm>
            <a:off x="1143000" y="2438400"/>
            <a:ext cx="79401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Estimate the values of important  parameters</a:t>
            </a:r>
          </a:p>
          <a:p>
            <a:endParaRPr lang="en-GB" sz="3200" b="1" dirty="0"/>
          </a:p>
          <a:p>
            <a:endParaRPr lang="en-GB" sz="3200" b="1" dirty="0"/>
          </a:p>
          <a:p>
            <a:r>
              <a:rPr lang="en-GB" sz="3200" b="1" dirty="0"/>
              <a:t>Test hypotheses about those parameters</a:t>
            </a:r>
          </a:p>
          <a:p>
            <a:endParaRPr lang="en-GB" sz="3200" b="1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64D3098-2FF2-4AB3-994A-5E4CFD3AD974}"/>
              </a:ext>
            </a:extLst>
          </p:cNvPr>
          <p:cNvSpPr txBox="1">
            <a:spLocks/>
          </p:cNvSpPr>
          <p:nvPr/>
        </p:nvSpPr>
        <p:spPr>
          <a:xfrm>
            <a:off x="2971800" y="5562600"/>
            <a:ext cx="3379470" cy="7918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>
            <a:lvl1pPr algn="ctr">
              <a:defRPr sz="480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indent="52705">
              <a:lnSpc>
                <a:spcPts val="2840"/>
              </a:lnSpc>
              <a:spcBef>
                <a:spcPts val="484"/>
              </a:spcBef>
            </a:pPr>
            <a:r>
              <a:rPr lang="en-GB" sz="2650" kern="0" spc="-30" dirty="0"/>
              <a:t>Statistics </a:t>
            </a:r>
            <a:r>
              <a:rPr lang="en-GB" sz="2650" kern="0" spc="-75" dirty="0"/>
              <a:t>is </a:t>
            </a:r>
            <a:r>
              <a:rPr lang="en-GB" sz="2650" kern="0" spc="-60" dirty="0"/>
              <a:t>also </a:t>
            </a:r>
            <a:r>
              <a:rPr lang="en-GB" sz="2650" kern="0" spc="-10" dirty="0"/>
              <a:t>about  </a:t>
            </a:r>
            <a:r>
              <a:rPr lang="en-GB" sz="2650" kern="0" spc="15" dirty="0"/>
              <a:t>good </a:t>
            </a:r>
            <a:r>
              <a:rPr lang="en-GB" sz="2650" kern="0" spc="-40" dirty="0"/>
              <a:t>scientific</a:t>
            </a:r>
            <a:r>
              <a:rPr lang="en-GB" sz="2650" kern="0" spc="-75" dirty="0"/>
              <a:t> </a:t>
            </a:r>
            <a:r>
              <a:rPr lang="en-GB" sz="2650" kern="0" spc="-15" dirty="0"/>
              <a:t>practice</a:t>
            </a:r>
            <a:endParaRPr lang="en-GB" sz="2650" kern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56935"/>
            <a:ext cx="8639198" cy="38157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415"/>
              </a:spcBef>
            </a:pPr>
            <a:r>
              <a:rPr sz="4000" spc="-80" dirty="0">
                <a:solidFill>
                  <a:srgbClr val="2F5597"/>
                </a:solidFill>
                <a:latin typeface="Arial"/>
                <a:cs typeface="Arial"/>
              </a:rPr>
              <a:t>Feline </a:t>
            </a:r>
            <a:r>
              <a:rPr sz="4000" spc="-40" dirty="0">
                <a:solidFill>
                  <a:srgbClr val="2F5597"/>
                </a:solidFill>
                <a:latin typeface="Arial"/>
                <a:cs typeface="Arial"/>
              </a:rPr>
              <a:t>High-Rise </a:t>
            </a:r>
            <a:r>
              <a:rPr sz="4000" spc="-35" dirty="0">
                <a:solidFill>
                  <a:srgbClr val="2F5597"/>
                </a:solidFill>
                <a:latin typeface="Arial"/>
                <a:cs typeface="Arial"/>
              </a:rPr>
              <a:t>Syndrome  </a:t>
            </a:r>
            <a:r>
              <a:rPr sz="4000" spc="-125" dirty="0">
                <a:solidFill>
                  <a:srgbClr val="2F5597"/>
                </a:solidFill>
                <a:latin typeface="Arial"/>
                <a:cs typeface="Arial"/>
              </a:rPr>
              <a:t>(FHRS)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026" name="Picture 2" descr="Cat righting reflex - Wikipedia">
            <a:extLst>
              <a:ext uri="{FF2B5EF4-FFF2-40B4-BE49-F238E27FC236}">
                <a16:creationId xmlns:a16="http://schemas.microsoft.com/office/drawing/2014/main" id="{6406555A-D1CA-40BC-A1AD-78199D42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6579859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98260A-8634-48B8-83DB-D472EC76B297}"/>
              </a:ext>
            </a:extLst>
          </p:cNvPr>
          <p:cNvSpPr txBox="1"/>
          <p:nvPr/>
        </p:nvSpPr>
        <p:spPr>
          <a:xfrm>
            <a:off x="1143000" y="1524000"/>
            <a:ext cx="502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The injuries associated with a cat falling out of a window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850</Words>
  <Application>Microsoft Office PowerPoint</Application>
  <PresentationFormat>Custom</PresentationFormat>
  <Paragraphs>179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Courier New</vt:lpstr>
      <vt:lpstr>Symbol</vt:lpstr>
      <vt:lpstr>Office Theme</vt:lpstr>
      <vt:lpstr>C7041 Experimental Design and Analysis</vt:lpstr>
      <vt:lpstr>1.01 Intro to stats and sampling</vt:lpstr>
      <vt:lpstr>PowerPoint Presentation</vt:lpstr>
      <vt:lpstr>Francis Galton</vt:lpstr>
      <vt:lpstr>PowerPoint Presentation</vt:lpstr>
      <vt:lpstr>PowerPoint Presentation</vt:lpstr>
      <vt:lpstr>What is statistics?</vt:lpstr>
      <vt:lpstr>Goals of statistics</vt:lpstr>
      <vt:lpstr>PowerPoint Presentation</vt:lpstr>
      <vt:lpstr>PowerPoint Presentation</vt:lpstr>
      <vt:lpstr>High falls show lower injury rates</vt:lpstr>
      <vt:lpstr>Why?</vt:lpstr>
      <vt:lpstr>Or not…</vt:lpstr>
      <vt:lpstr>PowerPoint Presentation</vt:lpstr>
      <vt:lpstr>A newer study reports more injuries with longer falls</vt:lpstr>
      <vt:lpstr>Bullet hole misconception</vt:lpstr>
      <vt:lpstr>Variables</vt:lpstr>
      <vt:lpstr>PowerPoint Presentation</vt:lpstr>
      <vt:lpstr>Mortality on the Titanic, as  predicted by gender</vt:lpstr>
      <vt:lpstr>Populations and samples</vt:lpstr>
      <vt:lpstr>A population of spiders</vt:lpstr>
      <vt:lpstr> 4 random samples of n=5 spiders</vt:lpstr>
      <vt:lpstr>PowerPoint Presentation</vt:lpstr>
      <vt:lpstr>A biased sample</vt:lpstr>
      <vt:lpstr>PowerPoint Presentation</vt:lpstr>
      <vt:lpstr>PowerPoint Presentation</vt:lpstr>
      <vt:lpstr>1936 Literary Digest Poll</vt:lpstr>
      <vt:lpstr>1936 election results</vt:lpstr>
      <vt:lpstr>What went wrong?</vt:lpstr>
      <vt:lpstr>Volunteer bias</vt:lpstr>
      <vt:lpstr>Goals of estimation</vt:lpstr>
      <vt:lpstr>PowerPoint Presentation</vt:lpstr>
      <vt:lpstr>Properties of a good sample</vt:lpstr>
      <vt:lpstr>In a random sample, each member of a population has an equal and independent chance of being selected.</vt:lpstr>
      <vt:lpstr>PowerPoint Presentation</vt:lpstr>
      <vt:lpstr>Non-independent sample</vt:lpstr>
      <vt:lpstr>One procedure for random sampling</vt:lpstr>
      <vt:lpstr>PowerPoint Presentation</vt:lpstr>
      <vt:lpstr>PowerPoint Presentation</vt:lpstr>
      <vt:lpstr>Introduction to R</vt:lpstr>
      <vt:lpstr>PowerPoint Presentation</vt:lpstr>
      <vt:lpstr>A simple command in R</vt:lpstr>
      <vt:lpstr>Basic arithmetic</vt:lpstr>
      <vt:lpstr>Functions can have multiple inputs</vt:lpstr>
      <vt:lpstr>You can define variables</vt:lpstr>
      <vt:lpstr>Data frames</vt:lpstr>
      <vt:lpstr>Calculations on data</vt:lpstr>
      <vt:lpstr>Calculations on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 Intro</dc:title>
  <dc:creator>Ed Harris</dc:creator>
  <cp:lastModifiedBy>Ed Harris</cp:lastModifiedBy>
  <cp:revision>32</cp:revision>
  <dcterms:created xsi:type="dcterms:W3CDTF">2020-10-27T14:08:07Z</dcterms:created>
  <dcterms:modified xsi:type="dcterms:W3CDTF">2020-11-02T12:01:36Z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2020-08-06T00:00:00Z</vt:filetime>
  </property>
  <property fmtid="{D5CDD505-2E9C-101B-9397-08002B2CF9AE}" pid="3" name="Creator">
    <vt:lpwstr>pdftopdf filter</vt:lpwstr>
  </property>
  <property fmtid="{D5CDD505-2E9C-101B-9397-08002B2CF9AE}" pid="4" name="LastSaved">
    <vt:filetime>2020-10-27T00:00:00Z</vt:filetime>
  </property>
</Properties>
</file>